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82" r:id="rId4"/>
    <p:sldId id="260" r:id="rId5"/>
    <p:sldId id="261" r:id="rId6"/>
    <p:sldId id="284" r:id="rId7"/>
    <p:sldId id="281" r:id="rId8"/>
    <p:sldId id="283" r:id="rId9"/>
    <p:sldId id="306" r:id="rId10"/>
    <p:sldId id="303" r:id="rId11"/>
    <p:sldId id="304" r:id="rId12"/>
    <p:sldId id="305" r:id="rId13"/>
    <p:sldId id="301" r:id="rId14"/>
    <p:sldId id="273" r:id="rId15"/>
    <p:sldId id="274" r:id="rId16"/>
    <p:sldId id="275" r:id="rId17"/>
    <p:sldId id="276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Diego Rivera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1" descr="http://1-ps.googleusercontent.com/x/s.diegoriveraorg.appspot.com/www.diegorivera.org/images/335xNxdiego-rivera.jpg.pagespeed.ic.HvmxiSutc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310674" y="339207"/>
            <a:ext cx="2766060" cy="3503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2" descr="http://ipaintingsforsale.com/UploadPic/Diego%20Rivera/big/El%20Vendedora%20De%20Alcatra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7901" y="1119554"/>
            <a:ext cx="2446057" cy="369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iego-Rivera-Mother-and-child-Sleeping-large-11479199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3030" y="351692"/>
            <a:ext cx="2556950" cy="3680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Baile En Tehuantepec by Diego Rive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99843"/>
            <a:ext cx="3482469" cy="2736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13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Verbo Ser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Ser means “To be”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Occupations</a:t>
            </a:r>
            <a:r>
              <a:rPr lang="en-US" dirty="0" smtClean="0"/>
              <a:t>, nationalities and relationships: 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Bradley Hand ITC" pitchFamily="66" charset="0"/>
              </a:rPr>
              <a:t>Él es profesor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0">
            <a:off x="3215609" y="2804657"/>
            <a:ext cx="5382891" cy="327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Verbo Ser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Ser means “To be”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Occupations, </a:t>
            </a:r>
            <a:r>
              <a:rPr lang="en-US" dirty="0" smtClean="0">
                <a:solidFill>
                  <a:srgbClr val="FF0000"/>
                </a:solidFill>
              </a:rPr>
              <a:t>nationalities</a:t>
            </a:r>
            <a:r>
              <a:rPr lang="en-US" dirty="0" smtClean="0"/>
              <a:t> and relationships: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Bradley Hand ITC" pitchFamily="66" charset="0"/>
              </a:rPr>
              <a:t>Somos americanos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0">
            <a:off x="4446098" y="3000046"/>
            <a:ext cx="4082664" cy="2820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Verbo Ser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Ser means “To be”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Occupations, nationalities and </a:t>
            </a:r>
            <a:r>
              <a:rPr lang="en-US" dirty="0" smtClean="0">
                <a:solidFill>
                  <a:srgbClr val="FF0000"/>
                </a:solidFill>
              </a:rPr>
              <a:t>relationships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b="1" dirty="0" smtClean="0">
                <a:solidFill>
                  <a:srgbClr val="00B0F0"/>
                </a:solidFill>
                <a:latin typeface="Bradley Hand ITC" pitchFamily="66" charset="0"/>
              </a:rPr>
              <a:t>Ellos son amigos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5905500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0200" y="1600200"/>
          <a:ext cx="5933936" cy="3962400"/>
        </p:xfrm>
        <a:graphic>
          <a:graphicData uri="http://schemas.openxmlformats.org/presentationml/2006/ole">
            <p:oleObj spid="_x0000_s1031" name="Worksheet" r:id="rId3" imgW="2924192" imgH="1952557" progId="Excel.Shee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22860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Verbo Ser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“To be”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01676"/>
            <a:ext cx="332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I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G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U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L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R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810000"/>
            <a:ext cx="3321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2819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3581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4800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3200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**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3962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**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5105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**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2" y="519798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To talk about being hungry and thirsty</a:t>
            </a: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424780"/>
            <a:ext cx="82296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Tengo hambre.	 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I’m hungry.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b="1" dirty="0" smtClean="0"/>
              <a:t>Tengo sed. 	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I’m thirsty.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996"/>
            <a:ext cx="2971799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encrypted-tbn1.gstatic.com/images?q=tbn:ANd9GcRQQSxTQwws2sdk-1VwTamDk2qYgjyDD0WZrhXaBJZkHf_ar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762499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>To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discuss health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646237"/>
            <a:ext cx="8229600" cy="5211763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Caminar 			</a:t>
            </a:r>
            <a:r>
              <a:rPr lang="en-US" sz="3200" b="1" dirty="0" smtClean="0">
                <a:solidFill>
                  <a:srgbClr val="00B050"/>
                </a:solidFill>
              </a:rPr>
              <a:t>to walk</a:t>
            </a:r>
          </a:p>
          <a:p>
            <a:pPr lvl="2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Hacer ejercicio 		</a:t>
            </a:r>
            <a:r>
              <a:rPr lang="en-US" sz="3200" b="1" dirty="0" smtClean="0">
                <a:solidFill>
                  <a:srgbClr val="00B050"/>
                </a:solidFill>
              </a:rPr>
              <a:t>to exercise</a:t>
            </a:r>
          </a:p>
          <a:p>
            <a:pPr lvl="2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(yo) hago			 </a:t>
            </a:r>
            <a:r>
              <a:rPr lang="en-US" sz="3200" b="1" dirty="0" smtClean="0">
                <a:solidFill>
                  <a:srgbClr val="00B050"/>
                </a:solidFill>
              </a:rPr>
              <a:t>I do</a:t>
            </a:r>
          </a:p>
          <a:p>
            <a:pPr lvl="2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(tú) haces 			</a:t>
            </a:r>
            <a:r>
              <a:rPr lang="en-US" sz="3200" b="1" dirty="0" smtClean="0">
                <a:solidFill>
                  <a:srgbClr val="00B050"/>
                </a:solidFill>
              </a:rPr>
              <a:t>you do</a:t>
            </a:r>
          </a:p>
          <a:p>
            <a:pPr lvl="2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Levantar pesas 		</a:t>
            </a:r>
            <a:r>
              <a:rPr lang="en-US" sz="3200" b="1" dirty="0" smtClean="0">
                <a:solidFill>
                  <a:srgbClr val="00B050"/>
                </a:solidFill>
              </a:rPr>
              <a:t>to lift weights</a:t>
            </a:r>
          </a:p>
          <a:p>
            <a:pPr lvl="2">
              <a:buNone/>
            </a:pPr>
            <a:r>
              <a:rPr lang="es-ES" sz="3200" b="1" dirty="0" smtClean="0">
                <a:solidFill>
                  <a:srgbClr val="7030A0"/>
                </a:solidFill>
              </a:rPr>
              <a:t>Para la salud 		</a:t>
            </a:r>
            <a:r>
              <a:rPr lang="es-ES" sz="3200" b="1" dirty="0" smtClean="0">
                <a:solidFill>
                  <a:srgbClr val="00B050"/>
                </a:solidFill>
              </a:rPr>
              <a:t>for one’s health</a:t>
            </a:r>
          </a:p>
          <a:p>
            <a:pPr lvl="2">
              <a:buNone/>
            </a:pPr>
            <a:r>
              <a:rPr lang="en-US" b="1" dirty="0" smtClean="0">
                <a:solidFill>
                  <a:srgbClr val="7030A0"/>
                </a:solidFill>
              </a:rPr>
              <a:t>Para mantener La salud 	</a:t>
            </a:r>
            <a:r>
              <a:rPr lang="en-US" b="1" dirty="0" smtClean="0">
                <a:solidFill>
                  <a:srgbClr val="00B050"/>
                </a:solidFill>
              </a:rPr>
              <a:t>to maintain one’s health</a:t>
            </a:r>
            <a:r>
              <a:rPr lang="en-US" altLang="en-US" dirty="0" smtClean="0">
                <a:solidFill>
                  <a:srgbClr val="7030A0"/>
                </a:solidFill>
              </a:rPr>
              <a:t> </a:t>
            </a:r>
            <a:br>
              <a:rPr lang="en-US" alt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>To indicate a preference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1098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(yo) prefiero 		</a:t>
            </a:r>
            <a:r>
              <a:rPr lang="en-US" b="1" dirty="0" smtClean="0">
                <a:solidFill>
                  <a:srgbClr val="00B050"/>
                </a:solidFill>
              </a:rPr>
              <a:t>I prefer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(tú) prefieres 		</a:t>
            </a:r>
            <a:r>
              <a:rPr lang="en-US" b="1" dirty="0" smtClean="0">
                <a:solidFill>
                  <a:srgbClr val="00B050"/>
                </a:solidFill>
              </a:rPr>
              <a:t>you prefer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deber 			</a:t>
            </a:r>
            <a:r>
              <a:rPr lang="en-US" b="1" dirty="0" smtClean="0">
                <a:solidFill>
                  <a:srgbClr val="00B050"/>
                </a:solidFill>
              </a:rPr>
              <a:t>should, must</a:t>
            </a:r>
          </a:p>
          <a:p>
            <a:pPr>
              <a:buNone/>
            </a:pPr>
            <a:r>
              <a:rPr lang="en-US" b="1" dirty="0" smtClean="0"/>
              <a:t> </a:t>
            </a:r>
            <a:endParaRPr lang="en-US" sz="1700" b="1" dirty="0" smtClean="0"/>
          </a:p>
          <a:p>
            <a:pPr>
              <a:buNone/>
            </a:pPr>
            <a:r>
              <a:rPr lang="en-US" sz="3900" b="1" dirty="0" smtClean="0">
                <a:solidFill>
                  <a:srgbClr val="00B0F0"/>
                </a:solidFill>
              </a:rPr>
              <a:t>To indicate agreement or disagreement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creer 				</a:t>
            </a:r>
            <a:r>
              <a:rPr lang="en-US" b="1" dirty="0" smtClean="0">
                <a:solidFill>
                  <a:srgbClr val="00B050"/>
                </a:solidFill>
              </a:rPr>
              <a:t>to think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Creo que . . . 			</a:t>
            </a:r>
            <a:r>
              <a:rPr lang="en-US" b="1" dirty="0" smtClean="0">
                <a:solidFill>
                  <a:srgbClr val="00B050"/>
                </a:solidFill>
              </a:rPr>
              <a:t>I think . . 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Creo que sí / no. 		</a:t>
            </a:r>
            <a:r>
              <a:rPr lang="es-ES" b="1" dirty="0" smtClean="0">
                <a:solidFill>
                  <a:srgbClr val="00B050"/>
                </a:solidFill>
              </a:rPr>
              <a:t>I (don’t) think so.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(No) estoy </a:t>
            </a:r>
            <a:r>
              <a:rPr lang="en-US" b="1" dirty="0" smtClean="0">
                <a:solidFill>
                  <a:srgbClr val="FF0000"/>
                </a:solidFill>
              </a:rPr>
              <a:t>de acuerdo. </a:t>
            </a:r>
            <a:r>
              <a:rPr lang="es-ES" b="1" dirty="0" smtClean="0">
                <a:solidFill>
                  <a:srgbClr val="FF0000"/>
                </a:solidFill>
              </a:rPr>
              <a:t>	</a:t>
            </a:r>
            <a:r>
              <a:rPr lang="es-ES" b="1" dirty="0" smtClean="0">
                <a:solidFill>
                  <a:srgbClr val="00B050"/>
                </a:solidFill>
              </a:rPr>
              <a:t>I (don’t) agree.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239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>To ask a question or give an answer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973763"/>
          </a:xfrm>
        </p:spPr>
        <p:txBody>
          <a:bodyPr>
            <a:normAutofit/>
          </a:bodyPr>
          <a:lstStyle/>
          <a:p>
            <a:pPr lvl="3">
              <a:buNone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 lvl="3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¿Por qué? 		</a:t>
            </a:r>
            <a:r>
              <a:rPr lang="en-US" sz="3600" b="1" dirty="0" smtClean="0">
                <a:solidFill>
                  <a:srgbClr val="FF0000"/>
                </a:solidFill>
              </a:rPr>
              <a:t>Why?</a:t>
            </a:r>
          </a:p>
          <a:p>
            <a:pPr lvl="3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Porque 		</a:t>
            </a:r>
            <a:r>
              <a:rPr lang="en-US" sz="3600" b="1" dirty="0" smtClean="0">
                <a:solidFill>
                  <a:srgbClr val="FF0000"/>
                </a:solidFill>
              </a:rPr>
              <a:t>because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To express quantity</a:t>
            </a:r>
          </a:p>
          <a:p>
            <a:pPr algn="ctr">
              <a:buNone/>
            </a:pPr>
            <a:endParaRPr lang="en-US" sz="3600" b="1" dirty="0" smtClean="0">
              <a:solidFill>
                <a:srgbClr val="00B0F0"/>
              </a:solidFill>
            </a:endParaRPr>
          </a:p>
          <a:p>
            <a:pPr lvl="2"/>
            <a:r>
              <a:rPr lang="en-US" sz="3600" b="1" dirty="0" smtClean="0">
                <a:solidFill>
                  <a:srgbClr val="00B050"/>
                </a:solidFill>
              </a:rPr>
              <a:t>Algo 			</a:t>
            </a:r>
            <a:r>
              <a:rPr lang="en-US" sz="3600" b="1" dirty="0" smtClean="0">
                <a:solidFill>
                  <a:srgbClr val="FF0000"/>
                </a:solidFill>
              </a:rPr>
              <a:t>something</a:t>
            </a:r>
          </a:p>
          <a:p>
            <a:pPr lvl="2"/>
            <a:r>
              <a:rPr lang="en-US" sz="3600" b="1" dirty="0" smtClean="0">
                <a:solidFill>
                  <a:srgbClr val="00B050"/>
                </a:solidFill>
              </a:rPr>
              <a:t>Muchos, -as		</a:t>
            </a:r>
            <a:r>
              <a:rPr lang="en-US" sz="3600" b="1" dirty="0" smtClean="0">
                <a:solidFill>
                  <a:srgbClr val="FF0000"/>
                </a:solidFill>
              </a:rPr>
              <a:t>many</a:t>
            </a:r>
          </a:p>
          <a:p>
            <a:pPr lvl="2"/>
            <a:r>
              <a:rPr lang="en-US" sz="3600" b="1" dirty="0" smtClean="0">
                <a:solidFill>
                  <a:srgbClr val="00B050"/>
                </a:solidFill>
              </a:rPr>
              <a:t>Todos, -as 		</a:t>
            </a:r>
            <a:r>
              <a:rPr lang="en-US" sz="3600" b="1" dirty="0" smtClean="0">
                <a:solidFill>
                  <a:srgbClr val="FF0000"/>
                </a:solidFill>
              </a:rPr>
              <a:t>all</a:t>
            </a:r>
            <a:r>
              <a:rPr lang="en-US" altLang="en-US" sz="3600" dirty="0" smtClean="0">
                <a:solidFill>
                  <a:srgbClr val="00B050"/>
                </a:solidFill>
              </a:rPr>
              <a:t/>
            </a:r>
            <a:br>
              <a:rPr lang="en-US" altLang="en-US" sz="3600" dirty="0" smtClean="0">
                <a:solidFill>
                  <a:srgbClr val="00B050"/>
                </a:solidFill>
              </a:rPr>
            </a:b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		</a:t>
            </a:r>
            <a:r>
              <a:rPr lang="en-US" sz="4300" b="1" dirty="0" smtClean="0">
                <a:solidFill>
                  <a:schemeClr val="accent6">
                    <a:lumMod val="75000"/>
                  </a:schemeClr>
                </a:solidFill>
              </a:rPr>
              <a:t>Ser 				</a:t>
            </a:r>
            <a:r>
              <a:rPr lang="en-US" sz="4300" b="1" i="1" dirty="0" smtClean="0">
                <a:solidFill>
                  <a:schemeClr val="accent6">
                    <a:lumMod val="75000"/>
                  </a:schemeClr>
                </a:solidFill>
              </a:rPr>
              <a:t>to be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b="1" dirty="0" smtClean="0"/>
              <a:t>soy</a:t>
            </a:r>
            <a:r>
              <a:rPr lang="en-US" dirty="0" smtClean="0"/>
              <a:t> 				I am</a:t>
            </a:r>
          </a:p>
          <a:p>
            <a:pPr>
              <a:buNone/>
            </a:pPr>
            <a:r>
              <a:rPr lang="en-US" dirty="0" smtClean="0"/>
              <a:t>		Tú </a:t>
            </a:r>
            <a:r>
              <a:rPr lang="en-US" b="1" dirty="0" smtClean="0"/>
              <a:t>eres</a:t>
            </a:r>
            <a:r>
              <a:rPr lang="en-US" dirty="0" smtClean="0"/>
              <a:t> 				you are</a:t>
            </a:r>
          </a:p>
          <a:p>
            <a:pPr>
              <a:buNone/>
            </a:pPr>
            <a:r>
              <a:rPr lang="en-US" dirty="0" smtClean="0"/>
              <a:t>		Usted, Él, ella  </a:t>
            </a:r>
            <a:r>
              <a:rPr lang="en-US" b="1" dirty="0" smtClean="0"/>
              <a:t>es		</a:t>
            </a:r>
            <a:r>
              <a:rPr lang="en-US" dirty="0" smtClean="0"/>
              <a:t>he, she is</a:t>
            </a:r>
            <a:endParaRPr lang="en-US" b="1" dirty="0" smtClean="0"/>
          </a:p>
          <a:p>
            <a:pPr>
              <a:buNone/>
            </a:pPr>
            <a:r>
              <a:rPr lang="en-US" altLang="en-US" dirty="0" smtClean="0"/>
              <a:t>		Nosotros </a:t>
            </a:r>
            <a:r>
              <a:rPr lang="en-US" altLang="en-US" b="1" dirty="0" err="1" smtClean="0"/>
              <a:t>somos</a:t>
            </a:r>
            <a:r>
              <a:rPr lang="en-US" altLang="en-US" b="1" dirty="0" smtClean="0"/>
              <a:t>			</a:t>
            </a:r>
            <a:r>
              <a:rPr lang="en-US" altLang="en-US" dirty="0" smtClean="0"/>
              <a:t>we are</a:t>
            </a:r>
          </a:p>
          <a:p>
            <a:pPr>
              <a:buNone/>
            </a:pPr>
            <a:r>
              <a:rPr lang="en-US" altLang="en-US" dirty="0" smtClean="0"/>
              <a:t>		Ustedes, </a:t>
            </a:r>
            <a:r>
              <a:rPr lang="en-US" altLang="en-US" dirty="0" err="1" smtClean="0"/>
              <a:t>ellos</a:t>
            </a:r>
            <a:r>
              <a:rPr lang="en-US" altLang="en-US" dirty="0" smtClean="0"/>
              <a:t>, ellas </a:t>
            </a:r>
            <a:r>
              <a:rPr lang="en-US" altLang="en-US" b="1" dirty="0" smtClean="0"/>
              <a:t>son	</a:t>
            </a:r>
            <a:r>
              <a:rPr lang="en-US" altLang="en-US" dirty="0" smtClean="0"/>
              <a:t>you, they are</a:t>
            </a:r>
            <a:br>
              <a:rPr lang="en-US" altLang="en-US" dirty="0" smtClean="0"/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>Diego Rivera</a:t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dirty="0"/>
              <a:t>Born on December 8, 1886, in Guanajuato, Mexico, Diego Rivera was a prominent Mexican </a:t>
            </a:r>
            <a:r>
              <a:rPr lang="en-US" sz="4000" dirty="0" smtClean="0"/>
              <a:t>painter and </a:t>
            </a:r>
            <a:r>
              <a:rPr lang="en-US" sz="4000" dirty="0"/>
              <a:t>the </a:t>
            </a:r>
            <a:r>
              <a:rPr lang="en-US" sz="4000" dirty="0" smtClean="0"/>
              <a:t>husband </a:t>
            </a:r>
            <a:r>
              <a:rPr lang="en-US" sz="4000" dirty="0"/>
              <a:t>of Frida </a:t>
            </a:r>
            <a:r>
              <a:rPr lang="en-US" sz="4000" dirty="0" smtClean="0"/>
              <a:t>Kahlo.</a:t>
            </a:r>
          </a:p>
          <a:p>
            <a:pPr>
              <a:buNone/>
            </a:pPr>
            <a:r>
              <a:rPr lang="en-US" sz="4000" dirty="0" smtClean="0"/>
              <a:t>	He sought </a:t>
            </a:r>
            <a:r>
              <a:rPr lang="en-US" sz="4000" dirty="0"/>
              <a:t>to make art that reflected the lives of the Mexican </a:t>
            </a:r>
            <a:r>
              <a:rPr lang="en-US" sz="4000" dirty="0" smtClean="0"/>
              <a:t>people.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.bp.blogspot.com/-G69D7wUx1rE/TwBDcI0xlCI/AAAAAAAAABU/rsVrKXpbxyg/s1600/piramid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4953000" cy="4752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4495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 Pan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441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Los cereales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505200"/>
            <a:ext cx="177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Las verduras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3505200"/>
            <a:ext cx="141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Las frutas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2286000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 leche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2438400"/>
            <a:ext cx="149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Las carnes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1143000"/>
            <a:ext cx="145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Las grasas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1219200"/>
            <a:ext cx="172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Los </a:t>
            </a:r>
            <a:r>
              <a:rPr lang="en-US" sz="2400" b="1" dirty="0" err="1" smtClean="0"/>
              <a:t>pasteles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94892" y="317213"/>
            <a:ext cx="3817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La pirámide de la comida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50"/>
                </a:solidFill>
              </a:rPr>
              <a:t>To talk about food and beverages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La cena	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dinner</a:t>
            </a:r>
          </a:p>
          <a:p>
            <a:r>
              <a:rPr lang="en-US" sz="2400" b="1" dirty="0" smtClean="0"/>
              <a:t>El bistec 	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beefsteak</a:t>
            </a:r>
          </a:p>
          <a:p>
            <a:r>
              <a:rPr lang="en-US" sz="2400" b="1" dirty="0" smtClean="0"/>
              <a:t>La carne 	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meat</a:t>
            </a:r>
          </a:p>
          <a:p>
            <a:r>
              <a:rPr lang="en-US" sz="2400" b="1" dirty="0" smtClean="0"/>
              <a:t>El pescado 	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fish</a:t>
            </a:r>
          </a:p>
          <a:p>
            <a:r>
              <a:rPr lang="en-US" sz="2400" b="1" dirty="0" smtClean="0"/>
              <a:t>El pollo 	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chicken</a:t>
            </a:r>
          </a:p>
          <a:p>
            <a:r>
              <a:rPr lang="en-US" sz="2400" b="1" dirty="0" smtClean="0"/>
              <a:t>La cebolla		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onion</a:t>
            </a:r>
          </a:p>
          <a:p>
            <a:r>
              <a:rPr lang="en-US" sz="2400" b="1" dirty="0" smtClean="0"/>
              <a:t>Los guisantes	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peas</a:t>
            </a:r>
          </a:p>
          <a:p>
            <a:r>
              <a:rPr lang="es-ES" sz="2400" b="1" dirty="0" smtClean="0"/>
              <a:t>Las judías verdes	 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green beans</a:t>
            </a:r>
          </a:p>
          <a:p>
            <a:r>
              <a:rPr lang="en-US" sz="2400" b="1" dirty="0" smtClean="0"/>
              <a:t>La lechuga 	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lettuce</a:t>
            </a:r>
          </a:p>
          <a:p>
            <a:r>
              <a:rPr lang="en-US" sz="2400" b="1" dirty="0" smtClean="0"/>
              <a:t>Las papas 	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potatoes</a:t>
            </a:r>
          </a:p>
          <a:p>
            <a:r>
              <a:rPr lang="en-US" sz="2400" b="1" dirty="0" smtClean="0"/>
              <a:t>Los tomates 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tomatoes</a:t>
            </a:r>
          </a:p>
          <a:p>
            <a:r>
              <a:rPr lang="en-US" sz="2400" b="1" dirty="0" smtClean="0"/>
              <a:t>Las uvas 	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grapes</a:t>
            </a:r>
          </a:p>
          <a:p>
            <a:r>
              <a:rPr lang="en-US" sz="2400" b="1" dirty="0" smtClean="0"/>
              <a:t>Las zanahorias 	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carrots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>To talk about food and beverages</a:t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lvl="2"/>
            <a:r>
              <a:rPr lang="en-US" sz="3200" b="1" dirty="0" smtClean="0">
                <a:solidFill>
                  <a:srgbClr val="00B050"/>
                </a:solidFill>
              </a:rPr>
              <a:t>el arroz</a:t>
            </a:r>
            <a:r>
              <a:rPr lang="en-US" sz="3200" b="1" dirty="0" smtClean="0"/>
              <a:t>			 	</a:t>
            </a:r>
            <a:r>
              <a:rPr lang="en-US" sz="3200" b="1" dirty="0" smtClean="0">
                <a:solidFill>
                  <a:srgbClr val="FF0000"/>
                </a:solidFill>
              </a:rPr>
              <a:t>rice</a:t>
            </a:r>
          </a:p>
          <a:p>
            <a:pPr lvl="2"/>
            <a:r>
              <a:rPr lang="en-US" sz="3200" b="1" dirty="0" smtClean="0">
                <a:solidFill>
                  <a:srgbClr val="00B050"/>
                </a:solidFill>
              </a:rPr>
              <a:t>los cereales 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grains</a:t>
            </a:r>
          </a:p>
          <a:p>
            <a:pPr lvl="2"/>
            <a:r>
              <a:rPr lang="en-US" sz="3200" b="1" dirty="0" smtClean="0">
                <a:solidFill>
                  <a:srgbClr val="00B050"/>
                </a:solidFill>
              </a:rPr>
              <a:t>los espaguetis 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spaghetti</a:t>
            </a:r>
          </a:p>
          <a:p>
            <a:pPr lvl="2"/>
            <a:r>
              <a:rPr lang="en-US" sz="3200" b="1" dirty="0" smtClean="0">
                <a:solidFill>
                  <a:srgbClr val="00B050"/>
                </a:solidFill>
              </a:rPr>
              <a:t>las grasas 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fats</a:t>
            </a:r>
          </a:p>
          <a:p>
            <a:pPr lvl="2"/>
            <a:r>
              <a:rPr lang="en-US" sz="3200" b="1" dirty="0" smtClean="0">
                <a:solidFill>
                  <a:srgbClr val="00B050"/>
                </a:solidFill>
              </a:rPr>
              <a:t>la mantequilla 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butter</a:t>
            </a:r>
          </a:p>
          <a:p>
            <a:pPr lvl="2"/>
            <a:r>
              <a:rPr lang="en-US" sz="3200" b="1" dirty="0" smtClean="0">
                <a:solidFill>
                  <a:srgbClr val="00B050"/>
                </a:solidFill>
              </a:rPr>
              <a:t>el helado 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ice cream</a:t>
            </a:r>
          </a:p>
          <a:p>
            <a:pPr lvl="2"/>
            <a:r>
              <a:rPr lang="en-US" sz="3200" b="1" dirty="0" smtClean="0">
                <a:solidFill>
                  <a:srgbClr val="00B050"/>
                </a:solidFill>
              </a:rPr>
              <a:t>los pasteles 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pastries</a:t>
            </a:r>
          </a:p>
          <a:p>
            <a:pPr lvl="2"/>
            <a:r>
              <a:rPr lang="en-US" sz="3200" b="1" dirty="0" smtClean="0">
                <a:solidFill>
                  <a:srgbClr val="00B050"/>
                </a:solidFill>
              </a:rPr>
              <a:t>las bebidas </a:t>
            </a:r>
            <a:r>
              <a:rPr lang="en-US" sz="3200" b="1" dirty="0" smtClean="0"/>
              <a:t>			</a:t>
            </a:r>
            <a:r>
              <a:rPr lang="en-US" sz="3200" b="1" dirty="0" smtClean="0">
                <a:solidFill>
                  <a:srgbClr val="FF0000"/>
                </a:solidFill>
              </a:rPr>
              <a:t>beverages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6202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7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>To describe something</a:t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	</a:t>
            </a:r>
          </a:p>
          <a:p>
            <a:pPr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		Horrible 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horrible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		Malo, -a 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bad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		Sabroso, -a 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tasty, flavorful</a:t>
            </a:r>
          </a:p>
          <a:p>
            <a:pPr algn="ctr">
              <a:buNone/>
            </a:pPr>
            <a:r>
              <a:rPr lang="en-US" b="1" dirty="0" smtClean="0"/>
              <a:t>		</a:t>
            </a:r>
            <a:r>
              <a:rPr lang="en-US" sz="4000" b="1" dirty="0" smtClean="0">
                <a:solidFill>
                  <a:srgbClr val="00B0F0"/>
                </a:solidFill>
              </a:rPr>
              <a:t>Other useful words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Cada día, todos los d</a:t>
            </a:r>
            <a:r>
              <a:rPr lang="en-US" b="1" dirty="0" smtClean="0">
                <a:solidFill>
                  <a:srgbClr val="00B050"/>
                </a:solidFill>
                <a:latin typeface="Calibri"/>
              </a:rPr>
              <a:t>í</a:t>
            </a:r>
            <a:r>
              <a:rPr lang="en-US" b="1" dirty="0" smtClean="0">
                <a:solidFill>
                  <a:srgbClr val="00B050"/>
                </a:solidFill>
              </a:rPr>
              <a:t>as 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every day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Adjectives</a:t>
            </a:r>
          </a:p>
          <a:p>
            <a:pPr>
              <a:buNone/>
            </a:pPr>
            <a:r>
              <a:rPr lang="en-US" b="1" dirty="0" smtClean="0"/>
              <a:t>		MASCULINE 			FEMININE</a:t>
            </a:r>
          </a:p>
          <a:p>
            <a:pPr>
              <a:buNone/>
            </a:pPr>
            <a:r>
              <a:rPr lang="en-US" b="1" dirty="0" smtClean="0"/>
              <a:t>	 </a:t>
            </a:r>
            <a:r>
              <a:rPr lang="en-US" b="1" dirty="0" smtClean="0">
                <a:solidFill>
                  <a:srgbClr val="FF0000"/>
                </a:solidFill>
              </a:rPr>
              <a:t>SINGULAR </a:t>
            </a:r>
            <a:r>
              <a:rPr lang="en-US" b="1" dirty="0" smtClean="0"/>
              <a:t>/ </a:t>
            </a:r>
            <a:r>
              <a:rPr lang="en-US" b="1" dirty="0" smtClean="0">
                <a:solidFill>
                  <a:srgbClr val="00B0F0"/>
                </a:solidFill>
              </a:rPr>
              <a:t>PLURAL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SINGULAR</a:t>
            </a:r>
            <a:r>
              <a:rPr lang="en-US" b="1" dirty="0" smtClean="0"/>
              <a:t> / </a:t>
            </a:r>
            <a:r>
              <a:rPr lang="en-US" b="1" dirty="0" smtClean="0">
                <a:solidFill>
                  <a:srgbClr val="00B0F0"/>
                </a:solidFill>
              </a:rPr>
              <a:t>PLURAL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sabros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B0F0"/>
                </a:solidFill>
              </a:rPr>
              <a:t>sabroso</a:t>
            </a:r>
            <a:r>
              <a:rPr lang="en-US" b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 		</a:t>
            </a:r>
            <a:r>
              <a:rPr lang="en-US" dirty="0" smtClean="0">
                <a:solidFill>
                  <a:srgbClr val="FF0000"/>
                </a:solidFill>
              </a:rPr>
              <a:t>sabros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/ </a:t>
            </a:r>
            <a:r>
              <a:rPr lang="en-US" dirty="0" smtClean="0">
                <a:solidFill>
                  <a:srgbClr val="00B0F0"/>
                </a:solidFill>
              </a:rPr>
              <a:t>sabros</a:t>
            </a:r>
            <a:r>
              <a:rPr lang="en-US" b="1" dirty="0" smtClean="0">
                <a:solidFill>
                  <a:srgbClr val="00B0F0"/>
                </a:solidFill>
              </a:rPr>
              <a:t>as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popular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B0F0"/>
                </a:solidFill>
              </a:rPr>
              <a:t>popular</a:t>
            </a:r>
            <a:r>
              <a:rPr lang="en-US" b="1" dirty="0" smtClean="0">
                <a:solidFill>
                  <a:srgbClr val="00B0F0"/>
                </a:solidFill>
              </a:rPr>
              <a:t>es </a:t>
            </a:r>
            <a:r>
              <a:rPr lang="en-US" dirty="0" smtClean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popular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00B0F0"/>
                </a:solidFill>
              </a:rPr>
              <a:t>popular</a:t>
            </a:r>
            <a:r>
              <a:rPr lang="en-US" b="1" dirty="0" smtClean="0">
                <a:solidFill>
                  <a:srgbClr val="00B0F0"/>
                </a:solidFill>
              </a:rPr>
              <a:t>es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		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 carne es sabrosa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			</a:t>
            </a:r>
            <a:r>
              <a:rPr lang="en-US" b="1" dirty="0" smtClean="0">
                <a:solidFill>
                  <a:schemeClr val="accent2"/>
                </a:solidFill>
              </a:rPr>
              <a:t>El arroz es sabroso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		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Las cebollas son horribles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			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Los tomates son sabrosos</a:t>
            </a:r>
          </a:p>
          <a:p>
            <a:pPr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396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VERBO SER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914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MEANS “TO BE”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use verbo ser to describe what a person or thing is like: </a:t>
            </a:r>
            <a:r>
              <a:rPr lang="en-US" sz="2400" b="1" dirty="0" smtClean="0">
                <a:solidFill>
                  <a:srgbClr val="00B0F0"/>
                </a:solidFill>
                <a:latin typeface="Bradley Hand ITC" pitchFamily="66" charset="0"/>
              </a:rPr>
              <a:t>Ella es artística</a:t>
            </a:r>
            <a:endParaRPr lang="en-US" sz="2400" dirty="0"/>
          </a:p>
        </p:txBody>
      </p:sp>
      <p:pic>
        <p:nvPicPr>
          <p:cNvPr id="5" name="Picture 4" descr="http://cp91279.biography.com/1000509261001/1000509261001_2036548679001_Bio-Biography-Beyonce-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66294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94</Words>
  <Application>Microsoft Office PowerPoint</Application>
  <PresentationFormat>On-screen Show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Worksheet</vt:lpstr>
      <vt:lpstr> Diego Rivera</vt:lpstr>
      <vt:lpstr> Diego Rivera </vt:lpstr>
      <vt:lpstr>Slide 3</vt:lpstr>
      <vt:lpstr>  To talk about food and beverages  </vt:lpstr>
      <vt:lpstr> To talk about food and beverages </vt:lpstr>
      <vt:lpstr>Slide 6</vt:lpstr>
      <vt:lpstr> To describe something </vt:lpstr>
      <vt:lpstr> </vt:lpstr>
      <vt:lpstr>Slide 9</vt:lpstr>
      <vt:lpstr>Verbo Ser Ser means “To be”</vt:lpstr>
      <vt:lpstr>Verbo Ser Ser means “To be”</vt:lpstr>
      <vt:lpstr>Verbo Ser Ser means “To be”</vt:lpstr>
      <vt:lpstr>Slide 13</vt:lpstr>
      <vt:lpstr> To talk about being hungry and thirsty </vt:lpstr>
      <vt:lpstr>  To  discuss health  </vt:lpstr>
      <vt:lpstr>  To indicate a preference  </vt:lpstr>
      <vt:lpstr>  To ask a question or give an answer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Bartolomé Murillo</dc:title>
  <dc:creator>Owner</dc:creator>
  <cp:lastModifiedBy>Owner</cp:lastModifiedBy>
  <cp:revision>94</cp:revision>
  <dcterms:created xsi:type="dcterms:W3CDTF">2014-10-08T01:52:45Z</dcterms:created>
  <dcterms:modified xsi:type="dcterms:W3CDTF">2015-12-31T15:08:21Z</dcterms:modified>
</cp:coreProperties>
</file>