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9" r:id="rId4"/>
    <p:sldId id="258" r:id="rId5"/>
    <p:sldId id="261" r:id="rId6"/>
    <p:sldId id="267" r:id="rId7"/>
    <p:sldId id="274" r:id="rId8"/>
    <p:sldId id="263" r:id="rId9"/>
    <p:sldId id="262" r:id="rId10"/>
    <p:sldId id="275" r:id="rId11"/>
    <p:sldId id="271" r:id="rId12"/>
    <p:sldId id="264" r:id="rId13"/>
    <p:sldId id="265" r:id="rId14"/>
    <p:sldId id="266" r:id="rId15"/>
    <p:sldId id="268" r:id="rId16"/>
    <p:sldId id="276" r:id="rId17"/>
    <p:sldId id="269" r:id="rId18"/>
    <p:sldId id="270" r:id="rId19"/>
    <p:sldId id="273" r:id="rId20"/>
    <p:sldId id="272" r:id="rId21"/>
    <p:sldId id="26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67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3B9223-40A6-48F6-8FE2-4F091C867E64}" type="datetimeFigureOut">
              <a:rPr lang="en-US" smtClean="0"/>
              <a:t>11/2/2015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9DA2F9-086D-4CB1-8076-5D73DD66FB1C}" type="slidenum">
              <a:rPr lang="en-US" smtClean="0"/>
              <a:t>‹#›</a:t>
            </a:fld>
            <a:endParaRPr lang="en-US"/>
          </a:p>
        </p:txBody>
      </p:sp>
    </p:spTree>
    <p:extLst>
      <p:ext uri="{BB962C8B-B14F-4D97-AF65-F5344CB8AC3E}">
        <p14:creationId xmlns:p14="http://schemas.microsoft.com/office/powerpoint/2010/main" val="23420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959DA2F9-086D-4CB1-8076-5D73DD66FB1C}" type="slidenum">
              <a:rPr lang="en-US" smtClean="0"/>
              <a:t>1</a:t>
            </a:fld>
            <a:endParaRPr lang="en-US"/>
          </a:p>
        </p:txBody>
      </p:sp>
    </p:spTree>
    <p:extLst>
      <p:ext uri="{BB962C8B-B14F-4D97-AF65-F5344CB8AC3E}">
        <p14:creationId xmlns:p14="http://schemas.microsoft.com/office/powerpoint/2010/main" val="4069602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Teams: Capulets vs. Montagues, Jetsons vs. Flintstones, </a:t>
            </a:r>
            <a:r>
              <a:rPr lang="en-US" dirty="0" err="1" smtClean="0"/>
              <a:t>Hatfields</a:t>
            </a:r>
            <a:r>
              <a:rPr lang="en-US" dirty="0" smtClean="0"/>
              <a:t> vs. </a:t>
            </a:r>
            <a:r>
              <a:rPr lang="en-US" dirty="0" err="1" smtClean="0"/>
              <a:t>McCoys</a:t>
            </a:r>
            <a:r>
              <a:rPr lang="en-US" dirty="0" smtClean="0"/>
              <a:t>, etc.</a:t>
            </a:r>
          </a:p>
          <a:p>
            <a:r>
              <a:rPr lang="en-US" dirty="0" smtClean="0"/>
              <a:t>Top</a:t>
            </a:r>
            <a:r>
              <a:rPr lang="en-US" baseline="0" dirty="0" smtClean="0"/>
              <a:t> Five Uses for a Comma</a:t>
            </a:r>
            <a:endParaRPr lang="en-US" dirty="0"/>
          </a:p>
        </p:txBody>
      </p:sp>
      <p:sp>
        <p:nvSpPr>
          <p:cNvPr id="4" name="Slide Number Placeholder 3"/>
          <p:cNvSpPr>
            <a:spLocks noGrp="1"/>
          </p:cNvSpPr>
          <p:nvPr>
            <p:ph type="sldNum" sz="quarter" idx="10"/>
          </p:nvPr>
        </p:nvSpPr>
        <p:spPr/>
        <p:txBody>
          <a:bodyPr/>
          <a:lstStyle/>
          <a:p>
            <a:fld id="{959DA2F9-086D-4CB1-8076-5D73DD66FB1C}" type="slidenum">
              <a:rPr lang="en-US" smtClean="0"/>
              <a:t>4</a:t>
            </a:fld>
            <a:endParaRPr lang="en-US"/>
          </a:p>
        </p:txBody>
      </p:sp>
    </p:spTree>
    <p:extLst>
      <p:ext uri="{BB962C8B-B14F-4D97-AF65-F5344CB8AC3E}">
        <p14:creationId xmlns:p14="http://schemas.microsoft.com/office/powerpoint/2010/main" val="3564750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Family Feud game—explain that the survey is not scientific, but it is nonnegotiable. </a:t>
            </a:r>
          </a:p>
          <a:p>
            <a:endParaRPr lang="en-US" sz="1200" b="0" i="0" kern="1200" dirty="0" smtClean="0">
              <a:solidFill>
                <a:schemeClr val="tx1"/>
              </a:solidFill>
              <a:effectLst/>
              <a:latin typeface="+mn-lt"/>
              <a:ea typeface="+mn-ea"/>
              <a:cs typeface="+mn-cs"/>
            </a:endParaRPr>
          </a:p>
          <a:p>
            <a:r>
              <a:rPr lang="en-US" dirty="0" smtClean="0"/>
              <a:t>1. To separate elements in a series</a:t>
            </a:r>
          </a:p>
          <a:p>
            <a:r>
              <a:rPr lang="en-US" dirty="0" smtClean="0"/>
              <a:t>2. Following an introductory clause or phrase</a:t>
            </a:r>
          </a:p>
          <a:p>
            <a:r>
              <a:rPr lang="en-US" dirty="0" smtClean="0"/>
              <a:t>3. To separate two independent clauses connected by a coordinating conjunction</a:t>
            </a:r>
          </a:p>
          <a:p>
            <a:r>
              <a:rPr lang="en-US" dirty="0" smtClean="0"/>
              <a:t>4. Before and after a parenthetical phrase or clause</a:t>
            </a:r>
          </a:p>
          <a:p>
            <a:r>
              <a:rPr lang="en-US" dirty="0" smtClean="0"/>
              <a:t>5. Before a quotation when an introductory phrase with a word like say or reply precedes the quotation</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Encourage students to take notes, maybe give them 3 notes to take; or, use the category and the top 5 as subheadings for a PowerPoint. </a:t>
            </a:r>
          </a:p>
          <a:p>
            <a:r>
              <a:rPr lang="en-US" sz="1200" b="0" i="0" kern="1200" dirty="0" smtClean="0">
                <a:solidFill>
                  <a:schemeClr val="tx1"/>
                </a:solidFill>
                <a:effectLst/>
                <a:latin typeface="+mn-lt"/>
                <a:ea typeface="+mn-ea"/>
                <a:cs typeface="+mn-cs"/>
              </a:rPr>
              <a:t>Use colored notebook paper for the kids to take notes—just another way to change things up.</a:t>
            </a:r>
            <a:endParaRPr lang="en-US" dirty="0"/>
          </a:p>
        </p:txBody>
      </p:sp>
      <p:sp>
        <p:nvSpPr>
          <p:cNvPr id="4" name="Slide Number Placeholder 3"/>
          <p:cNvSpPr>
            <a:spLocks noGrp="1"/>
          </p:cNvSpPr>
          <p:nvPr>
            <p:ph type="sldNum" sz="quarter" idx="10"/>
          </p:nvPr>
        </p:nvSpPr>
        <p:spPr/>
        <p:txBody>
          <a:bodyPr/>
          <a:lstStyle/>
          <a:p>
            <a:fld id="{959DA2F9-086D-4CB1-8076-5D73DD66FB1C}" type="slidenum">
              <a:rPr lang="en-US" smtClean="0"/>
              <a:t>5</a:t>
            </a:fld>
            <a:endParaRPr lang="en-US"/>
          </a:p>
        </p:txBody>
      </p:sp>
    </p:spTree>
    <p:extLst>
      <p:ext uri="{BB962C8B-B14F-4D97-AF65-F5344CB8AC3E}">
        <p14:creationId xmlns:p14="http://schemas.microsoft.com/office/powerpoint/2010/main" val="2019015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activity first;</a:t>
            </a:r>
            <a:r>
              <a:rPr lang="en-US" baseline="0" dirty="0" smtClean="0"/>
              <a:t> then click on notes.</a:t>
            </a:r>
          </a:p>
          <a:p>
            <a:r>
              <a:rPr lang="en-US" sz="1200" kern="1200" dirty="0" smtClean="0">
                <a:solidFill>
                  <a:schemeClr val="tx1"/>
                </a:solidFill>
                <a:effectLst/>
                <a:latin typeface="+mn-lt"/>
                <a:ea typeface="+mn-ea"/>
                <a:cs typeface="+mn-cs"/>
              </a:rPr>
              <a:t>1.  Stand Up.</a:t>
            </a:r>
          </a:p>
          <a:p>
            <a:r>
              <a:rPr lang="en-US" sz="1200" kern="1200" dirty="0" smtClean="0">
                <a:solidFill>
                  <a:schemeClr val="tx1"/>
                </a:solidFill>
                <a:effectLst/>
                <a:latin typeface="+mn-lt"/>
                <a:ea typeface="+mn-ea"/>
                <a:cs typeface="+mn-cs"/>
              </a:rPr>
              <a:t>2.  Start by waving your right hand in front of you left to right.  Your palm should be facing away from you while keeping your hand with your fingers pointing up. </a:t>
            </a:r>
          </a:p>
          <a:p>
            <a:r>
              <a:rPr lang="en-US" sz="1200" kern="1200" dirty="0" smtClean="0">
                <a:solidFill>
                  <a:schemeClr val="tx1"/>
                </a:solidFill>
                <a:effectLst/>
                <a:latin typeface="+mn-lt"/>
                <a:ea typeface="+mn-ea"/>
                <a:cs typeface="+mn-cs"/>
              </a:rPr>
              <a:t>3.  Now stop that hand and have your left hand in front of you waving it up and down.  </a:t>
            </a:r>
          </a:p>
          <a:p>
            <a:r>
              <a:rPr lang="en-US" sz="1200" kern="1200" dirty="0" smtClean="0">
                <a:solidFill>
                  <a:schemeClr val="tx1"/>
                </a:solidFill>
                <a:effectLst/>
                <a:latin typeface="+mn-lt"/>
                <a:ea typeface="+mn-ea"/>
                <a:cs typeface="+mn-cs"/>
              </a:rPr>
              <a:t>4.  Now practice moving them at the SAME TIME.  Do not move your hands going diagonally.  </a:t>
            </a:r>
          </a:p>
          <a:p>
            <a:r>
              <a:rPr lang="en-US" sz="1200" kern="1200" dirty="0" smtClean="0">
                <a:solidFill>
                  <a:schemeClr val="tx1"/>
                </a:solidFill>
                <a:effectLst/>
                <a:latin typeface="+mn-lt"/>
                <a:ea typeface="+mn-ea"/>
                <a:cs typeface="+mn-cs"/>
              </a:rPr>
              <a:t>5.  Now switch to have your right hand up and down and your left hand left and right.  Do this faster and switch often to make it more difficult.</a:t>
            </a:r>
          </a:p>
          <a:p>
            <a:r>
              <a:rPr lang="en-US" sz="1200" kern="1200" dirty="0" smtClean="0">
                <a:solidFill>
                  <a:schemeClr val="tx1"/>
                </a:solidFill>
                <a:effectLst/>
                <a:latin typeface="+mn-lt"/>
                <a:ea typeface="+mn-ea"/>
                <a:cs typeface="+mn-cs"/>
              </a:rPr>
              <a:t>6.  Lastly, to increase the difficulty, have your arms crossed while doing this.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Teach kids that they can continue to do physical activity breaks IF they can get back to their seats in 30 seconds when the break is done!</a:t>
            </a:r>
            <a:endParaRPr lang="en-US" dirty="0"/>
          </a:p>
        </p:txBody>
      </p:sp>
      <p:sp>
        <p:nvSpPr>
          <p:cNvPr id="4" name="Slide Number Placeholder 3"/>
          <p:cNvSpPr>
            <a:spLocks noGrp="1"/>
          </p:cNvSpPr>
          <p:nvPr>
            <p:ph type="sldNum" sz="quarter" idx="10"/>
          </p:nvPr>
        </p:nvSpPr>
        <p:spPr/>
        <p:txBody>
          <a:bodyPr/>
          <a:lstStyle/>
          <a:p>
            <a:fld id="{959DA2F9-086D-4CB1-8076-5D73DD66FB1C}" type="slidenum">
              <a:rPr lang="en-US" smtClean="0"/>
              <a:t>7</a:t>
            </a:fld>
            <a:endParaRPr lang="en-US"/>
          </a:p>
        </p:txBody>
      </p:sp>
    </p:spTree>
    <p:extLst>
      <p:ext uri="{BB962C8B-B14F-4D97-AF65-F5344CB8AC3E}">
        <p14:creationId xmlns:p14="http://schemas.microsoft.com/office/powerpoint/2010/main" val="1113160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Amy Tan: “Fish Cheeks”</a:t>
            </a:r>
          </a:p>
          <a:p>
            <a:r>
              <a:rPr lang="en-US" sz="1200" kern="1200" dirty="0" err="1" smtClean="0">
                <a:solidFill>
                  <a:schemeClr val="tx1"/>
                </a:solidFill>
                <a:effectLst/>
                <a:latin typeface="+mn-lt"/>
                <a:ea typeface="+mn-ea"/>
                <a:cs typeface="+mn-cs"/>
              </a:rPr>
              <a:t>Jhumpa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Lahiri</a:t>
            </a:r>
            <a:r>
              <a:rPr lang="en-US" sz="1200" kern="1200" dirty="0" smtClean="0">
                <a:solidFill>
                  <a:schemeClr val="tx1"/>
                </a:solidFill>
                <a:effectLst/>
                <a:latin typeface="+mn-lt"/>
                <a:ea typeface="+mn-ea"/>
                <a:cs typeface="+mn-cs"/>
              </a:rPr>
              <a:t>: “Indian Takeout” </a:t>
            </a:r>
            <a:endParaRPr lang="en-US" dirty="0"/>
          </a:p>
        </p:txBody>
      </p:sp>
      <p:sp>
        <p:nvSpPr>
          <p:cNvPr id="4" name="Slide Number Placeholder 3"/>
          <p:cNvSpPr>
            <a:spLocks noGrp="1"/>
          </p:cNvSpPr>
          <p:nvPr>
            <p:ph type="sldNum" sz="quarter" idx="10"/>
          </p:nvPr>
        </p:nvSpPr>
        <p:spPr/>
        <p:txBody>
          <a:bodyPr/>
          <a:lstStyle/>
          <a:p>
            <a:fld id="{959DA2F9-086D-4CB1-8076-5D73DD66FB1C}" type="slidenum">
              <a:rPr lang="en-US" smtClean="0"/>
              <a:t>13</a:t>
            </a:fld>
            <a:endParaRPr lang="en-US"/>
          </a:p>
        </p:txBody>
      </p:sp>
    </p:spTree>
    <p:extLst>
      <p:ext uri="{BB962C8B-B14F-4D97-AF65-F5344CB8AC3E}">
        <p14:creationId xmlns:p14="http://schemas.microsoft.com/office/powerpoint/2010/main" val="2878628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activity first;</a:t>
            </a:r>
            <a:r>
              <a:rPr lang="en-US" baseline="0" dirty="0" smtClean="0"/>
              <a:t> then click on notes.</a:t>
            </a:r>
          </a:p>
          <a:p>
            <a:r>
              <a:rPr lang="en-US" sz="1200" kern="1200" dirty="0" smtClean="0">
                <a:solidFill>
                  <a:schemeClr val="tx1"/>
                </a:solidFill>
                <a:effectLst/>
                <a:latin typeface="+mn-lt"/>
                <a:ea typeface="+mn-ea"/>
                <a:cs typeface="+mn-cs"/>
              </a:rPr>
              <a:t>1.  Stand Up.</a:t>
            </a:r>
          </a:p>
          <a:p>
            <a:r>
              <a:rPr lang="en-US" sz="1200" kern="1200" dirty="0" smtClean="0">
                <a:solidFill>
                  <a:schemeClr val="tx1"/>
                </a:solidFill>
                <a:effectLst/>
                <a:latin typeface="+mn-lt"/>
                <a:ea typeface="+mn-ea"/>
                <a:cs typeface="+mn-cs"/>
              </a:rPr>
              <a:t>2.  Start by waving your right hand in front of you left to right.  Your palm should be facing away from you while keeping your hand with your fingers pointing up. </a:t>
            </a:r>
          </a:p>
          <a:p>
            <a:r>
              <a:rPr lang="en-US" sz="1200" kern="1200" dirty="0" smtClean="0">
                <a:solidFill>
                  <a:schemeClr val="tx1"/>
                </a:solidFill>
                <a:effectLst/>
                <a:latin typeface="+mn-lt"/>
                <a:ea typeface="+mn-ea"/>
                <a:cs typeface="+mn-cs"/>
              </a:rPr>
              <a:t>3.  Now stop that hand and have your left hand in front of you waving it up and down.  </a:t>
            </a:r>
          </a:p>
          <a:p>
            <a:r>
              <a:rPr lang="en-US" sz="1200" kern="1200" dirty="0" smtClean="0">
                <a:solidFill>
                  <a:schemeClr val="tx1"/>
                </a:solidFill>
                <a:effectLst/>
                <a:latin typeface="+mn-lt"/>
                <a:ea typeface="+mn-ea"/>
                <a:cs typeface="+mn-cs"/>
              </a:rPr>
              <a:t>4.  Now practice moving them at the SAME TIME.  Do not move your hands going diagonally.  </a:t>
            </a:r>
          </a:p>
          <a:p>
            <a:r>
              <a:rPr lang="en-US" sz="1200" kern="1200" dirty="0" smtClean="0">
                <a:solidFill>
                  <a:schemeClr val="tx1"/>
                </a:solidFill>
                <a:effectLst/>
                <a:latin typeface="+mn-lt"/>
                <a:ea typeface="+mn-ea"/>
                <a:cs typeface="+mn-cs"/>
              </a:rPr>
              <a:t>5.  Now switch to have your right hand up and down and your left hand left and right.  Do this faster and switch often to make it more difficult.</a:t>
            </a:r>
          </a:p>
          <a:p>
            <a:r>
              <a:rPr lang="en-US" sz="1200" kern="1200" dirty="0" smtClean="0">
                <a:solidFill>
                  <a:schemeClr val="tx1"/>
                </a:solidFill>
                <a:effectLst/>
                <a:latin typeface="+mn-lt"/>
                <a:ea typeface="+mn-ea"/>
                <a:cs typeface="+mn-cs"/>
              </a:rPr>
              <a:t>6.  Lastly, to increase the difficulty, have your arms crossed while doing this.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Teach kids that they can continue to do physical activity breaks IF they can get back to their seats in 30 seconds when the break is done!</a:t>
            </a:r>
            <a:endParaRPr lang="en-US" dirty="0"/>
          </a:p>
        </p:txBody>
      </p:sp>
      <p:sp>
        <p:nvSpPr>
          <p:cNvPr id="4" name="Slide Number Placeholder 3"/>
          <p:cNvSpPr>
            <a:spLocks noGrp="1"/>
          </p:cNvSpPr>
          <p:nvPr>
            <p:ph type="sldNum" sz="quarter" idx="10"/>
          </p:nvPr>
        </p:nvSpPr>
        <p:spPr/>
        <p:txBody>
          <a:bodyPr/>
          <a:lstStyle/>
          <a:p>
            <a:fld id="{959DA2F9-086D-4CB1-8076-5D73DD66FB1C}" type="slidenum">
              <a:rPr lang="en-US" smtClean="0"/>
              <a:t>15</a:t>
            </a:fld>
            <a:endParaRPr lang="en-US"/>
          </a:p>
        </p:txBody>
      </p:sp>
    </p:spTree>
    <p:extLst>
      <p:ext uri="{BB962C8B-B14F-4D97-AF65-F5344CB8AC3E}">
        <p14:creationId xmlns:p14="http://schemas.microsoft.com/office/powerpoint/2010/main" val="331752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War Prayer—8 readers</a:t>
            </a:r>
            <a:endParaRPr lang="en-US" dirty="0"/>
          </a:p>
        </p:txBody>
      </p:sp>
      <p:sp>
        <p:nvSpPr>
          <p:cNvPr id="4" name="Slide Number Placeholder 3"/>
          <p:cNvSpPr>
            <a:spLocks noGrp="1"/>
          </p:cNvSpPr>
          <p:nvPr>
            <p:ph type="sldNum" sz="quarter" idx="10"/>
          </p:nvPr>
        </p:nvSpPr>
        <p:spPr/>
        <p:txBody>
          <a:bodyPr/>
          <a:lstStyle/>
          <a:p>
            <a:fld id="{959DA2F9-086D-4CB1-8076-5D73DD66FB1C}" type="slidenum">
              <a:rPr lang="en-US" smtClean="0"/>
              <a:t>18</a:t>
            </a:fld>
            <a:endParaRPr lang="en-US"/>
          </a:p>
        </p:txBody>
      </p:sp>
    </p:spTree>
    <p:extLst>
      <p:ext uri="{BB962C8B-B14F-4D97-AF65-F5344CB8AC3E}">
        <p14:creationId xmlns:p14="http://schemas.microsoft.com/office/powerpoint/2010/main" val="445884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9DA2F9-086D-4CB1-8076-5D73DD66FB1C}" type="slidenum">
              <a:rPr lang="en-US" smtClean="0"/>
              <a:t>21</a:t>
            </a:fld>
            <a:endParaRPr lang="en-US"/>
          </a:p>
        </p:txBody>
      </p:sp>
    </p:spTree>
    <p:extLst>
      <p:ext uri="{BB962C8B-B14F-4D97-AF65-F5344CB8AC3E}">
        <p14:creationId xmlns:p14="http://schemas.microsoft.com/office/powerpoint/2010/main" val="560287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F711D6-B400-4C77-BD54-C2FE846C40B7}"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6DA1A-5180-4939-8706-3322DC0CE8C1}" type="slidenum">
              <a:rPr lang="en-US" smtClean="0"/>
              <a:t>‹#›</a:t>
            </a:fld>
            <a:endParaRPr lang="en-US"/>
          </a:p>
        </p:txBody>
      </p:sp>
    </p:spTree>
    <p:extLst>
      <p:ext uri="{BB962C8B-B14F-4D97-AF65-F5344CB8AC3E}">
        <p14:creationId xmlns:p14="http://schemas.microsoft.com/office/powerpoint/2010/main" val="1799648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F711D6-B400-4C77-BD54-C2FE846C40B7}"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6DA1A-5180-4939-8706-3322DC0CE8C1}" type="slidenum">
              <a:rPr lang="en-US" smtClean="0"/>
              <a:t>‹#›</a:t>
            </a:fld>
            <a:endParaRPr lang="en-US"/>
          </a:p>
        </p:txBody>
      </p:sp>
    </p:spTree>
    <p:extLst>
      <p:ext uri="{BB962C8B-B14F-4D97-AF65-F5344CB8AC3E}">
        <p14:creationId xmlns:p14="http://schemas.microsoft.com/office/powerpoint/2010/main" val="3952100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F711D6-B400-4C77-BD54-C2FE846C40B7}"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6DA1A-5180-4939-8706-3322DC0CE8C1}" type="slidenum">
              <a:rPr lang="en-US" smtClean="0"/>
              <a:t>‹#›</a:t>
            </a:fld>
            <a:endParaRPr lang="en-US"/>
          </a:p>
        </p:txBody>
      </p:sp>
    </p:spTree>
    <p:extLst>
      <p:ext uri="{BB962C8B-B14F-4D97-AF65-F5344CB8AC3E}">
        <p14:creationId xmlns:p14="http://schemas.microsoft.com/office/powerpoint/2010/main" val="2240778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F711D6-B400-4C77-BD54-C2FE846C40B7}"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6DA1A-5180-4939-8706-3322DC0CE8C1}" type="slidenum">
              <a:rPr lang="en-US" smtClean="0"/>
              <a:t>‹#›</a:t>
            </a:fld>
            <a:endParaRPr lang="en-US"/>
          </a:p>
        </p:txBody>
      </p:sp>
    </p:spTree>
    <p:extLst>
      <p:ext uri="{BB962C8B-B14F-4D97-AF65-F5344CB8AC3E}">
        <p14:creationId xmlns:p14="http://schemas.microsoft.com/office/powerpoint/2010/main" val="90629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F711D6-B400-4C77-BD54-C2FE846C40B7}"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6DA1A-5180-4939-8706-3322DC0CE8C1}" type="slidenum">
              <a:rPr lang="en-US" smtClean="0"/>
              <a:t>‹#›</a:t>
            </a:fld>
            <a:endParaRPr lang="en-US"/>
          </a:p>
        </p:txBody>
      </p:sp>
    </p:spTree>
    <p:extLst>
      <p:ext uri="{BB962C8B-B14F-4D97-AF65-F5344CB8AC3E}">
        <p14:creationId xmlns:p14="http://schemas.microsoft.com/office/powerpoint/2010/main" val="1812482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F711D6-B400-4C77-BD54-C2FE846C40B7}" type="datetimeFigureOut">
              <a:rPr lang="en-US" smtClean="0"/>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56DA1A-5180-4939-8706-3322DC0CE8C1}" type="slidenum">
              <a:rPr lang="en-US" smtClean="0"/>
              <a:t>‹#›</a:t>
            </a:fld>
            <a:endParaRPr lang="en-US"/>
          </a:p>
        </p:txBody>
      </p:sp>
    </p:spTree>
    <p:extLst>
      <p:ext uri="{BB962C8B-B14F-4D97-AF65-F5344CB8AC3E}">
        <p14:creationId xmlns:p14="http://schemas.microsoft.com/office/powerpoint/2010/main" val="3120246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F711D6-B400-4C77-BD54-C2FE846C40B7}" type="datetimeFigureOut">
              <a:rPr lang="en-US" smtClean="0"/>
              <a:t>11/2/2015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56DA1A-5180-4939-8706-3322DC0CE8C1}" type="slidenum">
              <a:rPr lang="en-US" smtClean="0"/>
              <a:t>‹#›</a:t>
            </a:fld>
            <a:endParaRPr lang="en-US"/>
          </a:p>
        </p:txBody>
      </p:sp>
    </p:spTree>
    <p:extLst>
      <p:ext uri="{BB962C8B-B14F-4D97-AF65-F5344CB8AC3E}">
        <p14:creationId xmlns:p14="http://schemas.microsoft.com/office/powerpoint/2010/main" val="3586185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F711D6-B400-4C77-BD54-C2FE846C40B7}" type="datetimeFigureOut">
              <a:rPr lang="en-US" smtClean="0"/>
              <a:t>11/2/2015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56DA1A-5180-4939-8706-3322DC0CE8C1}" type="slidenum">
              <a:rPr lang="en-US" smtClean="0"/>
              <a:t>‹#›</a:t>
            </a:fld>
            <a:endParaRPr lang="en-US"/>
          </a:p>
        </p:txBody>
      </p:sp>
    </p:spTree>
    <p:extLst>
      <p:ext uri="{BB962C8B-B14F-4D97-AF65-F5344CB8AC3E}">
        <p14:creationId xmlns:p14="http://schemas.microsoft.com/office/powerpoint/2010/main" val="268340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F711D6-B400-4C77-BD54-C2FE846C40B7}" type="datetimeFigureOut">
              <a:rPr lang="en-US" smtClean="0"/>
              <a:t>11/2/2015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56DA1A-5180-4939-8706-3322DC0CE8C1}" type="slidenum">
              <a:rPr lang="en-US" smtClean="0"/>
              <a:t>‹#›</a:t>
            </a:fld>
            <a:endParaRPr lang="en-US"/>
          </a:p>
        </p:txBody>
      </p:sp>
    </p:spTree>
    <p:extLst>
      <p:ext uri="{BB962C8B-B14F-4D97-AF65-F5344CB8AC3E}">
        <p14:creationId xmlns:p14="http://schemas.microsoft.com/office/powerpoint/2010/main" val="3774876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F711D6-B400-4C77-BD54-C2FE846C40B7}" type="datetimeFigureOut">
              <a:rPr lang="en-US" smtClean="0"/>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56DA1A-5180-4939-8706-3322DC0CE8C1}" type="slidenum">
              <a:rPr lang="en-US" smtClean="0"/>
              <a:t>‹#›</a:t>
            </a:fld>
            <a:endParaRPr lang="en-US"/>
          </a:p>
        </p:txBody>
      </p:sp>
    </p:spTree>
    <p:extLst>
      <p:ext uri="{BB962C8B-B14F-4D97-AF65-F5344CB8AC3E}">
        <p14:creationId xmlns:p14="http://schemas.microsoft.com/office/powerpoint/2010/main" val="3238602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F711D6-B400-4C77-BD54-C2FE846C40B7}" type="datetimeFigureOut">
              <a:rPr lang="en-US" smtClean="0"/>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56DA1A-5180-4939-8706-3322DC0CE8C1}" type="slidenum">
              <a:rPr lang="en-US" smtClean="0"/>
              <a:t>‹#›</a:t>
            </a:fld>
            <a:endParaRPr lang="en-US"/>
          </a:p>
        </p:txBody>
      </p:sp>
    </p:spTree>
    <p:extLst>
      <p:ext uri="{BB962C8B-B14F-4D97-AF65-F5344CB8AC3E}">
        <p14:creationId xmlns:p14="http://schemas.microsoft.com/office/powerpoint/2010/main" val="3240081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C000"/>
            </a:gs>
            <a:gs pos="40000">
              <a:schemeClr val="bg2">
                <a:tint val="45000"/>
                <a:shade val="99000"/>
                <a:satMod val="350000"/>
              </a:schemeClr>
            </a:gs>
            <a:gs pos="100000">
              <a:schemeClr val="bg2">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F711D6-B400-4C77-BD54-C2FE846C40B7}" type="datetimeFigureOut">
              <a:rPr lang="en-US" smtClean="0"/>
              <a:t>11/2/2015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56DA1A-5180-4939-8706-3322DC0CE8C1}" type="slidenum">
              <a:rPr lang="en-US" smtClean="0"/>
              <a:t>‹#›</a:t>
            </a:fld>
            <a:endParaRPr lang="en-US"/>
          </a:p>
        </p:txBody>
      </p:sp>
    </p:spTree>
    <p:extLst>
      <p:ext uri="{BB962C8B-B14F-4D97-AF65-F5344CB8AC3E}">
        <p14:creationId xmlns:p14="http://schemas.microsoft.com/office/powerpoint/2010/main" val="415896454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ideo" Target="https://www.youtube.com/embed/eh-72yBP7sw"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ideo" Target="https://www.youtube.com/embed/OPWPa-HMpj8" TargetMode="Externa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playlist?list=PLTZq_JypPO9u6SxnrIca19NAXrBj3GVbG" TargetMode="External"/><Relationship Id="rId2" Type="http://schemas.openxmlformats.org/officeDocument/2006/relationships/hyperlink" Target="https://www.youtube.com/user/historyteachers/video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brainbreaks.blogspot.com/"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henryco-my.sharepoint.com/personal/denise_wood_henry_k12_ga_us/Documents/American%20Lit/Rationalism%20vs%20Romanticism.ppt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D-iPPwDAk1Q"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www.youtube.com/embed/oiemLSJVY3U"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brainbreaks.blogspot.co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11500" dirty="0" smtClean="0">
                <a:latin typeface="Kristen ITC" panose="03050502040202030202" pitchFamily="66" charset="0"/>
              </a:rPr>
              <a:t>Boredom Busters</a:t>
            </a:r>
            <a:endParaRPr lang="en-US" sz="11500" dirty="0">
              <a:latin typeface="Kristen ITC" panose="03050502040202030202" pitchFamily="66" charset="0"/>
            </a:endParaRPr>
          </a:p>
        </p:txBody>
      </p:sp>
      <p:sp>
        <p:nvSpPr>
          <p:cNvPr id="4" name="TextBox 3"/>
          <p:cNvSpPr txBox="1"/>
          <p:nvPr/>
        </p:nvSpPr>
        <p:spPr>
          <a:xfrm>
            <a:off x="2763982" y="5010834"/>
            <a:ext cx="3505200" cy="1631216"/>
          </a:xfrm>
          <a:prstGeom prst="rect">
            <a:avLst/>
          </a:prstGeom>
          <a:noFill/>
        </p:spPr>
        <p:txBody>
          <a:bodyPr wrap="square" rtlCol="0">
            <a:spAutoFit/>
          </a:bodyPr>
          <a:lstStyle/>
          <a:p>
            <a:pPr algn="ctr"/>
            <a:r>
              <a:rPr lang="en-US" dirty="0" smtClean="0"/>
              <a:t>Denise Wood</a:t>
            </a:r>
          </a:p>
          <a:p>
            <a:pPr algn="ctr"/>
            <a:r>
              <a:rPr lang="en-US" dirty="0" smtClean="0"/>
              <a:t>HCS PL, Nov. 2, 2015</a:t>
            </a:r>
          </a:p>
          <a:p>
            <a:pPr algn="ctr">
              <a:spcAft>
                <a:spcPts val="1200"/>
              </a:spcAft>
            </a:pPr>
            <a:endParaRPr lang="en-US" dirty="0"/>
          </a:p>
          <a:p>
            <a:pPr algn="ctr"/>
            <a:r>
              <a:rPr lang="en-US" dirty="0" smtClean="0"/>
              <a:t>Re-delivered Griffin RESA</a:t>
            </a:r>
          </a:p>
          <a:p>
            <a:pPr algn="ctr"/>
            <a:r>
              <a:rPr lang="en-US" dirty="0" smtClean="0"/>
              <a:t>Presentation by Donna Malone</a:t>
            </a:r>
          </a:p>
        </p:txBody>
      </p:sp>
      <p:pic>
        <p:nvPicPr>
          <p:cNvPr id="5" name="Ghostbusters Ray Parker Jr Main Theme [Mp3Glu.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553200" y="4495800"/>
            <a:ext cx="609600" cy="609600"/>
          </a:xfrm>
          <a:prstGeom prst="rect">
            <a:avLst/>
          </a:prstGeom>
        </p:spPr>
      </p:pic>
    </p:spTree>
    <p:extLst>
      <p:ext uri="{BB962C8B-B14F-4D97-AF65-F5344CB8AC3E}">
        <p14:creationId xmlns:p14="http://schemas.microsoft.com/office/powerpoint/2010/main" val="26232738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withEffect">
                                  <p:stCondLst>
                                    <p:cond delay="0"/>
                                  </p:stCondLst>
                                  <p:childTnLst>
                                    <p:cmd type="call" cmd="playFrom(12)">
                                      <p:cBhvr>
                                        <p:cTn id="6" dur="1" fill="hold"/>
                                        <p:tgtEl>
                                          <p:spTgt spid="5"/>
                                        </p:tgtEl>
                                      </p:cBhvr>
                                    </p:cmd>
                                  </p:childTnLst>
                                </p:cTn>
                              </p:par>
                            </p:childTnLst>
                          </p:cTn>
                        </p:par>
                      </p:childTnLst>
                    </p:cTn>
                  </p:par>
                </p:childTnLst>
              </p:cTn>
              <p:nextCondLst>
                <p:cond evt="onClick" delay="0">
                  <p:tgtEl>
                    <p:spTgt spid="5"/>
                  </p:tgtEl>
                </p:cond>
              </p:nextCondLst>
            </p:seq>
            <p:audio>
              <p:cMediaNode vol="80000" numSld="2">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400" y="838200"/>
            <a:ext cx="7620000" cy="5334000"/>
          </a:xfrm>
          <a:prstGeom prst="rect">
            <a:avLst/>
          </a:prstGeom>
        </p:spPr>
      </p:pic>
    </p:spTree>
    <p:extLst>
      <p:ext uri="{BB962C8B-B14F-4D97-AF65-F5344CB8AC3E}">
        <p14:creationId xmlns:p14="http://schemas.microsoft.com/office/powerpoint/2010/main" val="3659139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229600" cy="3276600"/>
          </a:xfrm>
        </p:spPr>
        <p:txBody>
          <a:bodyPr>
            <a:noAutofit/>
          </a:bodyPr>
          <a:lstStyle/>
          <a:p>
            <a:r>
              <a:rPr lang="en-US" sz="5400" dirty="0" smtClean="0">
                <a:latin typeface="Kristen ITC" panose="03050502040202030202" pitchFamily="66" charset="0"/>
              </a:rPr>
              <a:t>Sprinkle these activities in—not every day or even every week</a:t>
            </a:r>
            <a:endParaRPr lang="en-US" sz="5400" dirty="0">
              <a:latin typeface="Kristen ITC" panose="03050502040202030202" pitchFamily="66" charset="0"/>
            </a:endParaRPr>
          </a:p>
        </p:txBody>
      </p:sp>
    </p:spTree>
    <p:extLst>
      <p:ext uri="{BB962C8B-B14F-4D97-AF65-F5344CB8AC3E}">
        <p14:creationId xmlns:p14="http://schemas.microsoft.com/office/powerpoint/2010/main" val="826630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pic>
        <p:nvPicPr>
          <p:cNvPr id="2" name="eh-72yBP7sw"/>
          <p:cNvPicPr>
            <a:picLocks noRot="1" noChangeAspect="1"/>
          </p:cNvPicPr>
          <p:nvPr>
            <a:videoFile r:link="rId1"/>
          </p:nvPr>
        </p:nvPicPr>
        <p:blipFill>
          <a:blip r:embed="rId3"/>
          <a:stretch>
            <a:fillRect/>
          </a:stretch>
        </p:blipFill>
        <p:spPr>
          <a:xfrm>
            <a:off x="-5576" y="1524000"/>
            <a:ext cx="9142858" cy="5142858"/>
          </a:xfrm>
          <a:prstGeom prst="rect">
            <a:avLst/>
          </a:prstGeom>
        </p:spPr>
      </p:pic>
      <p:sp>
        <p:nvSpPr>
          <p:cNvPr id="3" name="TextBox 2"/>
          <p:cNvSpPr txBox="1"/>
          <p:nvPr/>
        </p:nvSpPr>
        <p:spPr>
          <a:xfrm>
            <a:off x="232317" y="191268"/>
            <a:ext cx="8686800" cy="1323439"/>
          </a:xfrm>
          <a:prstGeom prst="rect">
            <a:avLst/>
          </a:prstGeom>
          <a:noFill/>
        </p:spPr>
        <p:txBody>
          <a:bodyPr wrap="square" rtlCol="0">
            <a:spAutoFit/>
          </a:bodyPr>
          <a:lstStyle/>
          <a:p>
            <a:r>
              <a:rPr lang="en-US" sz="4000" dirty="0" smtClean="0">
                <a:latin typeface="Kristen ITC" panose="03050502040202030202" pitchFamily="66" charset="0"/>
              </a:rPr>
              <a:t>Introducing Post-Apocalyptic Literature?</a:t>
            </a:r>
            <a:endParaRPr lang="en-US" sz="4000" dirty="0">
              <a:latin typeface="Kristen ITC" panose="03050502040202030202" pitchFamily="66" charset="0"/>
            </a:endParaRPr>
          </a:p>
        </p:txBody>
      </p:sp>
    </p:spTree>
    <p:extLst>
      <p:ext uri="{BB962C8B-B14F-4D97-AF65-F5344CB8AC3E}">
        <p14:creationId xmlns:p14="http://schemas.microsoft.com/office/powerpoint/2010/main" val="23395390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cTn>
                <p:tgtEl>
                  <p:spTgt spid="2"/>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Kristen ITC" panose="03050502040202030202" pitchFamily="66" charset="0"/>
              </a:rPr>
              <a:t>Or a short story about cross-cultural connections?</a:t>
            </a:r>
            <a:endParaRPr lang="en-US" dirty="0">
              <a:latin typeface="Kristen ITC" panose="03050502040202030202" pitchFamily="66" charset="0"/>
            </a:endParaRPr>
          </a:p>
        </p:txBody>
      </p:sp>
      <p:pic>
        <p:nvPicPr>
          <p:cNvPr id="3" name="OPWPa-HMpj8"/>
          <p:cNvPicPr>
            <a:picLocks noRot="1" noChangeAspect="1"/>
          </p:cNvPicPr>
          <p:nvPr>
            <a:videoFile r:link="rId1"/>
          </p:nvPr>
        </p:nvPicPr>
        <p:blipFill>
          <a:blip r:embed="rId4"/>
          <a:stretch>
            <a:fillRect/>
          </a:stretch>
        </p:blipFill>
        <p:spPr>
          <a:xfrm>
            <a:off x="1142" y="1524000"/>
            <a:ext cx="9142858" cy="5142858"/>
          </a:xfrm>
          <a:prstGeom prst="rect">
            <a:avLst/>
          </a:prstGeom>
        </p:spPr>
      </p:pic>
    </p:spTree>
    <p:extLst>
      <p:ext uri="{BB962C8B-B14F-4D97-AF65-F5344CB8AC3E}">
        <p14:creationId xmlns:p14="http://schemas.microsoft.com/office/powerpoint/2010/main" val="17270929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risten ITC" panose="03050502040202030202" pitchFamily="66" charset="0"/>
              </a:rPr>
              <a:t>Music</a:t>
            </a:r>
            <a:endParaRPr lang="en-US" dirty="0">
              <a:latin typeface="Kristen ITC" panose="03050502040202030202" pitchFamily="66" charset="0"/>
            </a:endParaRPr>
          </a:p>
        </p:txBody>
      </p:sp>
      <p:sp>
        <p:nvSpPr>
          <p:cNvPr id="3" name="Content Placeholder 2"/>
          <p:cNvSpPr>
            <a:spLocks noGrp="1"/>
          </p:cNvSpPr>
          <p:nvPr>
            <p:ph idx="1"/>
          </p:nvPr>
        </p:nvSpPr>
        <p:spPr>
          <a:xfrm>
            <a:off x="457200" y="1371600"/>
            <a:ext cx="8229600" cy="5181600"/>
          </a:xfrm>
        </p:spPr>
        <p:txBody>
          <a:bodyPr>
            <a:normAutofit lnSpcReduction="10000"/>
          </a:bodyPr>
          <a:lstStyle/>
          <a:p>
            <a:r>
              <a:rPr lang="en-US" dirty="0" smtClean="0"/>
              <a:t>Besides engaging attention, music sticks in people’s heads.</a:t>
            </a:r>
          </a:p>
          <a:p>
            <a:r>
              <a:rPr lang="en-US" dirty="0" smtClean="0"/>
              <a:t>YouTube</a:t>
            </a:r>
          </a:p>
          <a:p>
            <a:pPr lvl="1"/>
            <a:r>
              <a:rPr lang="en-US" dirty="0" smtClean="0"/>
              <a:t>History Teachers channel </a:t>
            </a:r>
            <a:r>
              <a:rPr lang="en-US" dirty="0" smtClean="0">
                <a:hlinkClick r:id="rId2"/>
              </a:rPr>
              <a:t>https://www.youtube.com/user/historyteachers/videos</a:t>
            </a:r>
            <a:endParaRPr lang="en-US" dirty="0" smtClean="0"/>
          </a:p>
          <a:p>
            <a:pPr lvl="1"/>
            <a:r>
              <a:rPr lang="en-US" dirty="0" smtClean="0"/>
              <a:t>Flocabulary </a:t>
            </a:r>
            <a:r>
              <a:rPr lang="en-US" dirty="0" smtClean="0">
                <a:hlinkClick r:id="rId3"/>
              </a:rPr>
              <a:t>https://www.youtube.com/playlist?list=PLTZq_JypPO9u6SxnrIca19NAXrBj3GVbG</a:t>
            </a:r>
            <a:endParaRPr lang="en-US" dirty="0" smtClean="0"/>
          </a:p>
          <a:p>
            <a:r>
              <a:rPr lang="en-US" dirty="0" smtClean="0"/>
              <a:t>Students select a song for their classmates; play 20 questions to determine link to content</a:t>
            </a:r>
            <a:endParaRPr lang="en-US" dirty="0"/>
          </a:p>
        </p:txBody>
      </p:sp>
    </p:spTree>
    <p:extLst>
      <p:ext uri="{BB962C8B-B14F-4D97-AF65-F5344CB8AC3E}">
        <p14:creationId xmlns:p14="http://schemas.microsoft.com/office/powerpoint/2010/main" val="293717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in)">
                                      <p:cBhvr>
                                        <p:cTn id="21" dur="2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ircle(in)">
                                      <p:cBhvr>
                                        <p:cTn id="26" dur="2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risten ITC" panose="03050502040202030202" pitchFamily="66" charset="0"/>
              </a:rPr>
              <a:t>Brain Break!</a:t>
            </a:r>
            <a:endParaRPr lang="en-US" dirty="0">
              <a:latin typeface="Kristen ITC" panose="03050502040202030202" pitchFamily="66"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1600200"/>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 y="5257800"/>
            <a:ext cx="8229600" cy="369332"/>
          </a:xfrm>
          <a:prstGeom prst="rect">
            <a:avLst/>
          </a:prstGeom>
          <a:noFill/>
        </p:spPr>
        <p:txBody>
          <a:bodyPr wrap="square" rtlCol="0">
            <a:spAutoFit/>
          </a:bodyPr>
          <a:lstStyle/>
          <a:p>
            <a:r>
              <a:rPr lang="en-US" dirty="0" smtClean="0">
                <a:hlinkClick r:id="rId4"/>
              </a:rPr>
              <a:t>/</a:t>
            </a:r>
            <a:endParaRPr lang="en-US" dirty="0"/>
          </a:p>
        </p:txBody>
      </p:sp>
    </p:spTree>
    <p:extLst>
      <p:ext uri="{BB962C8B-B14F-4D97-AF65-F5344CB8AC3E}">
        <p14:creationId xmlns:p14="http://schemas.microsoft.com/office/powerpoint/2010/main" val="2668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40000">
              <a:schemeClr val="bg2">
                <a:tint val="45000"/>
                <a:shade val="99000"/>
                <a:satMod val="350000"/>
              </a:schemeClr>
            </a:gs>
            <a:gs pos="100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risten ITC" panose="03050502040202030202" pitchFamily="66" charset="0"/>
              </a:rPr>
              <a:t>Visualization</a:t>
            </a:r>
            <a:endParaRPr lang="en-US" dirty="0">
              <a:latin typeface="Kristen ITC" panose="03050502040202030202" pitchFamily="66" charset="0"/>
            </a:endParaRPr>
          </a:p>
        </p:txBody>
      </p:sp>
      <p:sp>
        <p:nvSpPr>
          <p:cNvPr id="3" name="Content Placeholder 2"/>
          <p:cNvSpPr>
            <a:spLocks noGrp="1"/>
          </p:cNvSpPr>
          <p:nvPr>
            <p:ph idx="1"/>
          </p:nvPr>
        </p:nvSpPr>
        <p:spPr>
          <a:xfrm>
            <a:off x="457200" y="1600200"/>
            <a:ext cx="8229600" cy="4953000"/>
          </a:xfrm>
        </p:spPr>
        <p:txBody>
          <a:bodyPr>
            <a:noAutofit/>
          </a:bodyPr>
          <a:lstStyle/>
          <a:p>
            <a:r>
              <a:rPr lang="en-US" sz="3600" dirty="0" smtClean="0"/>
              <a:t>Artwork</a:t>
            </a:r>
          </a:p>
          <a:p>
            <a:pPr lvl="1"/>
            <a:r>
              <a:rPr lang="en-US" sz="3200" dirty="0" smtClean="0"/>
              <a:t>Setting</a:t>
            </a:r>
          </a:p>
          <a:p>
            <a:pPr lvl="1"/>
            <a:r>
              <a:rPr lang="en-US" sz="3200" dirty="0"/>
              <a:t>Theme</a:t>
            </a:r>
          </a:p>
          <a:p>
            <a:pPr lvl="1"/>
            <a:r>
              <a:rPr lang="en-US" sz="3200" dirty="0" smtClean="0"/>
              <a:t>Tone</a:t>
            </a:r>
          </a:p>
          <a:p>
            <a:pPr lvl="1"/>
            <a:r>
              <a:rPr lang="en-US" sz="900" dirty="0" smtClean="0">
                <a:hlinkClick r:id="rId2"/>
              </a:rPr>
              <a:t>https://henryco-my.sharepoint.com/personal/denise_wood_henry_k12_ga_us/Documents/American%20Lit/Rationalism%20vs%20Romanticism.pptx</a:t>
            </a:r>
            <a:endParaRPr lang="en-US" sz="900" dirty="0" smtClean="0"/>
          </a:p>
          <a:p>
            <a:r>
              <a:rPr lang="en-US" sz="3600" dirty="0" smtClean="0"/>
              <a:t>Student work</a:t>
            </a:r>
          </a:p>
          <a:p>
            <a:pPr lvl="1"/>
            <a:r>
              <a:rPr lang="en-US" sz="3200" dirty="0" smtClean="0"/>
              <a:t>Sequencing</a:t>
            </a:r>
          </a:p>
          <a:p>
            <a:pPr lvl="1"/>
            <a:r>
              <a:rPr lang="en-US" sz="3200" dirty="0" smtClean="0"/>
              <a:t>Main idea</a:t>
            </a:r>
          </a:p>
          <a:p>
            <a:pPr lvl="1"/>
            <a:r>
              <a:rPr lang="en-US" sz="3200" dirty="0" smtClean="0"/>
              <a:t>Symbolism</a:t>
            </a:r>
            <a:endParaRPr lang="en-US" sz="3200" dirty="0"/>
          </a:p>
        </p:txBody>
      </p:sp>
    </p:spTree>
    <p:extLst>
      <p:ext uri="{BB962C8B-B14F-4D97-AF65-F5344CB8AC3E}">
        <p14:creationId xmlns:p14="http://schemas.microsoft.com/office/powerpoint/2010/main" val="172099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Vertical)">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circle(in)">
                                      <p:cBhvr>
                                        <p:cTn id="41" dur="20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circle(in)">
                                      <p:cBhvr>
                                        <p:cTn id="46" dur="20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circle(in)">
                                      <p:cBhvr>
                                        <p:cTn id="51"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risten ITC" panose="03050502040202030202" pitchFamily="66" charset="0"/>
              </a:rPr>
              <a:t>Reformulations</a:t>
            </a:r>
            <a:endParaRPr lang="en-US" dirty="0">
              <a:latin typeface="Kristen ITC" panose="03050502040202030202" pitchFamily="66" charset="0"/>
            </a:endParaRPr>
          </a:p>
        </p:txBody>
      </p:sp>
      <p:sp>
        <p:nvSpPr>
          <p:cNvPr id="3" name="Content Placeholder 2"/>
          <p:cNvSpPr>
            <a:spLocks noGrp="1"/>
          </p:cNvSpPr>
          <p:nvPr>
            <p:ph idx="1"/>
          </p:nvPr>
        </p:nvSpPr>
        <p:spPr>
          <a:xfrm>
            <a:off x="76200" y="1219201"/>
            <a:ext cx="8839200" cy="2286000"/>
          </a:xfrm>
        </p:spPr>
        <p:txBody>
          <a:bodyPr/>
          <a:lstStyle/>
          <a:p>
            <a:r>
              <a:rPr lang="en-US" dirty="0" smtClean="0"/>
              <a:t>Borrow </a:t>
            </a:r>
            <a:r>
              <a:rPr lang="en-US" dirty="0"/>
              <a:t>structure and tempo from </a:t>
            </a:r>
            <a:r>
              <a:rPr lang="en-US" dirty="0" smtClean="0"/>
              <a:t>nursery rhymes, songs, children’s stories</a:t>
            </a:r>
          </a:p>
          <a:p>
            <a:pPr lvl="1"/>
            <a:r>
              <a:rPr lang="en-US" dirty="0" smtClean="0"/>
              <a:t>Model; students work individually or in groups</a:t>
            </a:r>
          </a:p>
          <a:p>
            <a:pPr lvl="1"/>
            <a:r>
              <a:rPr lang="en-US" dirty="0" smtClean="0"/>
              <a:t>Differentiation: content, # of lines/stanzas/facts</a:t>
            </a:r>
            <a:endParaRPr lang="en-US" dirty="0"/>
          </a:p>
        </p:txBody>
      </p:sp>
      <p:pic>
        <p:nvPicPr>
          <p:cNvPr id="4" name="D-iPPwDAk1Q"/>
          <p:cNvPicPr>
            <a:picLocks noRot="1" noChangeAspect="1"/>
          </p:cNvPicPr>
          <p:nvPr>
            <a:videoFile r:link="rId1"/>
          </p:nvPr>
        </p:nvPicPr>
        <p:blipFill>
          <a:blip r:embed="rId3"/>
          <a:stretch>
            <a:fillRect/>
          </a:stretch>
        </p:blipFill>
        <p:spPr>
          <a:xfrm>
            <a:off x="1668966" y="3429000"/>
            <a:ext cx="5714286" cy="3214286"/>
          </a:xfrm>
          <a:prstGeom prst="rect">
            <a:avLst/>
          </a:prstGeom>
        </p:spPr>
      </p:pic>
    </p:spTree>
    <p:extLst>
      <p:ext uri="{BB962C8B-B14F-4D97-AF65-F5344CB8AC3E}">
        <p14:creationId xmlns:p14="http://schemas.microsoft.com/office/powerpoint/2010/main" val="183296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risten ITC" panose="03050502040202030202" pitchFamily="66" charset="0"/>
              </a:rPr>
              <a:t>Readers’ Theater</a:t>
            </a:r>
            <a:endParaRPr lang="en-US" dirty="0">
              <a:latin typeface="Kristen ITC" panose="03050502040202030202" pitchFamily="66" charset="0"/>
            </a:endParaRPr>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Focus </a:t>
            </a:r>
            <a:r>
              <a:rPr lang="en-US" dirty="0"/>
              <a:t>is on </a:t>
            </a:r>
            <a:r>
              <a:rPr lang="en-US" dirty="0" smtClean="0"/>
              <a:t>reading.</a:t>
            </a:r>
          </a:p>
          <a:p>
            <a:r>
              <a:rPr lang="en-US" dirty="0" smtClean="0"/>
              <a:t>Use </a:t>
            </a:r>
            <a:r>
              <a:rPr lang="en-US" dirty="0"/>
              <a:t>to begin a </a:t>
            </a:r>
            <a:r>
              <a:rPr lang="en-US" dirty="0" smtClean="0"/>
              <a:t>discussion, introduce </a:t>
            </a:r>
            <a:r>
              <a:rPr lang="en-US" dirty="0"/>
              <a:t>a </a:t>
            </a:r>
            <a:r>
              <a:rPr lang="en-US" dirty="0" smtClean="0"/>
              <a:t>topic, or summarize learning.</a:t>
            </a:r>
          </a:p>
          <a:p>
            <a:r>
              <a:rPr lang="en-US" dirty="0" smtClean="0"/>
              <a:t>An </a:t>
            </a:r>
            <a:r>
              <a:rPr lang="en-US" dirty="0"/>
              <a:t>incomplete script </a:t>
            </a:r>
            <a:r>
              <a:rPr lang="en-US" dirty="0" smtClean="0"/>
              <a:t>can </a:t>
            </a:r>
            <a:r>
              <a:rPr lang="en-US" dirty="0" err="1" smtClean="0"/>
              <a:t>kickstart</a:t>
            </a:r>
            <a:r>
              <a:rPr lang="en-US" dirty="0" smtClean="0"/>
              <a:t> </a:t>
            </a:r>
            <a:r>
              <a:rPr lang="en-US" dirty="0"/>
              <a:t>a writing </a:t>
            </a:r>
            <a:r>
              <a:rPr lang="en-US" dirty="0" smtClean="0"/>
              <a:t>assignment.</a:t>
            </a:r>
          </a:p>
          <a:p>
            <a:r>
              <a:rPr lang="en-US" dirty="0" smtClean="0"/>
              <a:t>Differentiation</a:t>
            </a:r>
          </a:p>
          <a:p>
            <a:pPr lvl="1"/>
            <a:r>
              <a:rPr lang="en-US" dirty="0"/>
              <a:t>D</a:t>
            </a:r>
            <a:r>
              <a:rPr lang="en-US" dirty="0" smtClean="0"/>
              <a:t>ifferent scripts for different groups </a:t>
            </a:r>
          </a:p>
          <a:p>
            <a:pPr lvl="1"/>
            <a:r>
              <a:rPr lang="en-US" dirty="0" smtClean="0"/>
              <a:t>Small </a:t>
            </a:r>
            <a:r>
              <a:rPr lang="en-US" dirty="0"/>
              <a:t>parts </a:t>
            </a:r>
            <a:r>
              <a:rPr lang="en-US" dirty="0" smtClean="0"/>
              <a:t>or choral parts for students </a:t>
            </a:r>
            <a:r>
              <a:rPr lang="en-US" dirty="0"/>
              <a:t>who don’t read </a:t>
            </a:r>
            <a:r>
              <a:rPr lang="en-US" dirty="0" smtClean="0"/>
              <a:t>well; time to rehearse</a:t>
            </a:r>
            <a:endParaRPr lang="en-US" dirty="0"/>
          </a:p>
        </p:txBody>
      </p:sp>
    </p:spTree>
    <p:extLst>
      <p:ext uri="{BB962C8B-B14F-4D97-AF65-F5344CB8AC3E}">
        <p14:creationId xmlns:p14="http://schemas.microsoft.com/office/powerpoint/2010/main" val="22586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latin typeface="Kristen ITC" panose="03050502040202030202" pitchFamily="66" charset="0"/>
              </a:rPr>
              <a:t>False Freeze</a:t>
            </a:r>
            <a:endParaRPr lang="en-US" dirty="0">
              <a:latin typeface="Kristen ITC" panose="03050502040202030202" pitchFamily="66" charset="0"/>
            </a:endParaRPr>
          </a:p>
        </p:txBody>
      </p:sp>
      <p:sp>
        <p:nvSpPr>
          <p:cNvPr id="3" name="Content Placeholder 2"/>
          <p:cNvSpPr>
            <a:spLocks noGrp="1"/>
          </p:cNvSpPr>
          <p:nvPr>
            <p:ph idx="1"/>
          </p:nvPr>
        </p:nvSpPr>
        <p:spPr>
          <a:xfrm>
            <a:off x="457200" y="1371600"/>
            <a:ext cx="8229600" cy="3124200"/>
          </a:xfrm>
        </p:spPr>
        <p:txBody>
          <a:bodyPr>
            <a:noAutofit/>
          </a:bodyPr>
          <a:lstStyle/>
          <a:p>
            <a:r>
              <a:rPr lang="en-US" dirty="0" smtClean="0"/>
              <a:t>If a statement is true: stand up if you’re sitting, or sit down if you’re standing.</a:t>
            </a:r>
          </a:p>
          <a:p>
            <a:r>
              <a:rPr lang="en-US" dirty="0" smtClean="0"/>
              <a:t>If a statement if false: </a:t>
            </a:r>
            <a:r>
              <a:rPr lang="en-US" dirty="0" smtClean="0">
                <a:latin typeface="Aharoni" panose="02010803020104030203" pitchFamily="2" charset="-79"/>
                <a:cs typeface="Aharoni" panose="02010803020104030203" pitchFamily="2" charset="-79"/>
              </a:rPr>
              <a:t>freeze.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057525"/>
            <a:ext cx="5715000"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176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risten ITC" panose="03050502040202030202" pitchFamily="66" charset="0"/>
              </a:rPr>
              <a:t>Some Interesting Research</a:t>
            </a:r>
            <a:endParaRPr lang="en-US" dirty="0">
              <a:latin typeface="Kristen ITC" panose="03050502040202030202" pitchFamily="66" charset="0"/>
            </a:endParaRPr>
          </a:p>
        </p:txBody>
      </p:sp>
      <p:sp>
        <p:nvSpPr>
          <p:cNvPr id="3" name="Content Placeholder 2"/>
          <p:cNvSpPr>
            <a:spLocks noGrp="1"/>
          </p:cNvSpPr>
          <p:nvPr>
            <p:ph idx="1"/>
          </p:nvPr>
        </p:nvSpPr>
        <p:spPr>
          <a:xfrm>
            <a:off x="304800" y="1600200"/>
            <a:ext cx="8610600" cy="5257800"/>
          </a:xfrm>
        </p:spPr>
        <p:txBody>
          <a:bodyPr>
            <a:normAutofit fontScale="92500" lnSpcReduction="20000"/>
          </a:bodyPr>
          <a:lstStyle/>
          <a:p>
            <a:r>
              <a:rPr lang="en-US" dirty="0" smtClean="0"/>
              <a:t>A study funded by the Gates Foundation found almost half of high school dropouts report being bored with what was being taught (</a:t>
            </a:r>
            <a:r>
              <a:rPr lang="en-US" dirty="0" err="1" smtClean="0"/>
              <a:t>Bridgeland</a:t>
            </a:r>
            <a:r>
              <a:rPr lang="en-US" dirty="0" smtClean="0"/>
              <a:t>, </a:t>
            </a:r>
            <a:r>
              <a:rPr lang="en-US" dirty="0" err="1" smtClean="0"/>
              <a:t>Dilulio</a:t>
            </a:r>
            <a:r>
              <a:rPr lang="en-US" dirty="0" smtClean="0"/>
              <a:t>, and Morrison, 2006).</a:t>
            </a:r>
          </a:p>
          <a:p>
            <a:r>
              <a:rPr lang="en-US" dirty="0" smtClean="0"/>
              <a:t>“Physical activity is a reliable way to increase blood flow, and hence oxygen, to the brain” (Jenson, 2005). The part of the brain that processes movement is the same part of the brain that processes learning.</a:t>
            </a:r>
          </a:p>
          <a:p>
            <a:r>
              <a:rPr lang="en-US" dirty="0" smtClean="0"/>
              <a:t>In </a:t>
            </a:r>
            <a:r>
              <a:rPr lang="en-US" i="1" dirty="0" smtClean="0"/>
              <a:t>Laughing </a:t>
            </a:r>
            <a:r>
              <a:rPr lang="en-US" i="1" dirty="0"/>
              <a:t>and </a:t>
            </a:r>
            <a:r>
              <a:rPr lang="en-US" i="1" dirty="0" smtClean="0"/>
              <a:t>Learning</a:t>
            </a:r>
            <a:r>
              <a:rPr lang="en-US" dirty="0" smtClean="0"/>
              <a:t> (2010), </a:t>
            </a:r>
            <a:r>
              <a:rPr lang="en-US" dirty="0"/>
              <a:t>Peter </a:t>
            </a:r>
            <a:r>
              <a:rPr lang="en-US" dirty="0" smtClean="0"/>
              <a:t>Jonas reported that humor is associated </a:t>
            </a:r>
            <a:r>
              <a:rPr lang="en-US" dirty="0"/>
              <a:t>with </a:t>
            </a:r>
            <a:r>
              <a:rPr lang="en-US" dirty="0" smtClean="0"/>
              <a:t>a 40 </a:t>
            </a:r>
            <a:r>
              <a:rPr lang="en-US" dirty="0"/>
              <a:t>percentile point gain in instructional effectiveness, enhanced productivity, and creative thinking</a:t>
            </a:r>
            <a:r>
              <a:rPr lang="en-US" dirty="0" smtClean="0"/>
              <a:t>.</a:t>
            </a:r>
          </a:p>
          <a:p>
            <a:endParaRPr lang="en-US" dirty="0"/>
          </a:p>
        </p:txBody>
      </p:sp>
    </p:spTree>
    <p:extLst>
      <p:ext uri="{BB962C8B-B14F-4D97-AF65-F5344CB8AC3E}">
        <p14:creationId xmlns:p14="http://schemas.microsoft.com/office/powerpoint/2010/main" val="171028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latin typeface="Kristen ITC" panose="03050502040202030202" pitchFamily="66" charset="0"/>
              </a:rPr>
              <a:t>False Freeze</a:t>
            </a:r>
            <a:endParaRPr lang="en-US" dirty="0">
              <a:latin typeface="Kristen ITC" panose="03050502040202030202" pitchFamily="66" charset="0"/>
            </a:endParaRPr>
          </a:p>
        </p:txBody>
      </p:sp>
      <p:sp>
        <p:nvSpPr>
          <p:cNvPr id="3" name="Content Placeholder 2"/>
          <p:cNvSpPr>
            <a:spLocks noGrp="1"/>
          </p:cNvSpPr>
          <p:nvPr>
            <p:ph idx="1"/>
          </p:nvPr>
        </p:nvSpPr>
        <p:spPr>
          <a:xfrm>
            <a:off x="31595" y="1219200"/>
            <a:ext cx="8991600" cy="5486400"/>
          </a:xfrm>
        </p:spPr>
        <p:txBody>
          <a:bodyPr>
            <a:normAutofit fontScale="92500" lnSpcReduction="10000"/>
          </a:bodyPr>
          <a:lstStyle/>
          <a:p>
            <a:r>
              <a:rPr lang="en-US" dirty="0" smtClean="0">
                <a:latin typeface="Aharoni" panose="02010803020104030203" pitchFamily="2" charset="-79"/>
                <a:cs typeface="Aharoni" panose="02010803020104030203" pitchFamily="2" charset="-79"/>
              </a:rPr>
              <a:t>T or F</a:t>
            </a:r>
            <a:r>
              <a:rPr lang="en-US" dirty="0" smtClean="0"/>
              <a:t>: The part of the brain that processes movement is the same part of the brain that processes learning.</a:t>
            </a:r>
          </a:p>
          <a:p>
            <a:r>
              <a:rPr lang="en-US" dirty="0" smtClean="0">
                <a:latin typeface="Aharoni" panose="02010803020104030203" pitchFamily="2" charset="-79"/>
                <a:cs typeface="Aharoni" panose="02010803020104030203" pitchFamily="2" charset="-79"/>
              </a:rPr>
              <a:t>T or F: </a:t>
            </a:r>
            <a:r>
              <a:rPr lang="en-US" dirty="0" smtClean="0">
                <a:cs typeface="Aharoni" panose="02010803020104030203" pitchFamily="2" charset="-79"/>
              </a:rPr>
              <a:t>According to Marzano, games are typically over-utilized.</a:t>
            </a:r>
          </a:p>
          <a:p>
            <a:r>
              <a:rPr lang="en-US" dirty="0" smtClean="0">
                <a:latin typeface="Aharoni" panose="02010803020104030203" pitchFamily="2" charset="-79"/>
                <a:cs typeface="Aharoni" panose="02010803020104030203" pitchFamily="2" charset="-79"/>
              </a:rPr>
              <a:t>T or F: </a:t>
            </a:r>
            <a:r>
              <a:rPr lang="en-US" dirty="0" smtClean="0"/>
              <a:t>Laughter relieves stress and mental tension and increases life span.</a:t>
            </a:r>
          </a:p>
          <a:p>
            <a:r>
              <a:rPr lang="en-US" dirty="0" smtClean="0">
                <a:latin typeface="Aharoni" panose="02010803020104030203" pitchFamily="2" charset="-79"/>
                <a:cs typeface="Aharoni" panose="02010803020104030203" pitchFamily="2" charset="-79"/>
              </a:rPr>
              <a:t>T or F:</a:t>
            </a:r>
            <a:r>
              <a:rPr lang="en-US" dirty="0" smtClean="0">
                <a:cs typeface="Aharoni" panose="02010803020104030203" pitchFamily="2" charset="-79"/>
              </a:rPr>
              <a:t> Costumes must be elaborate and realistic to be effective in the classroom.</a:t>
            </a:r>
          </a:p>
          <a:p>
            <a:r>
              <a:rPr lang="en-US" dirty="0" smtClean="0">
                <a:latin typeface="Aharoni" panose="02010803020104030203" pitchFamily="2" charset="-79"/>
                <a:cs typeface="Aharoni" panose="02010803020104030203" pitchFamily="2" charset="-79"/>
              </a:rPr>
              <a:t>T or F</a:t>
            </a:r>
            <a:r>
              <a:rPr lang="en-US" dirty="0" smtClean="0"/>
              <a:t>: Boredom buster activities should be used every day.</a:t>
            </a:r>
          </a:p>
          <a:p>
            <a:r>
              <a:rPr lang="en-US" dirty="0" smtClean="0">
                <a:latin typeface="Aharoni" panose="02010803020104030203" pitchFamily="2" charset="-79"/>
                <a:cs typeface="Aharoni" panose="02010803020104030203" pitchFamily="2" charset="-79"/>
              </a:rPr>
              <a:t>T or F</a:t>
            </a:r>
            <a:r>
              <a:rPr lang="en-US" dirty="0" smtClean="0"/>
              <a:t>: Students should have a kinesthetic brain break every 25-30 minutes.</a:t>
            </a:r>
            <a:endParaRPr lang="en-US" dirty="0">
              <a:cs typeface="Aharoni" panose="02010803020104030203" pitchFamily="2" charset="-79"/>
            </a:endParaRPr>
          </a:p>
        </p:txBody>
      </p:sp>
    </p:spTree>
    <p:extLst>
      <p:ext uri="{BB962C8B-B14F-4D97-AF65-F5344CB8AC3E}">
        <p14:creationId xmlns:p14="http://schemas.microsoft.com/office/powerpoint/2010/main" val="422448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8229600" cy="4191000"/>
          </a:xfrm>
        </p:spPr>
        <p:txBody>
          <a:bodyPr>
            <a:noAutofit/>
          </a:bodyPr>
          <a:lstStyle/>
          <a:p>
            <a:r>
              <a:rPr lang="en-US" sz="6600" dirty="0" smtClean="0">
                <a:latin typeface="Kristen ITC" panose="03050502040202030202" pitchFamily="66" charset="0"/>
              </a:rPr>
              <a:t>Use </a:t>
            </a:r>
            <a:r>
              <a:rPr lang="en-US" sz="6600" dirty="0">
                <a:latin typeface="Kristen ITC" panose="03050502040202030202" pitchFamily="66" charset="0"/>
              </a:rPr>
              <a:t>the most interesting techniques with the driest </a:t>
            </a:r>
            <a:r>
              <a:rPr lang="en-US" sz="6600" dirty="0" smtClean="0">
                <a:latin typeface="Kristen ITC" panose="03050502040202030202" pitchFamily="66" charset="0"/>
              </a:rPr>
              <a:t>content</a:t>
            </a:r>
            <a:endParaRPr lang="en-US" sz="6600" dirty="0">
              <a:latin typeface="Kristen ITC" panose="03050502040202030202" pitchFamily="66" charset="0"/>
            </a:endParaRPr>
          </a:p>
        </p:txBody>
      </p:sp>
    </p:spTree>
    <p:extLst>
      <p:ext uri="{BB962C8B-B14F-4D97-AF65-F5344CB8AC3E}">
        <p14:creationId xmlns:p14="http://schemas.microsoft.com/office/powerpoint/2010/main" val="3584223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risten ITC" panose="03050502040202030202" pitchFamily="66" charset="0"/>
              </a:rPr>
              <a:t>Games</a:t>
            </a:r>
            <a:endParaRPr lang="en-US" dirty="0">
              <a:latin typeface="Kristen ITC" panose="03050502040202030202" pitchFamily="66" charset="0"/>
            </a:endParaRPr>
          </a:p>
        </p:txBody>
      </p:sp>
      <p:sp>
        <p:nvSpPr>
          <p:cNvPr id="3" name="Content Placeholder 2"/>
          <p:cNvSpPr>
            <a:spLocks noGrp="1"/>
          </p:cNvSpPr>
          <p:nvPr>
            <p:ph idx="1"/>
          </p:nvPr>
        </p:nvSpPr>
        <p:spPr>
          <a:xfrm>
            <a:off x="457200" y="1600200"/>
            <a:ext cx="8229600" cy="5029200"/>
          </a:xfrm>
        </p:spPr>
        <p:txBody>
          <a:bodyPr/>
          <a:lstStyle/>
          <a:p>
            <a:r>
              <a:rPr lang="en-US" dirty="0" smtClean="0"/>
              <a:t>Games are effective tools that are typically underused (Marzano, 2004).</a:t>
            </a:r>
          </a:p>
          <a:p>
            <a:r>
              <a:rPr lang="en-US" dirty="0" smtClean="0"/>
              <a:t>Games can be used to introduce a concept, engage students, review content.</a:t>
            </a:r>
          </a:p>
          <a:p>
            <a:r>
              <a:rPr lang="en-US" dirty="0" smtClean="0"/>
              <a:t>Examples:</a:t>
            </a:r>
          </a:p>
          <a:p>
            <a:pPr lvl="1"/>
            <a:r>
              <a:rPr lang="en-US" dirty="0" smtClean="0"/>
              <a:t>Jeopardy</a:t>
            </a:r>
          </a:p>
          <a:p>
            <a:pPr lvl="1"/>
            <a:r>
              <a:rPr lang="en-US" dirty="0" err="1" smtClean="0"/>
              <a:t>Kahoot</a:t>
            </a:r>
            <a:endParaRPr lang="en-US" dirty="0" smtClean="0"/>
          </a:p>
          <a:p>
            <a:pPr lvl="1"/>
            <a:r>
              <a:rPr lang="en-US" dirty="0" smtClean="0"/>
              <a:t>USA Test Prep</a:t>
            </a:r>
          </a:p>
          <a:p>
            <a:pPr lvl="1"/>
            <a:r>
              <a:rPr lang="en-US" dirty="0" smtClean="0"/>
              <a:t>And …</a:t>
            </a:r>
          </a:p>
          <a:p>
            <a:pPr lvl="1"/>
            <a:endParaRPr lang="en-US" dirty="0"/>
          </a:p>
        </p:txBody>
      </p:sp>
    </p:spTree>
    <p:extLst>
      <p:ext uri="{BB962C8B-B14F-4D97-AF65-F5344CB8AC3E}">
        <p14:creationId xmlns:p14="http://schemas.microsoft.com/office/powerpoint/2010/main" val="22405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6" dur="1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1" dur="1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heel(1)">
                                      <p:cBhvr>
                                        <p:cTn id="36" dur="20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wipe(down)">
                                      <p:cBhvr>
                                        <p:cTn id="41" dur="580">
                                          <p:stCondLst>
                                            <p:cond delay="0"/>
                                          </p:stCondLst>
                                        </p:cTn>
                                        <p:tgtEl>
                                          <p:spTgt spid="3">
                                            <p:txEl>
                                              <p:pRg st="6" end="6"/>
                                            </p:txEl>
                                          </p:spTgt>
                                        </p:tgtEl>
                                      </p:cBhvr>
                                    </p:animEffect>
                                    <p:anim calcmode="lin" valueType="num">
                                      <p:cBhvr>
                                        <p:cTn id="42"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6" end="6"/>
                                            </p:txEl>
                                          </p:spTgt>
                                        </p:tgtEl>
                                      </p:cBhvr>
                                      <p:to x="100000" y="60000"/>
                                    </p:animScale>
                                    <p:animScale>
                                      <p:cBhvr>
                                        <p:cTn id="48" dur="166" decel="50000">
                                          <p:stCondLst>
                                            <p:cond delay="676"/>
                                          </p:stCondLst>
                                        </p:cTn>
                                        <p:tgtEl>
                                          <p:spTgt spid="3">
                                            <p:txEl>
                                              <p:pRg st="6" end="6"/>
                                            </p:txEl>
                                          </p:spTgt>
                                        </p:tgtEl>
                                      </p:cBhvr>
                                      <p:to x="100000" y="100000"/>
                                    </p:animScale>
                                    <p:animScale>
                                      <p:cBhvr>
                                        <p:cTn id="49" dur="26">
                                          <p:stCondLst>
                                            <p:cond delay="1312"/>
                                          </p:stCondLst>
                                        </p:cTn>
                                        <p:tgtEl>
                                          <p:spTgt spid="3">
                                            <p:txEl>
                                              <p:pRg st="6" end="6"/>
                                            </p:txEl>
                                          </p:spTgt>
                                        </p:tgtEl>
                                      </p:cBhvr>
                                      <p:to x="100000" y="80000"/>
                                    </p:animScale>
                                    <p:animScale>
                                      <p:cBhvr>
                                        <p:cTn id="50" dur="166" decel="50000">
                                          <p:stCondLst>
                                            <p:cond delay="1338"/>
                                          </p:stCondLst>
                                        </p:cTn>
                                        <p:tgtEl>
                                          <p:spTgt spid="3">
                                            <p:txEl>
                                              <p:pRg st="6" end="6"/>
                                            </p:txEl>
                                          </p:spTgt>
                                        </p:tgtEl>
                                      </p:cBhvr>
                                      <p:to x="100000" y="100000"/>
                                    </p:animScale>
                                    <p:animScale>
                                      <p:cBhvr>
                                        <p:cTn id="51" dur="26">
                                          <p:stCondLst>
                                            <p:cond delay="1642"/>
                                          </p:stCondLst>
                                        </p:cTn>
                                        <p:tgtEl>
                                          <p:spTgt spid="3">
                                            <p:txEl>
                                              <p:pRg st="6" end="6"/>
                                            </p:txEl>
                                          </p:spTgt>
                                        </p:tgtEl>
                                      </p:cBhvr>
                                      <p:to x="100000" y="90000"/>
                                    </p:animScale>
                                    <p:animScale>
                                      <p:cBhvr>
                                        <p:cTn id="52" dur="166" decel="50000">
                                          <p:stCondLst>
                                            <p:cond delay="1668"/>
                                          </p:stCondLst>
                                        </p:cTn>
                                        <p:tgtEl>
                                          <p:spTgt spid="3">
                                            <p:txEl>
                                              <p:pRg st="6" end="6"/>
                                            </p:txEl>
                                          </p:spTgt>
                                        </p:tgtEl>
                                      </p:cBhvr>
                                      <p:to x="100000" y="100000"/>
                                    </p:animScale>
                                    <p:animScale>
                                      <p:cBhvr>
                                        <p:cTn id="53" dur="26">
                                          <p:stCondLst>
                                            <p:cond delay="1808"/>
                                          </p:stCondLst>
                                        </p:cTn>
                                        <p:tgtEl>
                                          <p:spTgt spid="3">
                                            <p:txEl>
                                              <p:pRg st="6" end="6"/>
                                            </p:txEl>
                                          </p:spTgt>
                                        </p:tgtEl>
                                      </p:cBhvr>
                                      <p:to x="100000" y="95000"/>
                                    </p:animScale>
                                    <p:animScale>
                                      <p:cBhvr>
                                        <p:cTn id="54"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2" name="oiemLSJVY3U"/>
          <p:cNvPicPr>
            <a:picLocks noRot="1" noChangeAspect="1"/>
          </p:cNvPicPr>
          <p:nvPr>
            <a:videoFile r:link="rId1"/>
          </p:nvPr>
        </p:nvPicPr>
        <p:blipFill>
          <a:blip r:embed="rId4"/>
          <a:stretch>
            <a:fillRect/>
          </a:stretch>
        </p:blipFill>
        <p:spPr>
          <a:xfrm>
            <a:off x="0" y="838200"/>
            <a:ext cx="9142858" cy="5142858"/>
          </a:xfrm>
          <a:prstGeom prst="rect">
            <a:avLst/>
          </a:prstGeom>
        </p:spPr>
      </p:pic>
    </p:spTree>
    <p:extLst>
      <p:ext uri="{BB962C8B-B14F-4D97-AF65-F5344CB8AC3E}">
        <p14:creationId xmlns:p14="http://schemas.microsoft.com/office/powerpoint/2010/main" val="10454973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remove" display="0">
                  <p:stCondLst>
                    <p:cond delay="indefinite"/>
                  </p:stCondLst>
                </p:cTn>
                <p:tgtEl>
                  <p:spTgt spid="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5 Uses for Commas</a:t>
            </a:r>
            <a:endParaRPr lang="en-US" dirty="0"/>
          </a:p>
        </p:txBody>
      </p:sp>
      <p:sp>
        <p:nvSpPr>
          <p:cNvPr id="4" name="TextBox 3"/>
          <p:cNvSpPr txBox="1"/>
          <p:nvPr/>
        </p:nvSpPr>
        <p:spPr>
          <a:xfrm>
            <a:off x="762000" y="1524000"/>
            <a:ext cx="7467600" cy="369332"/>
          </a:xfrm>
          <a:prstGeom prst="rect">
            <a:avLst/>
          </a:prstGeom>
          <a:noFill/>
        </p:spPr>
        <p:txBody>
          <a:bodyPr wrap="square" rtlCol="0">
            <a:spAutoFit/>
          </a:bodyPr>
          <a:lstStyle/>
          <a:p>
            <a:endParaRPr lang="en-US" dirty="0"/>
          </a:p>
        </p:txBody>
      </p:sp>
      <p:sp>
        <p:nvSpPr>
          <p:cNvPr id="5" name="TextBox 4"/>
          <p:cNvSpPr txBox="1"/>
          <p:nvPr/>
        </p:nvSpPr>
        <p:spPr>
          <a:xfrm>
            <a:off x="457200" y="1447056"/>
            <a:ext cx="7924800" cy="523220"/>
          </a:xfrm>
          <a:prstGeom prst="rect">
            <a:avLst/>
          </a:prstGeom>
          <a:noFill/>
        </p:spPr>
        <p:txBody>
          <a:bodyPr wrap="square" rtlCol="0">
            <a:spAutoFit/>
          </a:bodyPr>
          <a:lstStyle/>
          <a:p>
            <a:r>
              <a:rPr lang="en-US" sz="2800" dirty="0" smtClean="0">
                <a:latin typeface="Aharoni" panose="02010803020104030203" pitchFamily="2" charset="-79"/>
                <a:cs typeface="Aharoni" panose="02010803020104030203" pitchFamily="2" charset="-79"/>
              </a:rPr>
              <a:t>1. To separate elements in a series</a:t>
            </a:r>
            <a:endParaRPr lang="en-US" sz="2800" dirty="0">
              <a:latin typeface="Aharoni" panose="02010803020104030203" pitchFamily="2" charset="-79"/>
              <a:cs typeface="Aharoni" panose="02010803020104030203" pitchFamily="2" charset="-79"/>
            </a:endParaRPr>
          </a:p>
        </p:txBody>
      </p:sp>
      <p:sp>
        <p:nvSpPr>
          <p:cNvPr id="9" name="TextBox 8"/>
          <p:cNvSpPr txBox="1"/>
          <p:nvPr/>
        </p:nvSpPr>
        <p:spPr>
          <a:xfrm>
            <a:off x="475785" y="2209800"/>
            <a:ext cx="8229600" cy="523220"/>
          </a:xfrm>
          <a:prstGeom prst="rect">
            <a:avLst/>
          </a:prstGeom>
          <a:noFill/>
        </p:spPr>
        <p:txBody>
          <a:bodyPr wrap="square" rtlCol="0">
            <a:spAutoFit/>
          </a:bodyPr>
          <a:lstStyle/>
          <a:p>
            <a:r>
              <a:rPr lang="en-US" sz="2800" dirty="0">
                <a:latin typeface="Aharoni" panose="02010803020104030203" pitchFamily="2" charset="-79"/>
                <a:cs typeface="Aharoni" panose="02010803020104030203" pitchFamily="2" charset="-79"/>
              </a:rPr>
              <a:t>2</a:t>
            </a:r>
            <a:r>
              <a:rPr lang="en-US" sz="2800" dirty="0" smtClean="0">
                <a:latin typeface="Aharoni" panose="02010803020104030203" pitchFamily="2" charset="-79"/>
                <a:cs typeface="Aharoni" panose="02010803020104030203" pitchFamily="2" charset="-79"/>
              </a:rPr>
              <a:t>. Following </a:t>
            </a:r>
            <a:r>
              <a:rPr lang="en-US" sz="2800" dirty="0">
                <a:latin typeface="Aharoni" panose="02010803020104030203" pitchFamily="2" charset="-79"/>
                <a:cs typeface="Aharoni" panose="02010803020104030203" pitchFamily="2" charset="-79"/>
              </a:rPr>
              <a:t>an introductory clause or </a:t>
            </a:r>
            <a:r>
              <a:rPr lang="en-US" sz="2800" dirty="0" smtClean="0">
                <a:latin typeface="Aharoni" panose="02010803020104030203" pitchFamily="2" charset="-79"/>
                <a:cs typeface="Aharoni" panose="02010803020104030203" pitchFamily="2" charset="-79"/>
              </a:rPr>
              <a:t>phrase</a:t>
            </a:r>
            <a:endParaRPr lang="en-US" sz="2800" dirty="0">
              <a:latin typeface="Aharoni" panose="02010803020104030203" pitchFamily="2" charset="-79"/>
              <a:cs typeface="Aharoni" panose="02010803020104030203" pitchFamily="2" charset="-79"/>
            </a:endParaRPr>
          </a:p>
        </p:txBody>
      </p:sp>
      <p:sp>
        <p:nvSpPr>
          <p:cNvPr id="10" name="TextBox 9"/>
          <p:cNvSpPr txBox="1"/>
          <p:nvPr/>
        </p:nvSpPr>
        <p:spPr>
          <a:xfrm>
            <a:off x="494370" y="2957522"/>
            <a:ext cx="8229600" cy="954107"/>
          </a:xfrm>
          <a:prstGeom prst="rect">
            <a:avLst/>
          </a:prstGeom>
          <a:noFill/>
        </p:spPr>
        <p:txBody>
          <a:bodyPr wrap="square" rtlCol="0">
            <a:spAutoFit/>
          </a:bodyPr>
          <a:lstStyle/>
          <a:p>
            <a:r>
              <a:rPr lang="en-US" sz="2800" dirty="0" smtClean="0">
                <a:latin typeface="Aharoni" panose="02010803020104030203" pitchFamily="2" charset="-79"/>
                <a:cs typeface="Aharoni" panose="02010803020104030203" pitchFamily="2" charset="-79"/>
              </a:rPr>
              <a:t>3. To </a:t>
            </a:r>
            <a:r>
              <a:rPr lang="en-US" sz="2800" dirty="0">
                <a:latin typeface="Aharoni" panose="02010803020104030203" pitchFamily="2" charset="-79"/>
                <a:cs typeface="Aharoni" panose="02010803020104030203" pitchFamily="2" charset="-79"/>
              </a:rPr>
              <a:t>separate two independent clauses connected by a coordinating </a:t>
            </a:r>
            <a:r>
              <a:rPr lang="en-US" sz="2800" dirty="0" smtClean="0">
                <a:latin typeface="Aharoni" panose="02010803020104030203" pitchFamily="2" charset="-79"/>
                <a:cs typeface="Aharoni" panose="02010803020104030203" pitchFamily="2" charset="-79"/>
              </a:rPr>
              <a:t>conjunction</a:t>
            </a:r>
            <a:endParaRPr lang="en-US" sz="2800" dirty="0">
              <a:latin typeface="Aharoni" panose="02010803020104030203" pitchFamily="2" charset="-79"/>
              <a:cs typeface="Aharoni" panose="02010803020104030203" pitchFamily="2" charset="-79"/>
            </a:endParaRPr>
          </a:p>
        </p:txBody>
      </p:sp>
      <p:sp>
        <p:nvSpPr>
          <p:cNvPr id="11" name="TextBox 10"/>
          <p:cNvSpPr txBox="1"/>
          <p:nvPr/>
        </p:nvSpPr>
        <p:spPr>
          <a:xfrm>
            <a:off x="468350" y="4026694"/>
            <a:ext cx="8229600" cy="1231106"/>
          </a:xfrm>
          <a:prstGeom prst="rect">
            <a:avLst/>
          </a:prstGeom>
          <a:noFill/>
        </p:spPr>
        <p:txBody>
          <a:bodyPr wrap="square" rtlCol="0">
            <a:spAutoFit/>
          </a:bodyPr>
          <a:lstStyle/>
          <a:p>
            <a:r>
              <a:rPr lang="en-US" sz="2800" dirty="0" smtClean="0">
                <a:latin typeface="Aharoni" panose="02010803020104030203" pitchFamily="2" charset="-79"/>
                <a:cs typeface="Aharoni" panose="02010803020104030203" pitchFamily="2" charset="-79"/>
              </a:rPr>
              <a:t>4. </a:t>
            </a:r>
            <a:r>
              <a:rPr lang="en-US" sz="2800" b="1" dirty="0" smtClean="0">
                <a:latin typeface="Aharoni" panose="02010803020104030203" pitchFamily="2" charset="-79"/>
                <a:cs typeface="Aharoni" panose="02010803020104030203" pitchFamily="2" charset="-79"/>
              </a:rPr>
              <a:t>Before </a:t>
            </a:r>
            <a:r>
              <a:rPr lang="en-US" sz="2800" b="1" dirty="0">
                <a:latin typeface="Aharoni" panose="02010803020104030203" pitchFamily="2" charset="-79"/>
                <a:cs typeface="Aharoni" panose="02010803020104030203" pitchFamily="2" charset="-79"/>
              </a:rPr>
              <a:t>and after a parenthetical phrase or clause</a:t>
            </a:r>
          </a:p>
          <a:p>
            <a:endParaRPr lang="en-US" dirty="0"/>
          </a:p>
        </p:txBody>
      </p:sp>
      <p:sp>
        <p:nvSpPr>
          <p:cNvPr id="12" name="TextBox 11"/>
          <p:cNvSpPr txBox="1"/>
          <p:nvPr/>
        </p:nvSpPr>
        <p:spPr>
          <a:xfrm>
            <a:off x="457200" y="5257800"/>
            <a:ext cx="8229600" cy="1384995"/>
          </a:xfrm>
          <a:prstGeom prst="rect">
            <a:avLst/>
          </a:prstGeom>
          <a:noFill/>
        </p:spPr>
        <p:txBody>
          <a:bodyPr wrap="square" rtlCol="0">
            <a:spAutoFit/>
          </a:bodyPr>
          <a:lstStyle/>
          <a:p>
            <a:r>
              <a:rPr lang="en-US" sz="2800" dirty="0" smtClean="0">
                <a:latin typeface="Aharoni" panose="02010803020104030203" pitchFamily="2" charset="-79"/>
                <a:cs typeface="Aharoni" panose="02010803020104030203" pitchFamily="2" charset="-79"/>
              </a:rPr>
              <a:t>5. </a:t>
            </a:r>
            <a:r>
              <a:rPr lang="en-US" sz="2800" b="1" dirty="0" smtClean="0">
                <a:latin typeface="Aharoni" panose="02010803020104030203" pitchFamily="2" charset="-79"/>
                <a:cs typeface="Aharoni" panose="02010803020104030203" pitchFamily="2" charset="-79"/>
              </a:rPr>
              <a:t>Before </a:t>
            </a:r>
            <a:r>
              <a:rPr lang="en-US" sz="2800" b="1" dirty="0">
                <a:latin typeface="Aharoni" panose="02010803020104030203" pitchFamily="2" charset="-79"/>
                <a:cs typeface="Aharoni" panose="02010803020104030203" pitchFamily="2" charset="-79"/>
              </a:rPr>
              <a:t>a quotation when an introductory phrase with a word like </a:t>
            </a:r>
            <a:r>
              <a:rPr lang="en-US" sz="2800" b="1" dirty="0" smtClean="0">
                <a:latin typeface="Aharoni" panose="02010803020104030203" pitchFamily="2" charset="-79"/>
                <a:cs typeface="Aharoni" panose="02010803020104030203" pitchFamily="2" charset="-79"/>
              </a:rPr>
              <a:t>“say” </a:t>
            </a:r>
            <a:r>
              <a:rPr lang="en-US" sz="2800" b="1" dirty="0">
                <a:latin typeface="Aharoni" panose="02010803020104030203" pitchFamily="2" charset="-79"/>
                <a:cs typeface="Aharoni" panose="02010803020104030203" pitchFamily="2" charset="-79"/>
              </a:rPr>
              <a:t>or </a:t>
            </a:r>
            <a:r>
              <a:rPr lang="en-US" sz="2800" b="1" dirty="0" smtClean="0">
                <a:latin typeface="Aharoni" panose="02010803020104030203" pitchFamily="2" charset="-79"/>
                <a:cs typeface="Aharoni" panose="02010803020104030203" pitchFamily="2" charset="-79"/>
              </a:rPr>
              <a:t>“reply” </a:t>
            </a:r>
            <a:r>
              <a:rPr lang="en-US" sz="2800" b="1" dirty="0">
                <a:latin typeface="Aharoni" panose="02010803020104030203" pitchFamily="2" charset="-79"/>
                <a:cs typeface="Aharoni" panose="02010803020104030203" pitchFamily="2" charset="-79"/>
              </a:rPr>
              <a:t>precedes the </a:t>
            </a:r>
            <a:r>
              <a:rPr lang="en-US" sz="2800" b="1" dirty="0" smtClean="0">
                <a:latin typeface="Aharoni" panose="02010803020104030203" pitchFamily="2" charset="-79"/>
                <a:cs typeface="Aharoni" panose="02010803020104030203" pitchFamily="2" charset="-79"/>
              </a:rPr>
              <a:t>quotation</a:t>
            </a:r>
            <a:endParaRPr lang="en-US" sz="2800" b="1" dirty="0">
              <a:latin typeface="Aharoni" panose="02010803020104030203" pitchFamily="2" charset="-79"/>
              <a:cs typeface="Aharoni" panose="02010803020104030203" pitchFamily="2" charset="-79"/>
            </a:endParaRPr>
          </a:p>
        </p:txBody>
      </p:sp>
      <p:sp>
        <p:nvSpPr>
          <p:cNvPr id="13" name="Right Arrow 12"/>
          <p:cNvSpPr/>
          <p:nvPr/>
        </p:nvSpPr>
        <p:spPr>
          <a:xfrm>
            <a:off x="190500" y="1708666"/>
            <a:ext cx="228600"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190500" y="2511876"/>
            <a:ext cx="228600"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173773" y="3249909"/>
            <a:ext cx="228600"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184924" y="4267200"/>
            <a:ext cx="228600"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166339" y="5562600"/>
            <a:ext cx="228600"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7572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 calcmode="lin" valueType="num">
                                      <p:cBhvr>
                                        <p:cTn id="15"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17" dur="1000"/>
                                        <p:tgtEl>
                                          <p:spTgt spid="9">
                                            <p:txEl>
                                              <p:pRg st="0" end="0"/>
                                            </p:txEl>
                                          </p:spTgt>
                                        </p:tgtEl>
                                      </p:cBhvr>
                                    </p:animEffect>
                                  </p:childTnLst>
                                </p:cTn>
                              </p:par>
                            </p:childTnLst>
                          </p:cTn>
                        </p:par>
                      </p:childTnLst>
                    </p:cTn>
                  </p:par>
                </p:childTnLst>
              </p:cTn>
              <p:nextCondLst>
                <p:cond evt="onClick" delay="0">
                  <p:tgtEl>
                    <p:spTgt spid="14"/>
                  </p:tgtEl>
                </p:cond>
              </p:nextCondLst>
            </p:seq>
            <p:seq concurrent="1" nextAc="seek">
              <p:cTn id="18" restart="whenNotActive" fill="hold" evtFilter="cancelBubble" nodeType="interactiveSeq">
                <p:stCondLst>
                  <p:cond evt="onClick" delay="0">
                    <p:tgtEl>
                      <p:spTgt spid="15"/>
                    </p:tgtEl>
                  </p:cond>
                </p:stCondLst>
                <p:endSync evt="end" delay="0">
                  <p:rtn val="all"/>
                </p:endSync>
                <p:childTnLst>
                  <p:par>
                    <p:cTn id="19" fill="hold">
                      <p:stCondLst>
                        <p:cond delay="0"/>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p:cTn id="23"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25" dur="1000"/>
                                        <p:tgtEl>
                                          <p:spTgt spid="10">
                                            <p:txEl>
                                              <p:pRg st="0" end="0"/>
                                            </p:txEl>
                                          </p:spTgt>
                                        </p:tgtEl>
                                      </p:cBhvr>
                                    </p:animEffect>
                                  </p:child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 calcmode="lin" valueType="num">
                                      <p:cBhvr>
                                        <p:cTn id="31"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33" dur="1000"/>
                                        <p:tgtEl>
                                          <p:spTgt spid="11">
                                            <p:txEl>
                                              <p:pRg st="0" end="0"/>
                                            </p:txEl>
                                          </p:spTgt>
                                        </p:tgtEl>
                                      </p:cBhvr>
                                    </p:animEffect>
                                  </p:childTnLst>
                                </p:cTn>
                              </p:par>
                            </p:childTnLst>
                          </p:cTn>
                        </p:par>
                      </p:childTnLst>
                    </p:cTn>
                  </p:par>
                </p:childTnLst>
              </p:cTn>
              <p:nextCondLst>
                <p:cond evt="onClick" delay="0">
                  <p:tgtEl>
                    <p:spTgt spid="16"/>
                  </p:tgtEl>
                </p:cond>
              </p:nextCondLst>
            </p:seq>
            <p:seq concurrent="1" nextAc="seek">
              <p:cTn id="34" restart="whenNotActive" fill="hold" evtFilter="cancelBubble" nodeType="interactiveSeq">
                <p:stCondLst>
                  <p:cond evt="onClick" delay="0">
                    <p:tgtEl>
                      <p:spTgt spid="17"/>
                    </p:tgtEl>
                  </p:cond>
                </p:stCondLst>
                <p:endSync evt="end" delay="0">
                  <p:rtn val="all"/>
                </p:endSync>
                <p:childTnLst>
                  <p:par>
                    <p:cTn id="35" fill="hold">
                      <p:stCondLst>
                        <p:cond delay="0"/>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anim calcmode="lin" valueType="num">
                                      <p:cBhvr>
                                        <p:cTn id="39"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41" dur="1000"/>
                                        <p:tgtEl>
                                          <p:spTgt spid="12">
                                            <p:txEl>
                                              <p:pRg st="0" end="0"/>
                                            </p:txEl>
                                          </p:spTgt>
                                        </p:tgtEl>
                                      </p:cBhvr>
                                    </p:animEffect>
                                  </p:childTnLst>
                                </p:cTn>
                              </p:par>
                            </p:childTnLst>
                          </p:cTn>
                        </p:par>
                      </p:childTnLst>
                    </p:cTn>
                  </p:par>
                </p:childTnLst>
              </p:cTn>
              <p:nextCondLst>
                <p:cond evt="onClick" delay="0">
                  <p:tgtEl>
                    <p:spTgt spid="17"/>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600"/>
            <a:ext cx="8153400" cy="795338"/>
          </a:xfrm>
        </p:spPr>
        <p:txBody>
          <a:bodyPr>
            <a:noAutofit/>
          </a:bodyPr>
          <a:lstStyle/>
          <a:p>
            <a:pPr algn="ctr"/>
            <a:r>
              <a:rPr lang="en-US" sz="2400" dirty="0" smtClean="0"/>
              <a:t>Laughter relieves stress and mental tension and increases life span (Burgess, 2000).</a:t>
            </a:r>
            <a:endParaRPr lang="en-US" sz="2400"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152" t="4465" r="13795" b="11896"/>
          <a:stretch/>
        </p:blipFill>
        <p:spPr bwMode="auto">
          <a:xfrm>
            <a:off x="2514600" y="457200"/>
            <a:ext cx="4174979" cy="5138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813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risten ITC" panose="03050502040202030202" pitchFamily="66" charset="0"/>
              </a:rPr>
              <a:t>Brain Break!</a:t>
            </a:r>
            <a:endParaRPr lang="en-US" dirty="0">
              <a:latin typeface="Kristen ITC" panose="03050502040202030202" pitchFamily="66"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1600200"/>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 y="5257800"/>
            <a:ext cx="8229600" cy="1323439"/>
          </a:xfrm>
          <a:prstGeom prst="rect">
            <a:avLst/>
          </a:prstGeom>
          <a:noFill/>
        </p:spPr>
        <p:txBody>
          <a:bodyPr wrap="square" rtlCol="0">
            <a:spAutoFit/>
          </a:bodyPr>
          <a:lstStyle/>
          <a:p>
            <a:r>
              <a:rPr lang="en-US" sz="2000" dirty="0"/>
              <a:t>Our students should have a kinesthetic brain break every 25-30 minutes. Brain breaks are refreshing to students and teachers alike. They do take some time out of class, but the efficiency of our students goes up when we incorporate them. </a:t>
            </a:r>
            <a:r>
              <a:rPr lang="en-US" dirty="0" smtClean="0">
                <a:hlinkClick r:id="rId4"/>
              </a:rPr>
              <a:t>http://brainbreaks.blogspot.com/</a:t>
            </a:r>
            <a:endParaRPr lang="en-US" dirty="0"/>
          </a:p>
        </p:txBody>
      </p:sp>
    </p:spTree>
    <p:extLst>
      <p:ext uri="{BB962C8B-B14F-4D97-AF65-F5344CB8AC3E}">
        <p14:creationId xmlns:p14="http://schemas.microsoft.com/office/powerpoint/2010/main" val="276984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risten ITC" panose="03050502040202030202" pitchFamily="66" charset="0"/>
              </a:rPr>
              <a:t>Costumes</a:t>
            </a:r>
            <a:endParaRPr lang="en-US" dirty="0">
              <a:latin typeface="Kristen ITC" panose="03050502040202030202" pitchFamily="66" charset="0"/>
            </a:endParaRPr>
          </a:p>
        </p:txBody>
      </p:sp>
      <p:sp>
        <p:nvSpPr>
          <p:cNvPr id="3" name="AutoShape 2" descr="https://i.guim.co.uk/img/static/sys-images/Guardian/Pix/pictures/2013/3/6/1362577396669/Deptford-Green-group-shot-002.jpg?w=700&amp;q=85&amp;auto=format&amp;sharp=10&amp;s=543eb0d30ad7939ca7f5ba738383ed0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75986"/>
            <a:ext cx="6667500"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679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circle(in)">
                                      <p:cBhvr>
                                        <p:cTn id="7"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risten ITC" panose="03050502040202030202" pitchFamily="66" charset="0"/>
              </a:rPr>
              <a:t>Costumes</a:t>
            </a:r>
            <a:endParaRPr lang="en-US" dirty="0">
              <a:latin typeface="Kristen ITC" panose="03050502040202030202" pitchFamily="66" charset="0"/>
            </a:endParaRPr>
          </a:p>
        </p:txBody>
      </p:sp>
      <p:sp>
        <p:nvSpPr>
          <p:cNvPr id="3" name="Content Placeholder 2"/>
          <p:cNvSpPr>
            <a:spLocks noGrp="1"/>
          </p:cNvSpPr>
          <p:nvPr>
            <p:ph idx="1"/>
          </p:nvPr>
        </p:nvSpPr>
        <p:spPr>
          <a:xfrm>
            <a:off x="381000" y="1973534"/>
            <a:ext cx="8458200" cy="5181600"/>
          </a:xfrm>
        </p:spPr>
        <p:txBody>
          <a:bodyPr>
            <a:normAutofit/>
          </a:bodyPr>
          <a:lstStyle/>
          <a:p>
            <a:r>
              <a:rPr lang="en-US" dirty="0" smtClean="0"/>
              <a:t>Get attention</a:t>
            </a:r>
          </a:p>
          <a:p>
            <a:r>
              <a:rPr lang="en-US" dirty="0" smtClean="0"/>
              <a:t>Provoke conversation</a:t>
            </a:r>
          </a:p>
          <a:p>
            <a:r>
              <a:rPr lang="en-US" dirty="0" smtClean="0"/>
              <a:t>Connect </a:t>
            </a:r>
            <a:r>
              <a:rPr lang="en-US" dirty="0"/>
              <a:t>to </a:t>
            </a:r>
            <a:r>
              <a:rPr lang="en-US" dirty="0" smtClean="0"/>
              <a:t>content</a:t>
            </a:r>
          </a:p>
          <a:p>
            <a:r>
              <a:rPr lang="en-US" dirty="0" smtClean="0"/>
              <a:t>Simple or elaborate: hat, </a:t>
            </a:r>
            <a:r>
              <a:rPr lang="en-US" dirty="0"/>
              <a:t>mustache, tie, </a:t>
            </a:r>
            <a:r>
              <a:rPr lang="en-US" dirty="0" smtClean="0"/>
              <a:t>glasses, headband</a:t>
            </a:r>
          </a:p>
          <a:p>
            <a:pPr lvl="1"/>
            <a:r>
              <a:rPr lang="en-US" dirty="0" smtClean="0"/>
              <a:t>Author: Emily Dickinson</a:t>
            </a:r>
          </a:p>
          <a:p>
            <a:pPr lvl="1"/>
            <a:r>
              <a:rPr lang="en-US" dirty="0" smtClean="0"/>
              <a:t>Character: Hester Prynne</a:t>
            </a:r>
            <a:endParaRPr lang="en-US" dirty="0"/>
          </a:p>
          <a:p>
            <a:pPr lvl="1"/>
            <a:r>
              <a:rPr lang="en-US" dirty="0" smtClean="0"/>
              <a:t>Persona: Professor </a:t>
            </a:r>
            <a:r>
              <a:rPr lang="en-US" dirty="0" err="1" smtClean="0"/>
              <a:t>Screwloose</a:t>
            </a:r>
            <a:endParaRPr lang="en-US" dirty="0" smtClean="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27"/>
            <a:ext cx="2857500"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4876800"/>
            <a:ext cx="1833563" cy="183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6448" y="4267200"/>
            <a:ext cx="1516856" cy="1690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176338"/>
            <a:ext cx="30480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718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circle(in)">
                                      <p:cBhvr>
                                        <p:cTn id="12" dur="20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circle(in)">
                                      <p:cBhvr>
                                        <p:cTn id="31" dur="20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4" end="4"/>
                                            </p:txEl>
                                          </p:spTgt>
                                        </p:tgtEl>
                                      </p:cBhvr>
                                    </p:animEffect>
                                  </p:childTnLst>
                                </p:cTn>
                              </p:par>
                              <p:par>
                                <p:cTn id="40" presetID="6" presetClass="entr" presetSubtype="16" fill="hold" nodeType="with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circle(in)">
                                      <p:cBhvr>
                                        <p:cTn id="42" dur="2000"/>
                                        <p:tgtEl>
                                          <p:spTgt spid="2053"/>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par>
                                <p:cTn id="51" presetID="6" presetClass="entr" presetSubtype="16" fill="hold" nodeType="withEffect">
                                  <p:stCondLst>
                                    <p:cond delay="0"/>
                                  </p:stCondLst>
                                  <p:childTnLst>
                                    <p:set>
                                      <p:cBhvr>
                                        <p:cTn id="52" dur="1" fill="hold">
                                          <p:stCondLst>
                                            <p:cond delay="0"/>
                                          </p:stCondLst>
                                        </p:cTn>
                                        <p:tgtEl>
                                          <p:spTgt spid="2054"/>
                                        </p:tgtEl>
                                        <p:attrNameLst>
                                          <p:attrName>style.visibility</p:attrName>
                                        </p:attrNameLst>
                                      </p:cBhvr>
                                      <p:to>
                                        <p:strVal val="visible"/>
                                      </p:to>
                                    </p:set>
                                    <p:animEffect transition="in" filter="circle(in)">
                                      <p:cBhvr>
                                        <p:cTn id="53" dur="2000"/>
                                        <p:tgtEl>
                                          <p:spTgt spid="2054"/>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 calcmode="lin" valueType="num">
                                      <p:cBhvr>
                                        <p:cTn id="58"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9"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0"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1" dur="1000"/>
                                        <p:tgtEl>
                                          <p:spTgt spid="3">
                                            <p:txEl>
                                              <p:pRg st="6" end="6"/>
                                            </p:txEl>
                                          </p:spTgt>
                                        </p:tgtEl>
                                      </p:cBhvr>
                                    </p:animEffect>
                                  </p:childTnLst>
                                </p:cTn>
                              </p:par>
                              <p:par>
                                <p:cTn id="62" presetID="6" presetClass="entr" presetSubtype="16" fill="hold" nodeType="withEffect">
                                  <p:stCondLst>
                                    <p:cond delay="0"/>
                                  </p:stCondLst>
                                  <p:childTnLst>
                                    <p:set>
                                      <p:cBhvr>
                                        <p:cTn id="63" dur="1" fill="hold">
                                          <p:stCondLst>
                                            <p:cond delay="0"/>
                                          </p:stCondLst>
                                        </p:cTn>
                                        <p:tgtEl>
                                          <p:spTgt spid="2052"/>
                                        </p:tgtEl>
                                        <p:attrNameLst>
                                          <p:attrName>style.visibility</p:attrName>
                                        </p:attrNameLst>
                                      </p:cBhvr>
                                      <p:to>
                                        <p:strVal val="visible"/>
                                      </p:to>
                                    </p:set>
                                    <p:animEffect transition="in" filter="circle(in)">
                                      <p:cBhvr>
                                        <p:cTn id="64"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874296"/>
      </a:dk2>
      <a:lt2>
        <a:srgbClr val="F4E7ED"/>
      </a:lt2>
      <a:accent1>
        <a:srgbClr val="B83D68"/>
      </a:accent1>
      <a:accent2>
        <a:srgbClr val="AC66BB"/>
      </a:accent2>
      <a:accent3>
        <a:srgbClr val="DE6C36"/>
      </a:accent3>
      <a:accent4>
        <a:srgbClr val="F9B639"/>
      </a:accent4>
      <a:accent5>
        <a:srgbClr val="B83D68"/>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465</TotalTime>
  <Words>819</Words>
  <Application>Microsoft Office PowerPoint</Application>
  <PresentationFormat>On-screen Show (4:3)</PresentationFormat>
  <Paragraphs>121</Paragraphs>
  <Slides>21</Slides>
  <Notes>8</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Aharoni</vt:lpstr>
      <vt:lpstr>Arial</vt:lpstr>
      <vt:lpstr>Calibri</vt:lpstr>
      <vt:lpstr>Kristen ITC</vt:lpstr>
      <vt:lpstr>Office Theme</vt:lpstr>
      <vt:lpstr>Boredom Busters</vt:lpstr>
      <vt:lpstr>Some Interesting Research</vt:lpstr>
      <vt:lpstr>Games</vt:lpstr>
      <vt:lpstr>PowerPoint Presentation</vt:lpstr>
      <vt:lpstr>Top 5 Uses for Commas</vt:lpstr>
      <vt:lpstr>Laughter relieves stress and mental tension and increases life span (Burgess, 2000).</vt:lpstr>
      <vt:lpstr>Brain Break!</vt:lpstr>
      <vt:lpstr>Costumes</vt:lpstr>
      <vt:lpstr>Costumes</vt:lpstr>
      <vt:lpstr>PowerPoint Presentation</vt:lpstr>
      <vt:lpstr>Sprinkle these activities in—not every day or even every week</vt:lpstr>
      <vt:lpstr>PowerPoint Presentation</vt:lpstr>
      <vt:lpstr>Or a short story about cross-cultural connections?</vt:lpstr>
      <vt:lpstr>Music</vt:lpstr>
      <vt:lpstr>Brain Break!</vt:lpstr>
      <vt:lpstr>Visualization</vt:lpstr>
      <vt:lpstr>Reformulations</vt:lpstr>
      <vt:lpstr>Readers’ Theater</vt:lpstr>
      <vt:lpstr>False Freeze</vt:lpstr>
      <vt:lpstr>False Freeze</vt:lpstr>
      <vt:lpstr>Use the most interesting techniques with the driest content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Boredom Busters</dc:title>
  <dc:creator>Denise Wood</dc:creator>
  <cp:lastModifiedBy>Wood, Denise</cp:lastModifiedBy>
  <cp:revision>39</cp:revision>
  <dcterms:created xsi:type="dcterms:W3CDTF">2015-11-01T22:24:02Z</dcterms:created>
  <dcterms:modified xsi:type="dcterms:W3CDTF">2015-11-02T15:05:27Z</dcterms:modified>
</cp:coreProperties>
</file>