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259" r:id="rId3"/>
    <p:sldId id="260" r:id="rId4"/>
    <p:sldId id="261" r:id="rId5"/>
    <p:sldId id="262" r:id="rId6"/>
    <p:sldId id="257" r:id="rId7"/>
    <p:sldId id="258" r:id="rId8"/>
    <p:sldId id="288" r:id="rId9"/>
    <p:sldId id="267" r:id="rId10"/>
    <p:sldId id="289" r:id="rId11"/>
    <p:sldId id="268" r:id="rId12"/>
    <p:sldId id="290" r:id="rId13"/>
    <p:sldId id="276" r:id="rId14"/>
    <p:sldId id="271" r:id="rId15"/>
    <p:sldId id="272" r:id="rId16"/>
    <p:sldId id="269" r:id="rId17"/>
    <p:sldId id="277" r:id="rId18"/>
    <p:sldId id="282" r:id="rId19"/>
    <p:sldId id="284" r:id="rId20"/>
    <p:sldId id="283" r:id="rId21"/>
    <p:sldId id="270" r:id="rId22"/>
    <p:sldId id="281" r:id="rId23"/>
    <p:sldId id="278" r:id="rId24"/>
    <p:sldId id="274" r:id="rId25"/>
    <p:sldId id="279" r:id="rId26"/>
    <p:sldId id="291" r:id="rId27"/>
    <p:sldId id="280" r:id="rId28"/>
    <p:sldId id="285" r:id="rId29"/>
    <p:sldId id="286" r:id="rId30"/>
    <p:sldId id="275" r:id="rId31"/>
    <p:sldId id="28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85" autoAdjust="0"/>
  </p:normalViewPr>
  <p:slideViewPr>
    <p:cSldViewPr>
      <p:cViewPr varScale="1">
        <p:scale>
          <a:sx n="56" d="100"/>
          <a:sy n="56" d="100"/>
        </p:scale>
        <p:origin x="1722" y="7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6A12C5-0D40-42D5-AFE4-026E4E03165A}" type="datetimeFigureOut">
              <a:rPr lang="en-US" smtClean="0"/>
              <a:t>7/29/2015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31AFC6-7891-4527-A73D-313240B04BF5}" type="slidenum">
              <a:rPr lang="en-US" smtClean="0"/>
              <a:t>‹#›</a:t>
            </a:fld>
            <a:endParaRPr lang="en-US"/>
          </a:p>
        </p:txBody>
      </p:sp>
    </p:spTree>
    <p:extLst>
      <p:ext uri="{BB962C8B-B14F-4D97-AF65-F5344CB8AC3E}">
        <p14:creationId xmlns:p14="http://schemas.microsoft.com/office/powerpoint/2010/main" val="193037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4489C32-CFEC-4E2A-A220-3D828DD5A719}" type="slidenum">
              <a:rPr lang="en-US" altLang="en-US"/>
              <a:pPr/>
              <a:t>‹#›</a:t>
            </a:fld>
            <a:endParaRPr lang="en-US" altLang="en-US"/>
          </a:p>
        </p:txBody>
      </p:sp>
    </p:spTree>
    <p:extLst>
      <p:ext uri="{BB962C8B-B14F-4D97-AF65-F5344CB8AC3E}">
        <p14:creationId xmlns:p14="http://schemas.microsoft.com/office/powerpoint/2010/main" val="1642810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F22C1-35B3-4BD2-8C89-B55E61F37190}" type="slidenum">
              <a:rPr lang="en-US" altLang="en-US"/>
              <a:pPr/>
              <a:t>1</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a:t>Introduce self</a:t>
            </a:r>
          </a:p>
          <a:p>
            <a:r>
              <a:rPr lang="en-US" altLang="en-US" dirty="0"/>
              <a:t>Explain circumstances</a:t>
            </a:r>
          </a:p>
          <a:p>
            <a:r>
              <a:rPr lang="en-US" altLang="en-US" dirty="0" smtClean="0"/>
              <a:t>Not </a:t>
            </a:r>
            <a:r>
              <a:rPr lang="en-US" altLang="en-US" dirty="0"/>
              <a:t>an expert reading teacher but I noticed a problem. </a:t>
            </a:r>
          </a:p>
          <a:p>
            <a:r>
              <a:rPr lang="en-US" altLang="en-US" dirty="0"/>
              <a:t>Click.</a:t>
            </a:r>
          </a:p>
        </p:txBody>
      </p:sp>
    </p:spTree>
    <p:extLst>
      <p:ext uri="{BB962C8B-B14F-4D97-AF65-F5344CB8AC3E}">
        <p14:creationId xmlns:p14="http://schemas.microsoft.com/office/powerpoint/2010/main" val="4148358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58EF6-C115-46CC-9873-80228BCEB1F0}" type="slidenum">
              <a:rPr lang="en-US" altLang="en-US"/>
              <a:pPr/>
              <a:t>10</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4126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24B7A-88E9-4F7A-9D54-B0EB324AE8B8}" type="slidenum">
              <a:rPr lang="en-US" altLang="en-US"/>
              <a:pPr/>
              <a:t>11</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8884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24B7A-88E9-4F7A-9D54-B0EB324AE8B8}" type="slidenum">
              <a:rPr lang="en-US" altLang="en-US"/>
              <a:pPr/>
              <a:t>12</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24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1C843-0D88-4C27-A194-1822419C445C}" type="slidenum">
              <a:rPr lang="en-US" altLang="en-US"/>
              <a:pPr/>
              <a:t>13</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dirty="0"/>
              <a:t>Activity 2: </a:t>
            </a:r>
            <a:r>
              <a:rPr lang="en-US" altLang="en-US" dirty="0" smtClean="0"/>
              <a:t>Think-Aloud (Fast Food Nation)</a:t>
            </a:r>
            <a:endParaRPr lang="en-US" altLang="en-US" dirty="0"/>
          </a:p>
          <a:p>
            <a:r>
              <a:rPr lang="en-US" altLang="en-US" dirty="0"/>
              <a:t>Model noticing important ideas, asking questions, making connections, taking notes.</a:t>
            </a:r>
          </a:p>
          <a:p>
            <a:r>
              <a:rPr lang="en-US" altLang="en-US" dirty="0"/>
              <a:t>Metacognition</a:t>
            </a:r>
          </a:p>
          <a:p>
            <a:r>
              <a:rPr lang="en-US" sz="1200" kern="1200" dirty="0" smtClean="0">
                <a:solidFill>
                  <a:schemeClr val="tx1"/>
                </a:solidFill>
                <a:effectLst/>
                <a:latin typeface="Arial" charset="0"/>
                <a:ea typeface="+mn-ea"/>
                <a:cs typeface="+mn-cs"/>
              </a:rPr>
              <a:t>The injury rate of teenage workers in the United States is about twice as high as that of adult workers. Teenagers are far more likely to be untrained, and every year, about 200,000 are injured on the job. The most common workplace injuries at fast food restaurants are slips, falls, strains, and burns. The fast food industry’s expansion, however, coincided with a rising incidence of workplace violence in the United States. Roughly four or five fast food workers are now murdered on the job every month, usually during the course of a robbery. Although most fast food robberies end without bloodshed, the level of violent crime in the industry is surprisingly high. In 1998, more restaurant workers were murdered on the job in the United States than police officers.</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22934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80F81-EDE9-4978-AB1A-DE84F337DE9F}" type="slidenum">
              <a:rPr lang="en-US" altLang="en-US"/>
              <a:pPr/>
              <a:t>14</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t>Please read another passage.</a:t>
            </a:r>
          </a:p>
          <a:p>
            <a:r>
              <a:rPr lang="en-US" altLang="en-US"/>
              <a:t>Click.</a:t>
            </a:r>
          </a:p>
          <a:p>
            <a:r>
              <a:rPr lang="en-US" altLang="en-US"/>
              <a:t>Wait.</a:t>
            </a:r>
          </a:p>
          <a:p>
            <a:r>
              <a:rPr lang="en-US" altLang="en-US"/>
              <a:t>May be a puzzler. Please re-read the passage with one clue: Columbus.</a:t>
            </a:r>
          </a:p>
        </p:txBody>
      </p:sp>
    </p:spTree>
    <p:extLst>
      <p:ext uri="{BB962C8B-B14F-4D97-AF65-F5344CB8AC3E}">
        <p14:creationId xmlns:p14="http://schemas.microsoft.com/office/powerpoint/2010/main" val="331915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05F3A-BE8D-4EA1-A55C-4254FF9A5F93}" type="slidenum">
              <a:rPr lang="en-US" altLang="en-US"/>
              <a:pPr/>
              <a:t>15</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Another analogy for schema—coat hangers in mental closet</a:t>
            </a:r>
          </a:p>
        </p:txBody>
      </p:sp>
    </p:spTree>
    <p:extLst>
      <p:ext uri="{BB962C8B-B14F-4D97-AF65-F5344CB8AC3E}">
        <p14:creationId xmlns:p14="http://schemas.microsoft.com/office/powerpoint/2010/main" val="173624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AE159-AB3B-4FF3-B813-3A3D1DC2E56F}" type="slidenum">
              <a:rPr lang="en-US" altLang="en-US"/>
              <a:pPr/>
              <a:t>16</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 Strategy identified as particularly effective by National Reading Panel and/or Put Reading First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Setting a purpose, where students identify and understand the overall purpose for which they are reading a particular text; this helps readers stay focused and direct their attention appropriately.</a:t>
            </a:r>
          </a:p>
          <a:p>
            <a:pPr lvl="0"/>
            <a:r>
              <a:rPr lang="en-US" sz="1200" kern="1200" dirty="0" smtClean="0">
                <a:solidFill>
                  <a:schemeClr val="tx1"/>
                </a:solidFill>
                <a:effectLst/>
                <a:latin typeface="Arial" charset="0"/>
                <a:ea typeface="+mn-ea"/>
                <a:cs typeface="+mn-cs"/>
              </a:rPr>
              <a:t>Connecting to background knowledge, where readers make explicit connections from the text to other texts, their own personal lives, or their knowledge of the world; these connections appear to strengthen student engagement and comprehension as they activate schema in the reader’s brain.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Question generation, where readers ask themselves questions about the text; questioning the text encourages students to stay engaged and actively thinking.</a:t>
            </a:r>
          </a:p>
          <a:p>
            <a:pPr lvl="0"/>
            <a:r>
              <a:rPr lang="en-US" sz="1200" kern="1200" dirty="0" smtClean="0">
                <a:solidFill>
                  <a:schemeClr val="tx1"/>
                </a:solidFill>
                <a:effectLst/>
                <a:latin typeface="Arial" charset="0"/>
                <a:ea typeface="+mn-ea"/>
                <a:cs typeface="+mn-cs"/>
              </a:rPr>
              <a:t>Predicting, where readers make predictions based on clues in the text; this engages the reader as s/he looks to see if his/her prediction came true.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2873667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D9FB6-1EF0-489A-925C-3D2E5663471C}" type="slidenum">
              <a:rPr lang="en-US" altLang="en-US"/>
              <a:pPr/>
              <a:t>17</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dirty="0"/>
              <a:t>Ways to activate the appropriate schema</a:t>
            </a:r>
          </a:p>
          <a:p>
            <a:r>
              <a:rPr lang="en-US" altLang="en-US" dirty="0"/>
              <a:t>Click</a:t>
            </a:r>
          </a:p>
          <a:p>
            <a:r>
              <a:rPr lang="en-US" altLang="en-US" dirty="0"/>
              <a:t>Brainstorming: teacher throws out key word; students call out associations, ideas, responses; no debate or criticism, quantity, brisk pace; record for later— “You already know something about the subject.” “Look at all we’ve learned.”</a:t>
            </a:r>
          </a:p>
          <a:p>
            <a:r>
              <a:rPr lang="en-US" altLang="en-US" dirty="0"/>
              <a:t>Clustering: demo. </a:t>
            </a:r>
            <a:r>
              <a:rPr lang="en-US" altLang="en-US" dirty="0" smtClean="0"/>
              <a:t>Write “infinity” &amp; </a:t>
            </a:r>
            <a:r>
              <a:rPr lang="en-US" altLang="en-US" dirty="0"/>
              <a:t>circle in center of </a:t>
            </a:r>
            <a:r>
              <a:rPr lang="en-US" altLang="en-US" dirty="0" smtClean="0"/>
              <a:t>board. </a:t>
            </a:r>
            <a:r>
              <a:rPr lang="en-US" altLang="en-US" dirty="0"/>
              <a:t>Think of words and Ideas that connect with center word and write around it. Continue, drawing connections as appropriate. Work quickly. Don’t reject anything</a:t>
            </a:r>
            <a:r>
              <a:rPr lang="en-US" altLang="en-US" dirty="0" smtClean="0"/>
              <a:t>.</a:t>
            </a:r>
          </a:p>
          <a:p>
            <a:r>
              <a:rPr lang="en-US" altLang="en-US" dirty="0" smtClean="0"/>
              <a:t>KWL: Know, Want to know, Learned; can group and label items in categories after K and W step to shape reading</a:t>
            </a:r>
          </a:p>
          <a:p>
            <a:r>
              <a:rPr lang="en-US" altLang="en-US" dirty="0" smtClean="0"/>
              <a:t>ERT</a:t>
            </a:r>
            <a:r>
              <a:rPr lang="en-US" altLang="en-US" dirty="0"/>
              <a:t>: “Everyone Read To …”; sets purpose</a:t>
            </a:r>
          </a:p>
          <a:p>
            <a:r>
              <a:rPr lang="en-US" altLang="en-US" dirty="0"/>
              <a:t>Anticipation Guide: 3-5 short true/false, yes/no, or agree/disagree questions; questions should be open-ended. Example in handout.</a:t>
            </a:r>
          </a:p>
        </p:txBody>
      </p:sp>
    </p:spTree>
    <p:extLst>
      <p:ext uri="{BB962C8B-B14F-4D97-AF65-F5344CB8AC3E}">
        <p14:creationId xmlns:p14="http://schemas.microsoft.com/office/powerpoint/2010/main" val="353583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A0E35-D761-4340-BE82-F865A8F0139B}" type="slidenum">
              <a:rPr lang="en-US" altLang="en-US"/>
              <a:pPr/>
              <a:t>18</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a:t>Not just for elementary kids—adults also enjoy being read to; invokes “around the campfire”—may draw in reluctant students</a:t>
            </a:r>
          </a:p>
          <a:p>
            <a:r>
              <a:rPr lang="en-US" altLang="en-US"/>
              <a:t>Fiction and nonfiction—essays, quotes, print and Internet articles, poems, biographies, trade books</a:t>
            </a:r>
          </a:p>
          <a:p>
            <a:r>
              <a:rPr lang="en-US" altLang="en-US"/>
              <a:t>Segue into students’ required reading—provide introduction to topic; pique interest</a:t>
            </a:r>
          </a:p>
        </p:txBody>
      </p:sp>
    </p:spTree>
    <p:extLst>
      <p:ext uri="{BB962C8B-B14F-4D97-AF65-F5344CB8AC3E}">
        <p14:creationId xmlns:p14="http://schemas.microsoft.com/office/powerpoint/2010/main" val="70944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772F2-C572-449E-9258-FF01D3C18ABD}" type="slidenum">
              <a:rPr lang="en-US" altLang="en-US"/>
              <a:pPr/>
              <a:t>19</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dirty="0" smtClean="0"/>
              <a:t>Now</a:t>
            </a:r>
            <a:r>
              <a:rPr lang="en-US" altLang="en-US" dirty="0"/>
              <a:t>, back to where we left off …</a:t>
            </a:r>
          </a:p>
        </p:txBody>
      </p:sp>
    </p:spTree>
    <p:extLst>
      <p:ext uri="{BB962C8B-B14F-4D97-AF65-F5344CB8AC3E}">
        <p14:creationId xmlns:p14="http://schemas.microsoft.com/office/powerpoint/2010/main" val="339796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F5264-3E9A-40C1-B7DC-EBB42D7DBDB5}" type="slidenum">
              <a:rPr lang="en-US" altLang="en-US"/>
              <a:pPr/>
              <a:t>2</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dirty="0"/>
              <a:t>Scenario where I noticed a problem.</a:t>
            </a:r>
          </a:p>
          <a:p>
            <a:r>
              <a:rPr lang="en-US" altLang="en-US" dirty="0"/>
              <a:t>Gave assignment.</a:t>
            </a:r>
          </a:p>
          <a:p>
            <a:r>
              <a:rPr lang="en-US" altLang="en-US" dirty="0"/>
              <a:t>Click.</a:t>
            </a:r>
          </a:p>
          <a:p>
            <a:r>
              <a:rPr lang="en-US" altLang="en-US" dirty="0"/>
              <a:t>Students actually did the work.</a:t>
            </a:r>
          </a:p>
          <a:p>
            <a:r>
              <a:rPr lang="en-US" altLang="en-US" dirty="0"/>
              <a:t>Collected homework next day, then …</a:t>
            </a:r>
          </a:p>
          <a:p>
            <a:r>
              <a:rPr lang="en-US" altLang="en-US" dirty="0"/>
              <a:t>Click.</a:t>
            </a:r>
          </a:p>
        </p:txBody>
      </p:sp>
    </p:spTree>
    <p:extLst>
      <p:ext uri="{BB962C8B-B14F-4D97-AF65-F5344CB8AC3E}">
        <p14:creationId xmlns:p14="http://schemas.microsoft.com/office/powerpoint/2010/main" val="240826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809C5-4D62-4922-B138-B56F0B92778C}" type="slidenum">
              <a:rPr lang="en-US" altLang="en-US"/>
              <a:pPr/>
              <a:t>20</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en-US" dirty="0"/>
              <a:t>Pick up with “Dramatic Role Play” after finishing previous slide on reading aloud.</a:t>
            </a:r>
          </a:p>
          <a:p>
            <a:r>
              <a:rPr lang="en-US" altLang="en-US" dirty="0"/>
              <a:t>Research: struggling readers don’t visualize. DRP helps build picture in heads beforehand.</a:t>
            </a:r>
          </a:p>
          <a:p>
            <a:r>
              <a:rPr lang="en-US" altLang="en-US" dirty="0"/>
              <a:t>Keep role play simple, focusing on single problem or challenge. Students work in pairs or small groups.</a:t>
            </a:r>
          </a:p>
          <a:p>
            <a:r>
              <a:rPr lang="en-US" altLang="en-US" dirty="0" smtClean="0"/>
              <a:t>Ex: Count off by 1’s and 2’s. 1’s: </a:t>
            </a:r>
            <a:r>
              <a:rPr lang="en-US" altLang="en-US" dirty="0"/>
              <a:t>each of you is Union soldier who’s been wounded. Battle is over but you can’t walk. </a:t>
            </a:r>
            <a:r>
              <a:rPr lang="en-US" altLang="en-US" dirty="0" smtClean="0"/>
              <a:t>2’s: </a:t>
            </a:r>
            <a:r>
              <a:rPr lang="en-US" altLang="en-US" dirty="0"/>
              <a:t>each of you is soldier lost from company. Occasional bullet is still zinging by and you’re </a:t>
            </a:r>
            <a:r>
              <a:rPr lang="en-US" altLang="en-US" dirty="0" smtClean="0"/>
              <a:t>scared. </a:t>
            </a:r>
            <a:r>
              <a:rPr lang="en-US" altLang="en-US" dirty="0"/>
              <a:t>You find wounded </a:t>
            </a:r>
            <a:r>
              <a:rPr lang="en-US" altLang="en-US" dirty="0" smtClean="0"/>
              <a:t>soldier on </a:t>
            </a:r>
            <a:r>
              <a:rPr lang="en-US" altLang="en-US" dirty="0"/>
              <a:t>ground. What do you say to each other?</a:t>
            </a:r>
          </a:p>
          <a:p>
            <a:r>
              <a:rPr lang="en-US" altLang="en-US" dirty="0" smtClean="0"/>
              <a:t>Probable </a:t>
            </a:r>
            <a:r>
              <a:rPr lang="en-US" altLang="en-US" dirty="0"/>
              <a:t>passage: choose 8-15 key words. Teacher creates categories. Students work in groups to place terms in categories. They then create “gist statement” </a:t>
            </a:r>
            <a:r>
              <a:rPr lang="en-US" altLang="en-US" dirty="0" smtClean="0"/>
              <a:t>that they </a:t>
            </a:r>
            <a:r>
              <a:rPr lang="en-US" altLang="en-US" dirty="0"/>
              <a:t>predict will summarize reading. Finally they list things they  hope to discover. After reading, they revisit their lists. </a:t>
            </a:r>
          </a:p>
        </p:txBody>
      </p:sp>
    </p:spTree>
    <p:extLst>
      <p:ext uri="{BB962C8B-B14F-4D97-AF65-F5344CB8AC3E}">
        <p14:creationId xmlns:p14="http://schemas.microsoft.com/office/powerpoint/2010/main" val="3343495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AD2E5-08F1-44F5-B960-15BB4283D4B5}" type="slidenum">
              <a:rPr lang="en-US" altLang="en-US"/>
              <a:pPr/>
              <a:t>21</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dirty="0"/>
              <a:t>Again, what smart readers do</a:t>
            </a:r>
          </a:p>
          <a:p>
            <a:r>
              <a:rPr lang="en-US" altLang="en-US" dirty="0"/>
              <a:t>After “Monitor comprehension</a:t>
            </a:r>
            <a:r>
              <a:rPr lang="en-US" altLang="en-US" dirty="0" smtClean="0"/>
              <a:t>”—Activity #3: </a:t>
            </a:r>
            <a:r>
              <a:rPr lang="en-US" altLang="en-US" dirty="0" err="1" smtClean="0"/>
              <a:t>petoskeys</a:t>
            </a:r>
            <a:r>
              <a:rPr lang="en-US" altLang="en-US" dirty="0" smtClean="0"/>
              <a:t> (</a:t>
            </a:r>
            <a:r>
              <a:rPr lang="en-US" altLang="en-US" dirty="0"/>
              <a:t>see handout</a:t>
            </a:r>
            <a:r>
              <a:rPr lang="en-US" altLang="en-US"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Visualizing, where readers create “a movie in their head,” that is, they visualize the events, characters, setting, etc. that the author describes; creating these mental images makes the text more memorable and often aids students in understanding details. Can include use of graphic and semantic organizers (including story maps), where readers make graphic representations of the material to assist comprehension; the purpose is to illustrate concepts and relationships between parts.</a:t>
            </a:r>
          </a:p>
          <a:p>
            <a:pPr lvl="0"/>
            <a:r>
              <a:rPr lang="en-US" sz="1200" kern="1200" dirty="0" smtClean="0">
                <a:solidFill>
                  <a:schemeClr val="tx1"/>
                </a:solidFill>
                <a:effectLst/>
                <a:latin typeface="Arial" charset="0"/>
                <a:ea typeface="+mn-ea"/>
                <a:cs typeface="+mn-cs"/>
              </a:rPr>
              <a:t>Predicting, where readers make predictions based on clues in the text; this engages the reader as s/he looks to see if his/her prediction came true.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Comprehension monitoring (metacognition), where readers learn how to be aware of their understanding of the material; students ask themselves questions, such as Where did I run into problems? What did I miss? What do I need to do to fix the problem?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Question answering, where readers answer questions posed by the teacher and receive immediate feedback; ideally, questions give students a purpose for reading and cause them to think about what they have read.</a:t>
            </a:r>
          </a:p>
          <a:p>
            <a:endParaRPr lang="en-US" altLang="en-US" dirty="0"/>
          </a:p>
        </p:txBody>
      </p:sp>
    </p:spTree>
    <p:extLst>
      <p:ext uri="{BB962C8B-B14F-4D97-AF65-F5344CB8AC3E}">
        <p14:creationId xmlns:p14="http://schemas.microsoft.com/office/powerpoint/2010/main" val="421942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276C8-4F9A-464C-9BDF-94C943ABC4DE}" type="slidenum">
              <a:rPr lang="en-US" altLang="en-US"/>
              <a:pPr/>
              <a:t>22</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4411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08E6E-72B2-48D3-9F01-EDD139263789}" type="slidenum">
              <a:rPr lang="en-US" altLang="en-US"/>
              <a:pPr/>
              <a:t>23</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dirty="0"/>
              <a:t>Use sticky notes to mark spots that are important or puzzling or surprising; can use different color notes for different types of responses. For assessment, students can record page numbers, transfer notes to paper.</a:t>
            </a:r>
          </a:p>
          <a:p>
            <a:r>
              <a:rPr lang="en-US" altLang="en-US" dirty="0"/>
              <a:t>Coding: </a:t>
            </a:r>
            <a:r>
              <a:rPr lang="en-US" altLang="en-US" dirty="0">
                <a:sym typeface="Symbol" pitchFamily="18" charset="2"/>
              </a:rPr>
              <a:t> + ? X -&gt; ! *   Can be on post-it or separate sheet of paper. Can transfer to graphic organizer for class discussion if necessary.</a:t>
            </a:r>
          </a:p>
          <a:p>
            <a:r>
              <a:rPr lang="en-US" altLang="en-US" dirty="0">
                <a:sym typeface="Symbol" pitchFamily="18" charset="2"/>
              </a:rPr>
              <a:t>Bookmark: fold paper in three; mark place in reading, use for notes, pictures; can use for small group or class discussion. Example: Fast Food Nation passage—could write down statistics, questions</a:t>
            </a:r>
          </a:p>
          <a:p>
            <a:r>
              <a:rPr lang="en-US" altLang="en-US" dirty="0">
                <a:sym typeface="Symbol" pitchFamily="18" charset="2"/>
              </a:rPr>
              <a:t>Double-Entry Journals: </a:t>
            </a:r>
            <a:r>
              <a:rPr lang="en-US" altLang="en-US" dirty="0" smtClean="0">
                <a:sym typeface="Symbol" pitchFamily="18" charset="2"/>
              </a:rPr>
              <a:t>model </a:t>
            </a:r>
            <a:r>
              <a:rPr lang="en-US" altLang="en-US" dirty="0">
                <a:sym typeface="Symbol" pitchFamily="18" charset="2"/>
              </a:rPr>
              <a:t>for students on overhead, think aloud; practice on short piece and share results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sym typeface="Symbol" pitchFamily="18" charset="2"/>
              </a:rPr>
              <a:t>Sketching</a:t>
            </a:r>
            <a:r>
              <a:rPr lang="en-US" altLang="en-US" dirty="0">
                <a:sym typeface="Symbol" pitchFamily="18" charset="2"/>
              </a:rPr>
              <a:t>: demonstrate; rough diagrams and stick figures. Practice—large figures, compare to see many ways idea can be represented. Variation: sketch on newsprint and tape around room, hold gallery walk. For me—ask for examples if time permits. Can also use to visualize settings, storyboards</a:t>
            </a:r>
            <a:r>
              <a:rPr lang="en-US" altLang="en-US" dirty="0" smtClean="0">
                <a:sym typeface="Symbol" pitchFamily="18" charset="2"/>
              </a:rPr>
              <a:t>. </a:t>
            </a:r>
            <a:endParaRPr lang="en-US" altLang="en-US" dirty="0">
              <a:sym typeface="Symbol" pitchFamily="18" charset="2"/>
            </a:endParaRPr>
          </a:p>
          <a:p>
            <a:pPr lvl="0"/>
            <a:r>
              <a:rPr lang="en-US" altLang="en-US" dirty="0">
                <a:sym typeface="Symbol" pitchFamily="18" charset="2"/>
              </a:rPr>
              <a:t>It Says/I Say/And So: leads students explicitly through process of inferring. Teacher poses 3-4 questions, 3 columns: summary of text, own thinking, conclusion that answers question. Teacher models, students practice, discuss</a:t>
            </a:r>
            <a:r>
              <a:rPr lang="en-US" altLang="en-US" dirty="0" smtClean="0">
                <a:sym typeface="Symbol" pitchFamily="18" charset="2"/>
              </a:rPr>
              <a:t>. </a:t>
            </a:r>
            <a:r>
              <a:rPr lang="en-US" sz="1200" kern="1200" dirty="0" smtClean="0">
                <a:solidFill>
                  <a:schemeClr val="tx1"/>
                </a:solidFill>
                <a:effectLst/>
                <a:latin typeface="Arial" charset="0"/>
                <a:ea typeface="+mn-ea"/>
                <a:cs typeface="+mn-cs"/>
              </a:rPr>
              <a:t>Drawing inferences, where readers use their own knowledge and clues in the text to infer meaning.</a:t>
            </a:r>
          </a:p>
          <a:p>
            <a:r>
              <a:rPr lang="en-US" altLang="en-US" dirty="0" smtClean="0">
                <a:sym typeface="Symbol" pitchFamily="18" charset="2"/>
              </a:rPr>
              <a:t>Pair/Share</a:t>
            </a:r>
            <a:r>
              <a:rPr lang="en-US" altLang="en-US" dirty="0">
                <a:sym typeface="Symbol" pitchFamily="18" charset="2"/>
              </a:rPr>
              <a:t>: Pairs or teacher chunks text, students comment briefly to each other after each chunk. Teacher models, class practices, teacher moves around room to listen and encourage students to expand on ideas</a:t>
            </a:r>
          </a:p>
        </p:txBody>
      </p:sp>
    </p:spTree>
    <p:extLst>
      <p:ext uri="{BB962C8B-B14F-4D97-AF65-F5344CB8AC3E}">
        <p14:creationId xmlns:p14="http://schemas.microsoft.com/office/powerpoint/2010/main" val="149248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861DF-CC0D-4769-BAA5-EF0778AFE741}" type="slidenum">
              <a:rPr lang="en-US" altLang="en-US"/>
              <a:pPr/>
              <a:t>24</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dirty="0"/>
              <a:t>Back to what smart </a:t>
            </a:r>
            <a:r>
              <a:rPr lang="en-US" altLang="en-US" dirty="0" smtClean="0"/>
              <a:t>readers do</a:t>
            </a:r>
          </a:p>
          <a:p>
            <a:pPr lvl="0"/>
            <a:r>
              <a:rPr lang="en-US" sz="1200" kern="1200" dirty="0" smtClean="0">
                <a:solidFill>
                  <a:schemeClr val="tx1"/>
                </a:solidFill>
                <a:effectLst/>
                <a:latin typeface="Arial" charset="0"/>
                <a:ea typeface="+mn-ea"/>
                <a:cs typeface="+mn-cs"/>
              </a:rPr>
              <a:t>Determining importance, where readers identify relationships between main ideas in a text; this helps readers stay focused on the overall meaning of the text.</a:t>
            </a:r>
          </a:p>
          <a:p>
            <a:pPr lvl="0"/>
            <a:r>
              <a:rPr lang="en-US" sz="1200" kern="1200" dirty="0" smtClean="0">
                <a:solidFill>
                  <a:schemeClr val="tx1"/>
                </a:solidFill>
                <a:effectLst/>
                <a:latin typeface="Arial" charset="0"/>
                <a:ea typeface="+mn-ea"/>
                <a:cs typeface="+mn-cs"/>
              </a:rPr>
              <a:t>Evaluating, where students evaluate both the text and their own reading experience; this encourages the use of higher level thinking skills.</a:t>
            </a:r>
          </a:p>
          <a:p>
            <a:endParaRPr lang="en-US" altLang="en-US" dirty="0"/>
          </a:p>
        </p:txBody>
      </p:sp>
    </p:spTree>
    <p:extLst>
      <p:ext uri="{BB962C8B-B14F-4D97-AF65-F5344CB8AC3E}">
        <p14:creationId xmlns:p14="http://schemas.microsoft.com/office/powerpoint/2010/main" val="339885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78512-43E9-4BA6-B15D-9606A2BEE36E}" type="slidenum">
              <a:rPr lang="en-US" altLang="en-US"/>
              <a:pPr/>
              <a:t>25</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a:lnSpc>
                <a:spcPct val="90000"/>
              </a:lnSpc>
            </a:pPr>
            <a:r>
              <a:rPr lang="en-US" altLang="en-US" sz="1000" dirty="0"/>
              <a:t>Exit/Admit: note card or slip of paper, one important idea learned, question, prediction, thought about a character or event. Helps students summarize, teacher observes what needs clarification, can start discussions.</a:t>
            </a:r>
          </a:p>
          <a:p>
            <a:pPr>
              <a:lnSpc>
                <a:spcPct val="90000"/>
              </a:lnSpc>
            </a:pPr>
            <a:r>
              <a:rPr lang="en-US" altLang="en-US" sz="1000" dirty="0"/>
              <a:t>Skinny: answered with very few words (literal comprehension). Fat: response depends on explanation and elaboration (inferential and critical comprehension). Examples: After reading a section of </a:t>
            </a:r>
            <a:r>
              <a:rPr lang="en-US" altLang="en-US" sz="1000" i="1" dirty="0"/>
              <a:t>The Bully</a:t>
            </a:r>
            <a:r>
              <a:rPr lang="en-US" altLang="en-US" sz="1000" dirty="0"/>
              <a:t>, why did Darrell move to California (skinny)? How do you think he should have responded when </a:t>
            </a:r>
            <a:r>
              <a:rPr lang="en-US" altLang="en-US" sz="1000" dirty="0" err="1"/>
              <a:t>Tyray</a:t>
            </a:r>
            <a:r>
              <a:rPr lang="en-US" altLang="en-US" sz="1000" dirty="0"/>
              <a:t> began bullying him (fat)?</a:t>
            </a:r>
          </a:p>
          <a:p>
            <a:pPr>
              <a:lnSpc>
                <a:spcPct val="90000"/>
              </a:lnSpc>
            </a:pPr>
            <a:r>
              <a:rPr lang="en-US" altLang="en-US" sz="1000" dirty="0"/>
              <a:t>Mapping: many types, includes Venn diagrams, timelines, concept </a:t>
            </a:r>
            <a:r>
              <a:rPr lang="en-US" altLang="en-US" sz="1000" dirty="0" smtClean="0"/>
              <a:t>maps</a:t>
            </a:r>
            <a:endParaRPr lang="en-US" altLang="en-US" sz="1000" dirty="0"/>
          </a:p>
          <a:p>
            <a:pPr>
              <a:lnSpc>
                <a:spcPct val="90000"/>
              </a:lnSpc>
            </a:pPr>
            <a:r>
              <a:rPr lang="en-US" altLang="en-US" sz="1000" dirty="0"/>
              <a:t>Save the Last Word (group activity): while </a:t>
            </a:r>
            <a:r>
              <a:rPr lang="en-US" altLang="en-US" sz="1000" dirty="0" smtClean="0"/>
              <a:t>reading, </a:t>
            </a:r>
            <a:r>
              <a:rPr lang="en-US" altLang="en-US" sz="1000" dirty="0"/>
              <a:t>each student quotes or summarizes two or three statements or passages of interest, each on a note card, including page number. On the back, s/he writes his/her reaction to the selection (can be question, connection, explanation of why it’s important, why they disagree, etc.). In groups, students share passages (may limit each person to sharing 1 passage, since 3-4 to choose from); each group member offers response; author gets last word—can read original reaction or state fresh view.</a:t>
            </a:r>
          </a:p>
          <a:p>
            <a:pPr>
              <a:lnSpc>
                <a:spcPct val="90000"/>
              </a:lnSpc>
            </a:pPr>
            <a:r>
              <a:rPr lang="en-US" altLang="en-US" sz="1000" dirty="0"/>
              <a:t>RAFT: extended writing activity with options. Role of writer, Audience to whom writer is communicating, Format of writing (letter, news article, poem, etc.), Topic. Students get to choose—differentiation, buy-in. Example (chemistry): Marie Curie (Role) writes letter (Format) to university department head (Audience) about why it’s important to let her research radioactivity (Topic).</a:t>
            </a:r>
          </a:p>
          <a:p>
            <a:pPr>
              <a:lnSpc>
                <a:spcPct val="90000"/>
              </a:lnSpc>
            </a:pPr>
            <a:r>
              <a:rPr lang="en-US" altLang="en-US" sz="1000" dirty="0"/>
              <a:t>Drama: scripted or improvised, another place for reader’s theater. Story theater: enacting described story events. Story drama: taking on character roles and enacting scenes suggested by the story, filling out story event, tableaux to depict characters and relationships, analogy vignette, missing scenes, newscasts, postcards to and as characters. Tell students author has left details for them to fill in.</a:t>
            </a:r>
          </a:p>
          <a:p>
            <a:pPr>
              <a:lnSpc>
                <a:spcPct val="90000"/>
              </a:lnSpc>
            </a:pPr>
            <a:r>
              <a:rPr lang="en-US" altLang="en-US" sz="1000" dirty="0"/>
              <a:t>Art: illustrating books, collages</a:t>
            </a:r>
          </a:p>
        </p:txBody>
      </p:sp>
    </p:spTree>
    <p:extLst>
      <p:ext uri="{BB962C8B-B14F-4D97-AF65-F5344CB8AC3E}">
        <p14:creationId xmlns:p14="http://schemas.microsoft.com/office/powerpoint/2010/main" val="39924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772F2-C572-449E-9258-FF01D3C18ABD}" type="slidenum">
              <a:rPr lang="en-US" altLang="en-US"/>
              <a:pPr/>
              <a:t>26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90708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41682-86B8-42BD-8F9B-0A70BE1C8431}" type="slidenum">
              <a:rPr lang="en-US" altLang="en-US"/>
              <a:pPr/>
              <a:t>27</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Can be used in all phases of reading—before, during, after</a:t>
            </a:r>
          </a:p>
          <a:p>
            <a:r>
              <a:rPr lang="en-US" altLang="en-US"/>
              <a:t>Much more effective than copying definitions out of books.</a:t>
            </a:r>
          </a:p>
          <a:p>
            <a:r>
              <a:rPr lang="en-US" altLang="en-US"/>
              <a:t>Works well for groups, 3-6 words at a time.</a:t>
            </a:r>
          </a:p>
          <a:p>
            <a:r>
              <a:rPr lang="en-US" altLang="en-US"/>
              <a:t>Word Splash: make predictions before unit begins, come back when word is used and modify definition as necessary</a:t>
            </a:r>
          </a:p>
        </p:txBody>
      </p:sp>
    </p:spTree>
    <p:extLst>
      <p:ext uri="{BB962C8B-B14F-4D97-AF65-F5344CB8AC3E}">
        <p14:creationId xmlns:p14="http://schemas.microsoft.com/office/powerpoint/2010/main" val="1182757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A81A7-8F49-4F3F-82C7-8FEBE0295245}" type="slidenum">
              <a:rPr lang="en-US" altLang="en-US"/>
              <a:pPr/>
              <a:t>28</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7577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47ED0-055E-452D-8A16-9A3E9865AA12}" type="slidenum">
              <a:rPr lang="en-US" altLang="en-US"/>
              <a:pPr/>
              <a:t>29</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dirty="0"/>
              <a:t>Demonstrate how to make </a:t>
            </a:r>
            <a:r>
              <a:rPr lang="en-US" altLang="en-US" dirty="0" err="1"/>
              <a:t>Frayer</a:t>
            </a:r>
            <a:r>
              <a:rPr lang="en-US" altLang="en-US" dirty="0"/>
              <a:t> model—use expository as example if time permits.</a:t>
            </a:r>
          </a:p>
          <a:p>
            <a:r>
              <a:rPr lang="en-US" altLang="en-US" dirty="0"/>
              <a:t>Concept map in handout.</a:t>
            </a:r>
          </a:p>
          <a:p>
            <a:r>
              <a:rPr lang="en-US" altLang="en-US" dirty="0"/>
              <a:t>Vocab tree: draw tree trunk with word near bottom of trunk. As students read, add related words, information and/or examples to branches. Branches may have branches of own. If groups, can draw on newsprint, hang on walls, add as unit proceeds. </a:t>
            </a:r>
          </a:p>
          <a:p>
            <a:r>
              <a:rPr lang="en-US" altLang="en-US" dirty="0"/>
              <a:t>List-Group-Label: students (or teacher) develops list of 20-25 key words from reading. In groups, arrange words in clusters based on something in common. Cluster &gt;= 3 words; words can be used more than once. Students label clusters. </a:t>
            </a:r>
          </a:p>
        </p:txBody>
      </p:sp>
    </p:spTree>
    <p:extLst>
      <p:ext uri="{BB962C8B-B14F-4D97-AF65-F5344CB8AC3E}">
        <p14:creationId xmlns:p14="http://schemas.microsoft.com/office/powerpoint/2010/main" val="278431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1E695-5540-49AA-B0F9-038034966C98}" type="slidenum">
              <a:rPr lang="en-US" altLang="en-US"/>
              <a:pPr/>
              <a:t>3</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9437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FBD6E-8767-411F-833F-49D878BE15B2}" type="slidenum">
              <a:rPr lang="en-US" altLang="en-US"/>
              <a:pPr/>
              <a:t>30</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dirty="0" smtClean="0"/>
              <a:t>Building </a:t>
            </a:r>
            <a:r>
              <a:rPr lang="en-US" altLang="en-US" dirty="0"/>
              <a:t>up a classroom library; sources—media center, public library, ask for donations; teachers can talk to each other, share ideas and sources</a:t>
            </a:r>
          </a:p>
          <a:p>
            <a:r>
              <a:rPr lang="en-US" altLang="en-US" dirty="0"/>
              <a:t>Example—librarian telling me when he was history teacher he required book report; resistant students wouldn’t do assignment; he found out they liked science fiction, so assigned them to read Martian Chronicles by Ray Bradbury and find connection with history of U.S. expansion into the West</a:t>
            </a:r>
          </a:p>
          <a:p>
            <a:r>
              <a:rPr lang="en-US" altLang="en-US" dirty="0"/>
              <a:t>Using media center’s web site to find books (Galileo—databases A-Z, Novelist); </a:t>
            </a:r>
            <a:r>
              <a:rPr lang="en-US" altLang="en-US" dirty="0" smtClean="0"/>
              <a:t>media specialist may put </a:t>
            </a:r>
            <a:r>
              <a:rPr lang="en-US" altLang="en-US" dirty="0"/>
              <a:t>together book cart on </a:t>
            </a:r>
            <a:r>
              <a:rPr lang="en-US" altLang="en-US" dirty="0" smtClean="0"/>
              <a:t>request, </a:t>
            </a:r>
            <a:r>
              <a:rPr lang="en-US" altLang="en-US" dirty="0"/>
              <a:t>graphic </a:t>
            </a:r>
            <a:r>
              <a:rPr lang="en-US" altLang="en-US" dirty="0" smtClean="0"/>
              <a:t>novels</a:t>
            </a:r>
            <a:endParaRPr lang="en-US" altLang="en-US" dirty="0"/>
          </a:p>
        </p:txBody>
      </p:sp>
    </p:spTree>
    <p:extLst>
      <p:ext uri="{BB962C8B-B14F-4D97-AF65-F5344CB8AC3E}">
        <p14:creationId xmlns:p14="http://schemas.microsoft.com/office/powerpoint/2010/main" val="3048486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44489C32-CFEC-4E2A-A220-3D828DD5A719}" type="slidenum">
              <a:rPr lang="en-US" altLang="en-US" smtClean="0"/>
              <a:pPr/>
              <a:t>31</a:t>
            </a:fld>
            <a:endParaRPr lang="en-US" altLang="en-US"/>
          </a:p>
        </p:txBody>
      </p:sp>
    </p:spTree>
    <p:extLst>
      <p:ext uri="{BB962C8B-B14F-4D97-AF65-F5344CB8AC3E}">
        <p14:creationId xmlns:p14="http://schemas.microsoft.com/office/powerpoint/2010/main" val="317136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24A4B-5620-4104-83C0-ED1D4D1B178A}" type="slidenum">
              <a:rPr lang="en-US" altLang="en-US"/>
              <a:pPr/>
              <a:t>4</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dirty="0"/>
              <a:t>Everyone did homework, so should be good, </a:t>
            </a:r>
            <a:r>
              <a:rPr lang="en-US" altLang="en-US" b="1" dirty="0"/>
              <a:t>BUT</a:t>
            </a:r>
            <a:r>
              <a:rPr lang="en-US" altLang="en-US" dirty="0"/>
              <a:t> in grading the papers later that day …</a:t>
            </a:r>
          </a:p>
          <a:p>
            <a:r>
              <a:rPr lang="en-US" altLang="en-US" dirty="0"/>
              <a:t>Click.</a:t>
            </a:r>
          </a:p>
          <a:p>
            <a:r>
              <a:rPr lang="en-US" altLang="en-US" dirty="0"/>
              <a:t>What happened?</a:t>
            </a:r>
          </a:p>
          <a:p>
            <a:r>
              <a:rPr lang="en-US" altLang="en-US" dirty="0"/>
              <a:t>Not trying very hard? </a:t>
            </a:r>
          </a:p>
          <a:p>
            <a:r>
              <a:rPr lang="en-US" altLang="en-US" dirty="0"/>
              <a:t>Copied homework?</a:t>
            </a:r>
          </a:p>
          <a:p>
            <a:r>
              <a:rPr lang="en-US" altLang="en-US" dirty="0"/>
              <a:t>Vocabulary too hard?</a:t>
            </a:r>
          </a:p>
          <a:p>
            <a:r>
              <a:rPr lang="en-US" altLang="en-US" dirty="0"/>
              <a:t>Maybe just not good readers. </a:t>
            </a:r>
          </a:p>
          <a:p>
            <a:r>
              <a:rPr lang="en-US" altLang="en-US" dirty="0"/>
              <a:t>We, on the other hand, are great readers: Reading to get degrees. Reading for daily life. Reading to practice profession. Reading for enjoyment and development.</a:t>
            </a:r>
          </a:p>
          <a:p>
            <a:r>
              <a:rPr lang="en-US" altLang="en-US" dirty="0"/>
              <a:t>Click</a:t>
            </a:r>
          </a:p>
        </p:txBody>
      </p:sp>
    </p:spTree>
    <p:extLst>
      <p:ext uri="{BB962C8B-B14F-4D97-AF65-F5344CB8AC3E}">
        <p14:creationId xmlns:p14="http://schemas.microsoft.com/office/powerpoint/2010/main" val="179068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EC8F2-B141-4C08-8DFD-2AA9BEED3F8D}" type="slidenum">
              <a:rPr lang="en-US" altLang="en-US"/>
              <a:pPr/>
              <a:t>5</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Please read the following. Might be a quiz.</a:t>
            </a:r>
          </a:p>
          <a:p>
            <a:r>
              <a:rPr lang="en-US" altLang="en-US"/>
              <a:t>Click.</a:t>
            </a:r>
          </a:p>
          <a:p>
            <a:r>
              <a:rPr lang="en-US" altLang="en-US"/>
              <a:t>Discuss reaction.</a:t>
            </a:r>
          </a:p>
        </p:txBody>
      </p:sp>
    </p:spTree>
    <p:extLst>
      <p:ext uri="{BB962C8B-B14F-4D97-AF65-F5344CB8AC3E}">
        <p14:creationId xmlns:p14="http://schemas.microsoft.com/office/powerpoint/2010/main" val="202823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4BB2A-7265-4472-92C3-C410EF0A5D43}" type="slidenum">
              <a:rPr lang="en-US" altLang="en-US"/>
              <a:pPr/>
              <a:t>6</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t>Page 1 of handout repeats paragraph and has place for answers.</a:t>
            </a:r>
          </a:p>
          <a:p>
            <a:r>
              <a:rPr lang="en-US" altLang="en-US"/>
              <a:t>Everyone got 100%, right?</a:t>
            </a:r>
          </a:p>
          <a:p>
            <a:r>
              <a:rPr lang="en-US" altLang="en-US"/>
              <a:t>Did you understand it?</a:t>
            </a:r>
          </a:p>
        </p:txBody>
      </p:sp>
    </p:spTree>
    <p:extLst>
      <p:ext uri="{BB962C8B-B14F-4D97-AF65-F5344CB8AC3E}">
        <p14:creationId xmlns:p14="http://schemas.microsoft.com/office/powerpoint/2010/main" val="335262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DA2D8-2123-4BF5-9129-9E62A032E7E3}" type="slidenum">
              <a:rPr lang="en-US" altLang="en-US"/>
              <a:pPr/>
              <a:t>7</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We have to show students how smart readers think.</a:t>
            </a:r>
          </a:p>
          <a:p>
            <a:endParaRPr lang="en-US" altLang="en-US"/>
          </a:p>
        </p:txBody>
      </p:sp>
    </p:spTree>
    <p:extLst>
      <p:ext uri="{BB962C8B-B14F-4D97-AF65-F5344CB8AC3E}">
        <p14:creationId xmlns:p14="http://schemas.microsoft.com/office/powerpoint/2010/main" val="259080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DA2D8-2123-4BF5-9129-9E62A032E7E3}" type="slidenum">
              <a:rPr lang="en-US" altLang="en-US"/>
              <a:pPr/>
              <a:t>8</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We have to show students how smart readers think.</a:t>
            </a:r>
          </a:p>
          <a:p>
            <a:endParaRPr lang="en-US" altLang="en-US"/>
          </a:p>
        </p:txBody>
      </p:sp>
    </p:spTree>
    <p:extLst>
      <p:ext uri="{BB962C8B-B14F-4D97-AF65-F5344CB8AC3E}">
        <p14:creationId xmlns:p14="http://schemas.microsoft.com/office/powerpoint/2010/main" val="203107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58EF6-C115-46CC-9873-80228BCEB1F0}" type="slidenum">
              <a:rPr lang="en-US" altLang="en-US"/>
              <a:pPr/>
              <a:t>9</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ltLang="en-US"/>
              <a:t>Point out graphic for smart reader—gears are turning</a:t>
            </a:r>
          </a:p>
        </p:txBody>
      </p:sp>
    </p:spTree>
    <p:extLst>
      <p:ext uri="{BB962C8B-B14F-4D97-AF65-F5344CB8AC3E}">
        <p14:creationId xmlns:p14="http://schemas.microsoft.com/office/powerpoint/2010/main" val="336584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smtClean="0"/>
              <a:t>Click to edit Master subtitle style</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endParaRPr lang="en-US" altLang="en-US"/>
          </a:p>
        </p:txBody>
      </p:sp>
      <p:sp>
        <p:nvSpPr>
          <p:cNvPr id="5130" name="Rectangle 10"/>
          <p:cNvSpPr>
            <a:spLocks noGrp="1" noChangeArrowheads="1"/>
          </p:cNvSpPr>
          <p:nvPr>
            <p:ph type="ftr" sz="quarter" idx="3"/>
          </p:nvPr>
        </p:nvSpPr>
        <p:spPr/>
        <p:txBody>
          <a:bodyPr/>
          <a:lstStyle>
            <a:lvl1pPr algn="r">
              <a:defRPr/>
            </a:lvl1pPr>
          </a:lstStyle>
          <a:p>
            <a:endParaRPr lang="en-US" altLang="en-US"/>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DD89D3C5-7219-4E99-A370-ED3BAA5BFD84}" type="slidenum">
              <a:rPr lang="en-US" altLang="en-US"/>
              <a:pPr/>
              <a:t>‹#›</a:t>
            </a:fld>
            <a:endParaRPr lang="en-US" altLang="en-U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60B2A8-E362-49F7-9788-51F4603C13F4}" type="slidenum">
              <a:rPr lang="en-US" altLang="en-US"/>
              <a:pPr/>
              <a:t>‹#›</a:t>
            </a:fld>
            <a:endParaRPr lang="en-US" altLang="en-US"/>
          </a:p>
        </p:txBody>
      </p:sp>
    </p:spTree>
    <p:extLst>
      <p:ext uri="{BB962C8B-B14F-4D97-AF65-F5344CB8AC3E}">
        <p14:creationId xmlns:p14="http://schemas.microsoft.com/office/powerpoint/2010/main" val="44100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4AAE79-E9D5-41EA-942D-46B456711D26}" type="slidenum">
              <a:rPr lang="en-US" altLang="en-US"/>
              <a:pPr/>
              <a:t>‹#›</a:t>
            </a:fld>
            <a:endParaRPr lang="en-US" altLang="en-US"/>
          </a:p>
        </p:txBody>
      </p:sp>
    </p:spTree>
    <p:extLst>
      <p:ext uri="{BB962C8B-B14F-4D97-AF65-F5344CB8AC3E}">
        <p14:creationId xmlns:p14="http://schemas.microsoft.com/office/powerpoint/2010/main" val="144060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endParaRPr lang="en-US" altLang="en-US"/>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fld id="{CE104122-6C90-4CE6-A2D0-4C3F27FE59ED}" type="slidenum">
              <a:rPr lang="en-US" altLang="en-US"/>
              <a:pPr/>
              <a:t>‹#›</a:t>
            </a:fld>
            <a:endParaRPr lang="en-US" altLang="en-US"/>
          </a:p>
        </p:txBody>
      </p:sp>
    </p:spTree>
    <p:extLst>
      <p:ext uri="{BB962C8B-B14F-4D97-AF65-F5344CB8AC3E}">
        <p14:creationId xmlns:p14="http://schemas.microsoft.com/office/powerpoint/2010/main" val="18173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300538"/>
            <a:ext cx="377031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438400" y="6248400"/>
            <a:ext cx="2130425" cy="474663"/>
          </a:xfrm>
        </p:spPr>
        <p:txBody>
          <a:bodyPr/>
          <a:lstStyle>
            <a:lvl1pPr>
              <a:defRPr/>
            </a:lvl1pPr>
          </a:lstStyle>
          <a:p>
            <a:endParaRPr lang="en-US" altLang="en-US"/>
          </a:p>
        </p:txBody>
      </p:sp>
      <p:sp>
        <p:nvSpPr>
          <p:cNvPr id="8" name="Footer Placeholder 7"/>
          <p:cNvSpPr>
            <a:spLocks noGrp="1"/>
          </p:cNvSpPr>
          <p:nvPr>
            <p:ph type="ftr" sz="quarter" idx="11"/>
          </p:nvPr>
        </p:nvSpPr>
        <p:spPr>
          <a:xfrm>
            <a:off x="5791200" y="6248400"/>
            <a:ext cx="2897188" cy="474663"/>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84138" y="6242050"/>
            <a:ext cx="587375" cy="488950"/>
          </a:xfrm>
        </p:spPr>
        <p:txBody>
          <a:bodyPr/>
          <a:lstStyle>
            <a:lvl1pPr>
              <a:defRPr/>
            </a:lvl1pPr>
          </a:lstStyle>
          <a:p>
            <a:fld id="{CFDCF955-4F4B-4EA4-9F2A-B74EF35CE6D8}" type="slidenum">
              <a:rPr lang="en-US" altLang="en-US"/>
              <a:pPr/>
              <a:t>‹#›</a:t>
            </a:fld>
            <a:endParaRPr lang="en-US" altLang="en-US"/>
          </a:p>
        </p:txBody>
      </p:sp>
    </p:spTree>
    <p:extLst>
      <p:ext uri="{BB962C8B-B14F-4D97-AF65-F5344CB8AC3E}">
        <p14:creationId xmlns:p14="http://schemas.microsoft.com/office/powerpoint/2010/main" val="227761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endParaRPr lang="en-US" altLang="en-US"/>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fld id="{B6680194-2A87-4132-A592-6EEF1644E571}" type="slidenum">
              <a:rPr lang="en-US" altLang="en-US"/>
              <a:pPr/>
              <a:t>‹#›</a:t>
            </a:fld>
            <a:endParaRPr lang="en-US" altLang="en-US"/>
          </a:p>
        </p:txBody>
      </p:sp>
    </p:spTree>
    <p:extLst>
      <p:ext uri="{BB962C8B-B14F-4D97-AF65-F5344CB8AC3E}">
        <p14:creationId xmlns:p14="http://schemas.microsoft.com/office/powerpoint/2010/main" val="377661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lt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2F58800E-AEE1-4852-BDC9-B1C34DE907E2}" type="slidenum">
              <a:rPr lang="en-US" altLang="en-US"/>
              <a:pPr/>
              <a:t>‹#›</a:t>
            </a:fld>
            <a:endParaRPr lang="en-US" altLang="en-US"/>
          </a:p>
        </p:txBody>
      </p:sp>
    </p:spTree>
    <p:extLst>
      <p:ext uri="{BB962C8B-B14F-4D97-AF65-F5344CB8AC3E}">
        <p14:creationId xmlns:p14="http://schemas.microsoft.com/office/powerpoint/2010/main" val="244033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B9F1DF-6819-4954-8ABB-70E1EB467E10}" type="slidenum">
              <a:rPr lang="en-US" altLang="en-US"/>
              <a:pPr/>
              <a:t>‹#›</a:t>
            </a:fld>
            <a:endParaRPr lang="en-US" altLang="en-US"/>
          </a:p>
        </p:txBody>
      </p:sp>
    </p:spTree>
    <p:extLst>
      <p:ext uri="{BB962C8B-B14F-4D97-AF65-F5344CB8AC3E}">
        <p14:creationId xmlns:p14="http://schemas.microsoft.com/office/powerpoint/2010/main" val="144947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6F55C9-B861-44CA-B1C0-F6391DC46A72}" type="slidenum">
              <a:rPr lang="en-US" altLang="en-US"/>
              <a:pPr/>
              <a:t>‹#›</a:t>
            </a:fld>
            <a:endParaRPr lang="en-US" altLang="en-US"/>
          </a:p>
        </p:txBody>
      </p:sp>
    </p:spTree>
    <p:extLst>
      <p:ext uri="{BB962C8B-B14F-4D97-AF65-F5344CB8AC3E}">
        <p14:creationId xmlns:p14="http://schemas.microsoft.com/office/powerpoint/2010/main" val="95757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E857B8-F587-4A6E-88DA-CA5A56437DC3}" type="slidenum">
              <a:rPr lang="en-US" altLang="en-US"/>
              <a:pPr/>
              <a:t>‹#›</a:t>
            </a:fld>
            <a:endParaRPr lang="en-US" altLang="en-US"/>
          </a:p>
        </p:txBody>
      </p:sp>
    </p:spTree>
    <p:extLst>
      <p:ext uri="{BB962C8B-B14F-4D97-AF65-F5344CB8AC3E}">
        <p14:creationId xmlns:p14="http://schemas.microsoft.com/office/powerpoint/2010/main" val="328569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A31D1C7-6A3A-472B-AEC1-844CEC90F3DA}" type="slidenum">
              <a:rPr lang="en-US" altLang="en-US"/>
              <a:pPr/>
              <a:t>‹#›</a:t>
            </a:fld>
            <a:endParaRPr lang="en-US" altLang="en-US"/>
          </a:p>
        </p:txBody>
      </p:sp>
    </p:spTree>
    <p:extLst>
      <p:ext uri="{BB962C8B-B14F-4D97-AF65-F5344CB8AC3E}">
        <p14:creationId xmlns:p14="http://schemas.microsoft.com/office/powerpoint/2010/main" val="3661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A71D9E9-DD03-4F43-9B08-0933D6B45EE2}" type="slidenum">
              <a:rPr lang="en-US" altLang="en-US"/>
              <a:pPr/>
              <a:t>‹#›</a:t>
            </a:fld>
            <a:endParaRPr lang="en-US" altLang="en-US"/>
          </a:p>
        </p:txBody>
      </p:sp>
    </p:spTree>
    <p:extLst>
      <p:ext uri="{BB962C8B-B14F-4D97-AF65-F5344CB8AC3E}">
        <p14:creationId xmlns:p14="http://schemas.microsoft.com/office/powerpoint/2010/main" val="94933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04D2160-F486-4ADD-B2A6-20C101CBC0E4}" type="slidenum">
              <a:rPr lang="en-US" altLang="en-US"/>
              <a:pPr/>
              <a:t>‹#›</a:t>
            </a:fld>
            <a:endParaRPr lang="en-US" altLang="en-US"/>
          </a:p>
        </p:txBody>
      </p:sp>
    </p:spTree>
    <p:extLst>
      <p:ext uri="{BB962C8B-B14F-4D97-AF65-F5344CB8AC3E}">
        <p14:creationId xmlns:p14="http://schemas.microsoft.com/office/powerpoint/2010/main" val="377267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9C1CD92-BABC-4530-9886-FED719448D1B}" type="slidenum">
              <a:rPr lang="en-US" altLang="en-US"/>
              <a:pPr/>
              <a:t>‹#›</a:t>
            </a:fld>
            <a:endParaRPr lang="en-US" altLang="en-US"/>
          </a:p>
        </p:txBody>
      </p:sp>
    </p:spTree>
    <p:extLst>
      <p:ext uri="{BB962C8B-B14F-4D97-AF65-F5344CB8AC3E}">
        <p14:creationId xmlns:p14="http://schemas.microsoft.com/office/powerpoint/2010/main" val="341814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D3D61A-70B9-4F57-A48C-6ABA1C881117}" type="slidenum">
              <a:rPr lang="en-US" altLang="en-US"/>
              <a:pPr/>
              <a:t>‹#›</a:t>
            </a:fld>
            <a:endParaRPr lang="en-US" altLang="en-US"/>
          </a:p>
        </p:txBody>
      </p:sp>
    </p:spTree>
    <p:extLst>
      <p:ext uri="{BB962C8B-B14F-4D97-AF65-F5344CB8AC3E}">
        <p14:creationId xmlns:p14="http://schemas.microsoft.com/office/powerpoint/2010/main" val="354560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alt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771225D9-6CA3-4027-AFD0-B25113288C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altLang="en-US" dirty="0" smtClean="0"/>
              <a:t>Practical Strategies for Improving </a:t>
            </a:r>
            <a:r>
              <a:rPr lang="en-US" altLang="en-US" smtClean="0"/>
              <a:t>Reading Comprehension</a:t>
            </a:r>
            <a:endParaRPr lang="en-US" altLang="en-US" dirty="0"/>
          </a:p>
        </p:txBody>
      </p:sp>
      <p:sp>
        <p:nvSpPr>
          <p:cNvPr id="2051" name="Rectangle 3"/>
          <p:cNvSpPr>
            <a:spLocks noGrp="1" noChangeArrowheads="1"/>
          </p:cNvSpPr>
          <p:nvPr>
            <p:ph type="subTitle" idx="1"/>
          </p:nvPr>
        </p:nvSpPr>
        <p:spPr/>
        <p:txBody>
          <a:bodyPr/>
          <a:lstStyle/>
          <a:p>
            <a:r>
              <a:rPr lang="en-US" altLang="en-US" dirty="0"/>
              <a:t>Helping Our Students Master </a:t>
            </a:r>
            <a:r>
              <a:rPr lang="en-US" altLang="en-US" dirty="0" smtClean="0"/>
              <a:t>Reading</a:t>
            </a:r>
            <a:endParaRPr lang="en-US" altLang="en-US" dirty="0"/>
          </a:p>
        </p:txBody>
      </p:sp>
      <p:sp>
        <p:nvSpPr>
          <p:cNvPr id="2052" name="Text Box 4"/>
          <p:cNvSpPr txBox="1">
            <a:spLocks noChangeArrowheads="1"/>
          </p:cNvSpPr>
          <p:nvPr/>
        </p:nvSpPr>
        <p:spPr bwMode="auto">
          <a:xfrm>
            <a:off x="5054600" y="5943600"/>
            <a:ext cx="408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smtClean="0"/>
              <a:t>Henry County Professional Learning</a:t>
            </a:r>
            <a:endParaRPr lang="en-US" altLang="en-US" dirty="0"/>
          </a:p>
          <a:p>
            <a:r>
              <a:rPr lang="en-US" altLang="en-US" dirty="0" smtClean="0"/>
              <a:t>July 29, 2015	Denise </a:t>
            </a:r>
            <a:r>
              <a:rPr lang="en-US" altLang="en-US" dirty="0"/>
              <a:t>Wood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en-US" altLang="en-US" sz="3200" dirty="0"/>
              <a:t>Thinking Strategies (continued)</a:t>
            </a:r>
          </a:p>
        </p:txBody>
      </p:sp>
      <p:sp>
        <p:nvSpPr>
          <p:cNvPr id="44035" name="Rectangle 3"/>
          <p:cNvSpPr>
            <a:spLocks noGrp="1" noChangeArrowheads="1"/>
          </p:cNvSpPr>
          <p:nvPr>
            <p:ph type="body" sz="half" idx="1"/>
          </p:nvPr>
        </p:nvSpPr>
        <p:spPr>
          <a:xfrm>
            <a:off x="838200" y="2362200"/>
            <a:ext cx="8001000" cy="4038600"/>
          </a:xfrm>
        </p:spPr>
        <p:txBody>
          <a:bodyPr/>
          <a:lstStyle/>
          <a:p>
            <a:r>
              <a:rPr lang="en-US" altLang="en-US" sz="4000" dirty="0" smtClean="0"/>
              <a:t>Question </a:t>
            </a:r>
            <a:r>
              <a:rPr lang="en-US" altLang="en-US" sz="4000" dirty="0"/>
              <a:t>(actively wonder, bring up uncertainties, interrogate the text)</a:t>
            </a:r>
          </a:p>
          <a:p>
            <a:r>
              <a:rPr lang="en-US" altLang="en-US" sz="4000" dirty="0"/>
              <a:t>Self-monitor (recognize and act on confusion, uncertainty, and attention problems)</a:t>
            </a:r>
          </a:p>
        </p:txBody>
      </p:sp>
      <p:pic>
        <p:nvPicPr>
          <p:cNvPr id="44036"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086600" y="228600"/>
            <a:ext cx="1827213" cy="109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929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Scale>
                                      <p:cBhvr>
                                        <p:cTn id="7" dur="2000" decel="50000" fill="hold">
                                          <p:stCondLst>
                                            <p:cond delay="0"/>
                                          </p:stCondLst>
                                        </p:cTn>
                                        <p:tgtEl>
                                          <p:spTgt spid="440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4035">
                                            <p:txEl>
                                              <p:pRg st="0" end="0"/>
                                            </p:txEl>
                                          </p:spTgt>
                                        </p:tgtEl>
                                        <p:attrNameLst>
                                          <p:attrName>ppt_x</p:attrName>
                                          <p:attrName>ppt_y</p:attrName>
                                        </p:attrNameLst>
                                      </p:cBhvr>
                                    </p:animMotion>
                                    <p:animEffect transition="in" filter="fade">
                                      <p:cBhvr>
                                        <p:cTn id="9" dur="2000"/>
                                        <p:tgtEl>
                                          <p:spTgt spid="440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Scale>
                                      <p:cBhvr>
                                        <p:cTn id="14" dur="2000" decel="50000" fill="hold">
                                          <p:stCondLst>
                                            <p:cond delay="0"/>
                                          </p:stCondLst>
                                        </p:cTn>
                                        <p:tgtEl>
                                          <p:spTgt spid="440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4035">
                                            <p:txEl>
                                              <p:pRg st="1" end="1"/>
                                            </p:txEl>
                                          </p:spTgt>
                                        </p:tgtEl>
                                        <p:attrNameLst>
                                          <p:attrName>ppt_x</p:attrName>
                                          <p:attrName>ppt_y</p:attrName>
                                        </p:attrNameLst>
                                      </p:cBhvr>
                                    </p:animMotion>
                                    <p:animEffect transition="in" filter="fade">
                                      <p:cBhvr>
                                        <p:cTn id="16" dur="20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 Thinking Strategies (continued)</a:t>
            </a:r>
          </a:p>
        </p:txBody>
      </p:sp>
      <p:sp>
        <p:nvSpPr>
          <p:cNvPr id="49155" name="Rectangle 3"/>
          <p:cNvSpPr>
            <a:spLocks noGrp="1" noChangeArrowheads="1"/>
          </p:cNvSpPr>
          <p:nvPr>
            <p:ph type="body" sz="half" idx="1"/>
          </p:nvPr>
        </p:nvSpPr>
        <p:spPr>
          <a:xfrm>
            <a:off x="838200" y="2362200"/>
            <a:ext cx="8153400" cy="3962400"/>
          </a:xfrm>
        </p:spPr>
        <p:txBody>
          <a:bodyPr/>
          <a:lstStyle/>
          <a:p>
            <a:r>
              <a:rPr lang="en-US" altLang="en-US" sz="4800" dirty="0"/>
              <a:t>Recall (retell, summarize, remember information)</a:t>
            </a:r>
          </a:p>
          <a:p>
            <a:r>
              <a:rPr lang="en-US" altLang="en-US" sz="4800" dirty="0"/>
              <a:t>Infer (predict, hypothesize, interpret, draw conclusions</a:t>
            </a:r>
            <a:r>
              <a:rPr lang="en-US" altLang="en-US" sz="4800" dirty="0" smtClean="0"/>
              <a:t>)</a:t>
            </a:r>
            <a:endParaRPr lang="en-US" altLang="en-US" sz="4800" dirty="0"/>
          </a:p>
        </p:txBody>
      </p:sp>
      <p:pic>
        <p:nvPicPr>
          <p:cNvPr id="49156"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934200" y="122238"/>
            <a:ext cx="1827213" cy="1096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p:cTn id="13" dur="10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915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 Thinking Strategies (continued)</a:t>
            </a:r>
          </a:p>
        </p:txBody>
      </p:sp>
      <p:sp>
        <p:nvSpPr>
          <p:cNvPr id="49155" name="Rectangle 3"/>
          <p:cNvSpPr>
            <a:spLocks noGrp="1" noChangeArrowheads="1"/>
          </p:cNvSpPr>
          <p:nvPr>
            <p:ph type="body" sz="half" idx="1"/>
          </p:nvPr>
        </p:nvSpPr>
        <p:spPr>
          <a:xfrm>
            <a:off x="838200" y="2362200"/>
            <a:ext cx="7924800" cy="3962400"/>
          </a:xfrm>
        </p:spPr>
        <p:txBody>
          <a:bodyPr/>
          <a:lstStyle/>
          <a:p>
            <a:r>
              <a:rPr lang="en-US" altLang="en-US" sz="4400" dirty="0" smtClean="0"/>
              <a:t>Analyze </a:t>
            </a:r>
            <a:r>
              <a:rPr lang="en-US" altLang="en-US" sz="4400" dirty="0"/>
              <a:t>(notice text structures, author’s craft, vocabulary, purpose, theme, point of view)</a:t>
            </a:r>
          </a:p>
          <a:p>
            <a:r>
              <a:rPr lang="en-US" altLang="en-US" sz="4400" dirty="0"/>
              <a:t>Evaluate (determine importance, make judgments)</a:t>
            </a:r>
          </a:p>
        </p:txBody>
      </p:sp>
      <p:pic>
        <p:nvPicPr>
          <p:cNvPr id="49156"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934200" y="122238"/>
            <a:ext cx="1827213" cy="1096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774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p:cTn id="13" dur="10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915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lstStyle/>
          <a:p>
            <a:r>
              <a:rPr lang="en-US" altLang="en-US" sz="3200" dirty="0"/>
              <a:t>Showing </a:t>
            </a:r>
            <a:r>
              <a:rPr lang="en-US" altLang="en-US" sz="3200" dirty="0" smtClean="0"/>
              <a:t>Students How </a:t>
            </a:r>
            <a:r>
              <a:rPr lang="en-US" altLang="en-US" sz="3200" dirty="0"/>
              <a:t>Smart Readers Think: Think-Aloud</a:t>
            </a:r>
          </a:p>
        </p:txBody>
      </p:sp>
      <p:sp>
        <p:nvSpPr>
          <p:cNvPr id="67587" name="Rectangle 3"/>
          <p:cNvSpPr>
            <a:spLocks noGrp="1" noChangeArrowheads="1"/>
          </p:cNvSpPr>
          <p:nvPr>
            <p:ph type="body" idx="1"/>
          </p:nvPr>
        </p:nvSpPr>
        <p:spPr>
          <a:xfrm>
            <a:off x="838200" y="2362200"/>
            <a:ext cx="8305800" cy="4495800"/>
          </a:xfrm>
        </p:spPr>
        <p:txBody>
          <a:bodyPr/>
          <a:lstStyle/>
          <a:p>
            <a:pPr>
              <a:lnSpc>
                <a:spcPct val="90000"/>
              </a:lnSpc>
            </a:pPr>
            <a:r>
              <a:rPr lang="en-US" altLang="en-US" sz="3600" dirty="0"/>
              <a:t>Read </a:t>
            </a:r>
            <a:r>
              <a:rPr lang="en-US" altLang="en-US" sz="3600" dirty="0" smtClean="0"/>
              <a:t>passage </a:t>
            </a:r>
            <a:r>
              <a:rPr lang="en-US" altLang="en-US" sz="3600" dirty="0"/>
              <a:t>aloud </a:t>
            </a:r>
            <a:r>
              <a:rPr lang="en-US" altLang="en-US" sz="3600" dirty="0" smtClean="0"/>
              <a:t>(students </a:t>
            </a:r>
            <a:r>
              <a:rPr lang="en-US" altLang="en-US" sz="3600" dirty="0"/>
              <a:t>read </a:t>
            </a:r>
            <a:r>
              <a:rPr lang="en-US" altLang="en-US" sz="3600" dirty="0" smtClean="0"/>
              <a:t>along).</a:t>
            </a:r>
            <a:endParaRPr lang="en-US" altLang="en-US" sz="3600" dirty="0"/>
          </a:p>
          <a:p>
            <a:pPr>
              <a:lnSpc>
                <a:spcPct val="90000"/>
              </a:lnSpc>
            </a:pPr>
            <a:r>
              <a:rPr lang="en-US" altLang="en-US" sz="3600" dirty="0"/>
              <a:t>Stop repeatedly </a:t>
            </a:r>
            <a:r>
              <a:rPr lang="en-US" altLang="en-US" sz="3600" dirty="0" smtClean="0"/>
              <a:t>to </a:t>
            </a:r>
            <a:r>
              <a:rPr lang="en-US" altLang="en-US" sz="3600" dirty="0"/>
              <a:t>explain your mental </a:t>
            </a:r>
            <a:r>
              <a:rPr lang="en-US" altLang="en-US" sz="3600" dirty="0" smtClean="0"/>
              <a:t>processing.</a:t>
            </a:r>
            <a:endParaRPr lang="en-US" altLang="en-US" sz="3600" dirty="0"/>
          </a:p>
          <a:p>
            <a:pPr>
              <a:lnSpc>
                <a:spcPct val="90000"/>
              </a:lnSpc>
            </a:pPr>
            <a:r>
              <a:rPr lang="en-US" altLang="en-US" sz="3600" dirty="0" smtClean="0"/>
              <a:t>Students </a:t>
            </a:r>
            <a:r>
              <a:rPr lang="en-US" altLang="en-US" sz="3600" dirty="0"/>
              <a:t>try </a:t>
            </a:r>
            <a:r>
              <a:rPr lang="en-US" altLang="en-US" sz="3600" dirty="0" smtClean="0"/>
              <a:t>in </a:t>
            </a:r>
            <a:r>
              <a:rPr lang="en-US" altLang="en-US" sz="3600" dirty="0"/>
              <a:t>pairs, small groups, or as </a:t>
            </a:r>
            <a:r>
              <a:rPr lang="en-US" altLang="en-US" sz="3600" dirty="0" smtClean="0"/>
              <a:t>class</a:t>
            </a:r>
            <a:r>
              <a:rPr lang="en-US" altLang="en-US" sz="3600" dirty="0"/>
              <a:t>.</a:t>
            </a:r>
          </a:p>
          <a:p>
            <a:pPr>
              <a:lnSpc>
                <a:spcPct val="90000"/>
              </a:lnSpc>
            </a:pPr>
            <a:r>
              <a:rPr lang="en-US" altLang="en-US" sz="3600" dirty="0" smtClean="0"/>
              <a:t>Students stuck? Point </a:t>
            </a:r>
            <a:r>
              <a:rPr lang="en-US" altLang="en-US" sz="3600" dirty="0"/>
              <a:t>out key spots </a:t>
            </a:r>
            <a:r>
              <a:rPr lang="en-US" altLang="en-US" sz="3600" dirty="0" smtClean="0"/>
              <a:t>to stop</a:t>
            </a:r>
            <a:r>
              <a:rPr lang="en-US" altLang="en-US" sz="3600" dirty="0"/>
              <a:t>; ask </a:t>
            </a:r>
            <a:r>
              <a:rPr lang="en-US" altLang="en-US" sz="3600" dirty="0" smtClean="0"/>
              <a:t>if </a:t>
            </a:r>
            <a:r>
              <a:rPr lang="en-US" altLang="en-US" sz="3600" dirty="0"/>
              <a:t>they have any </a:t>
            </a:r>
            <a:r>
              <a:rPr lang="en-US" altLang="en-US" sz="3600" dirty="0" smtClean="0"/>
              <a:t>questions.</a:t>
            </a: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10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75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75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7587">
                                            <p:txEl>
                                              <p:pRg st="1" end="1"/>
                                            </p:txEl>
                                          </p:spTgt>
                                        </p:tgtEl>
                                        <p:attrNameLst>
                                          <p:attrName>style.visibility</p:attrName>
                                        </p:attrNameLst>
                                      </p:cBhvr>
                                      <p:to>
                                        <p:strVal val="visible"/>
                                      </p:to>
                                    </p:set>
                                    <p:anim calcmode="lin" valueType="num">
                                      <p:cBhvr>
                                        <p:cTn id="14" dur="10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758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75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7587">
                                            <p:txEl>
                                              <p:pRg st="2" end="2"/>
                                            </p:txEl>
                                          </p:spTgt>
                                        </p:tgtEl>
                                        <p:attrNameLst>
                                          <p:attrName>style.visibility</p:attrName>
                                        </p:attrNameLst>
                                      </p:cBhvr>
                                      <p:to>
                                        <p:strVal val="visible"/>
                                      </p:to>
                                    </p:set>
                                    <p:anim calcmode="lin" valueType="num">
                                      <p:cBhvr>
                                        <p:cTn id="21" dur="10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7587">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675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7587">
                                            <p:txEl>
                                              <p:pRg st="3" end="3"/>
                                            </p:txEl>
                                          </p:spTgt>
                                        </p:tgtEl>
                                        <p:attrNameLst>
                                          <p:attrName>style.visibility</p:attrName>
                                        </p:attrNameLst>
                                      </p:cBhvr>
                                      <p:to>
                                        <p:strVal val="visible"/>
                                      </p:to>
                                    </p:set>
                                    <p:anim calcmode="lin" valueType="num">
                                      <p:cBhvr>
                                        <p:cTn id="28" dur="1000" fill="hold"/>
                                        <p:tgtEl>
                                          <p:spTgt spid="6758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67587">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r>
              <a:rPr lang="en-US" altLang="en-US" sz="3200" dirty="0"/>
              <a:t>Why </a:t>
            </a:r>
            <a:r>
              <a:rPr lang="en-US" altLang="en-US" sz="3200" dirty="0" smtClean="0"/>
              <a:t>Is </a:t>
            </a:r>
            <a:r>
              <a:rPr lang="en-US" altLang="en-US" sz="3200" dirty="0"/>
              <a:t>Reading </a:t>
            </a:r>
            <a:r>
              <a:rPr lang="en-US" altLang="en-US" sz="3200" dirty="0" smtClean="0"/>
              <a:t>for Information So Hard</a:t>
            </a:r>
            <a:r>
              <a:rPr lang="en-US" altLang="en-US" sz="3200" dirty="0"/>
              <a:t>?</a:t>
            </a:r>
          </a:p>
        </p:txBody>
      </p:sp>
      <p:sp>
        <p:nvSpPr>
          <p:cNvPr id="52227" name="Rectangle 3"/>
          <p:cNvSpPr>
            <a:spLocks noGrp="1" noChangeArrowheads="1"/>
          </p:cNvSpPr>
          <p:nvPr>
            <p:ph type="body" idx="1"/>
          </p:nvPr>
        </p:nvSpPr>
        <p:spPr>
          <a:xfrm>
            <a:off x="457200" y="2362200"/>
            <a:ext cx="8458200" cy="4267200"/>
          </a:xfrm>
        </p:spPr>
        <p:txBody>
          <a:bodyPr/>
          <a:lstStyle/>
          <a:p>
            <a:pPr>
              <a:lnSpc>
                <a:spcPct val="90000"/>
              </a:lnSpc>
              <a:buFont typeface="Wingdings" pitchFamily="2" charset="2"/>
              <a:buNone/>
            </a:pPr>
            <a:r>
              <a:rPr lang="en-US" altLang="en-US" dirty="0"/>
              <a:t>	With hocked gems financing him, our hero bravely defied all scornful laughter that tried to prevent his scheme. “Your eyes deceived” he had said. “An egg not a table correctly typifies this unexplored planet.” Now three sturdy sisters sought proof. Forging along sometimes through calm vastness, yet more often over turbulent peaks and valleys. Days became weeks as many doubters spread fearful rumors about the edge. At last, welcome winged creatures appeared signifying success.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762000" y="762000"/>
            <a:ext cx="6096000" cy="1143000"/>
          </a:xfrm>
        </p:spPr>
        <p:txBody>
          <a:bodyPr/>
          <a:lstStyle/>
          <a:p>
            <a:r>
              <a:rPr lang="en-US" altLang="en-US" sz="3200"/>
              <a:t>Oh! So </a:t>
            </a:r>
            <a:r>
              <a:rPr lang="en-US" altLang="en-US" sz="3200" i="1"/>
              <a:t>that’s</a:t>
            </a:r>
            <a:r>
              <a:rPr lang="en-US" altLang="en-US" sz="3200"/>
              <a:t> what you were talking about.</a:t>
            </a:r>
          </a:p>
        </p:txBody>
      </p:sp>
      <p:sp>
        <p:nvSpPr>
          <p:cNvPr id="53251" name="Rectangle 3"/>
          <p:cNvSpPr>
            <a:spLocks noGrp="1" noChangeArrowheads="1"/>
          </p:cNvSpPr>
          <p:nvPr>
            <p:ph type="body" sz="half" idx="1"/>
          </p:nvPr>
        </p:nvSpPr>
        <p:spPr>
          <a:xfrm>
            <a:off x="838200" y="2362200"/>
            <a:ext cx="8305800" cy="3962400"/>
          </a:xfrm>
        </p:spPr>
        <p:txBody>
          <a:bodyPr/>
          <a:lstStyle/>
          <a:p>
            <a:r>
              <a:rPr lang="en-US" altLang="en-US" dirty="0"/>
              <a:t>Schema: a web that stores and connects all the information in our mind related to a given topic.</a:t>
            </a:r>
          </a:p>
          <a:p>
            <a:r>
              <a:rPr lang="en-US" altLang="en-US" dirty="0"/>
              <a:t>Understanding a passage requires activating the appropriate schema.</a:t>
            </a:r>
          </a:p>
          <a:p>
            <a:r>
              <a:rPr lang="en-US" altLang="en-US" dirty="0"/>
              <a:t>Prior knowledge is the </a:t>
            </a:r>
            <a:r>
              <a:rPr lang="en-US" altLang="en-US" i="1" dirty="0"/>
              <a:t>main determinant</a:t>
            </a:r>
            <a:r>
              <a:rPr lang="en-US" altLang="en-US" dirty="0"/>
              <a:t> of comprehension.</a:t>
            </a:r>
          </a:p>
          <a:p>
            <a:r>
              <a:rPr lang="en-US" altLang="en-US" dirty="0"/>
              <a:t>To learn new information, we must attach it, connect it, and integrate it with information we already have.</a:t>
            </a:r>
          </a:p>
        </p:txBody>
      </p:sp>
      <p:pic>
        <p:nvPicPr>
          <p:cNvPr id="53254" name="Picture 6" descr="MC90005102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010400" y="228600"/>
            <a:ext cx="1905000"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2"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sz="3200"/>
              <a:t>Stages of Reading: Before Reading</a:t>
            </a:r>
          </a:p>
        </p:txBody>
      </p:sp>
      <p:sp>
        <p:nvSpPr>
          <p:cNvPr id="50179" name="Rectangle 3"/>
          <p:cNvSpPr>
            <a:spLocks noGrp="1" noChangeArrowheads="1"/>
          </p:cNvSpPr>
          <p:nvPr>
            <p:ph type="body" sz="half" idx="1"/>
          </p:nvPr>
        </p:nvSpPr>
        <p:spPr>
          <a:xfrm>
            <a:off x="838200" y="2362200"/>
            <a:ext cx="7924800" cy="4191000"/>
          </a:xfrm>
        </p:spPr>
        <p:txBody>
          <a:bodyPr/>
          <a:lstStyle/>
          <a:p>
            <a:pPr>
              <a:buFont typeface="Wingdings" pitchFamily="2" charset="2"/>
              <a:buChar char="Ø"/>
            </a:pPr>
            <a:r>
              <a:rPr lang="en-US" altLang="en-US" sz="4400" dirty="0"/>
              <a:t>Set purpose for </a:t>
            </a:r>
            <a:r>
              <a:rPr lang="en-US" altLang="en-US" sz="4400" dirty="0" smtClean="0"/>
              <a:t>reading *</a:t>
            </a:r>
            <a:endParaRPr lang="en-US" altLang="en-US" sz="4400" dirty="0"/>
          </a:p>
          <a:p>
            <a:pPr>
              <a:buFont typeface="Wingdings" pitchFamily="2" charset="2"/>
              <a:buChar char="Ø"/>
            </a:pPr>
            <a:r>
              <a:rPr lang="en-US" altLang="en-US" sz="4400" dirty="0"/>
              <a:t>Activate prior knowledge (schema</a:t>
            </a:r>
            <a:r>
              <a:rPr lang="en-US" altLang="en-US" sz="4400" dirty="0" smtClean="0"/>
              <a:t>) *</a:t>
            </a:r>
            <a:endParaRPr lang="en-US" altLang="en-US" sz="4400" dirty="0"/>
          </a:p>
          <a:p>
            <a:pPr>
              <a:buFont typeface="Wingdings" pitchFamily="2" charset="2"/>
              <a:buChar char="Ø"/>
            </a:pPr>
            <a:r>
              <a:rPr lang="en-US" altLang="en-US" sz="4400" dirty="0"/>
              <a:t>Develop </a:t>
            </a:r>
            <a:r>
              <a:rPr lang="en-US" altLang="en-US" sz="4400" dirty="0" smtClean="0"/>
              <a:t>questions *</a:t>
            </a:r>
            <a:endParaRPr lang="en-US" altLang="en-US" sz="4400" dirty="0"/>
          </a:p>
          <a:p>
            <a:pPr>
              <a:buFont typeface="Wingdings" pitchFamily="2" charset="2"/>
              <a:buChar char="Ø"/>
            </a:pPr>
            <a:r>
              <a:rPr lang="en-US" altLang="en-US" sz="4400" dirty="0"/>
              <a:t>Make </a:t>
            </a:r>
            <a:r>
              <a:rPr lang="en-US" altLang="en-US" sz="4400" dirty="0" smtClean="0"/>
              <a:t>predictions *</a:t>
            </a:r>
            <a:endParaRPr lang="en-US" altLang="en-US" sz="4400" dirty="0"/>
          </a:p>
        </p:txBody>
      </p:sp>
      <p:pic>
        <p:nvPicPr>
          <p:cNvPr id="50180"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010400" y="228600"/>
            <a:ext cx="1827213" cy="109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anim calcmode="lin" valueType="num">
                                      <p:cBhvr>
                                        <p:cTn id="8"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0179">
                                            <p:txEl>
                                              <p:pRg st="1" end="1"/>
                                            </p:txEl>
                                          </p:spTgt>
                                        </p:tgtEl>
                                        <p:attrNameLst>
                                          <p:attrName>style.visibility</p:attrName>
                                        </p:attrNameLst>
                                      </p:cBhvr>
                                      <p:to>
                                        <p:strVal val="visible"/>
                                      </p:to>
                                    </p:set>
                                    <p:animEffect transition="in" filter="fade">
                                      <p:cBhvr>
                                        <p:cTn id="14" dur="1000"/>
                                        <p:tgtEl>
                                          <p:spTgt spid="50179">
                                            <p:txEl>
                                              <p:pRg st="1" end="1"/>
                                            </p:txEl>
                                          </p:spTgt>
                                        </p:tgtEl>
                                      </p:cBhvr>
                                    </p:animEffect>
                                    <p:anim calcmode="lin" valueType="num">
                                      <p:cBhvr>
                                        <p:cTn id="15"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01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Effect transition="in" filter="fade">
                                      <p:cBhvr>
                                        <p:cTn id="21" dur="1000"/>
                                        <p:tgtEl>
                                          <p:spTgt spid="50179">
                                            <p:txEl>
                                              <p:pRg st="2" end="2"/>
                                            </p:txEl>
                                          </p:spTgt>
                                        </p:tgtEl>
                                      </p:cBhvr>
                                    </p:animEffect>
                                    <p:anim calcmode="lin" valueType="num">
                                      <p:cBhvr>
                                        <p:cTn id="22" dur="1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01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Effect transition="in" filter="fade">
                                      <p:cBhvr>
                                        <p:cTn id="28" dur="1000"/>
                                        <p:tgtEl>
                                          <p:spTgt spid="50179">
                                            <p:txEl>
                                              <p:pRg st="3" end="3"/>
                                            </p:txEl>
                                          </p:spTgt>
                                        </p:tgtEl>
                                      </p:cBhvr>
                                    </p:animEffect>
                                    <p:anim calcmode="lin" valueType="num">
                                      <p:cBhvr>
                                        <p:cTn id="29" dur="1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01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lstStyle/>
          <a:p>
            <a:r>
              <a:rPr lang="en-US" altLang="en-US"/>
              <a:t>Strategies To Use before Reading</a:t>
            </a:r>
          </a:p>
        </p:txBody>
      </p:sp>
      <p:sp>
        <p:nvSpPr>
          <p:cNvPr id="69635" name="Rectangle 3"/>
          <p:cNvSpPr>
            <a:spLocks noGrp="1" noChangeArrowheads="1"/>
          </p:cNvSpPr>
          <p:nvPr>
            <p:ph type="body" idx="1"/>
          </p:nvPr>
        </p:nvSpPr>
        <p:spPr>
          <a:xfrm>
            <a:off x="838200" y="2362200"/>
            <a:ext cx="7693025" cy="4114800"/>
          </a:xfrm>
        </p:spPr>
        <p:txBody>
          <a:bodyPr/>
          <a:lstStyle/>
          <a:p>
            <a:r>
              <a:rPr lang="en-US" altLang="en-US" sz="3600" dirty="0"/>
              <a:t>Brainstorming</a:t>
            </a:r>
          </a:p>
          <a:p>
            <a:r>
              <a:rPr lang="en-US" altLang="en-US" sz="3600" dirty="0"/>
              <a:t>Clustering</a:t>
            </a:r>
          </a:p>
          <a:p>
            <a:r>
              <a:rPr lang="en-US" altLang="en-US" sz="3600" dirty="0"/>
              <a:t>KWL</a:t>
            </a:r>
          </a:p>
          <a:p>
            <a:r>
              <a:rPr lang="en-US" altLang="en-US" sz="3600" dirty="0"/>
              <a:t>ERT</a:t>
            </a:r>
          </a:p>
          <a:p>
            <a:r>
              <a:rPr lang="en-US" altLang="en-US" sz="3600" dirty="0"/>
              <a:t>Anticipation Guide</a:t>
            </a:r>
          </a:p>
          <a:p>
            <a:r>
              <a:rPr lang="en-US" altLang="en-US" sz="3600" dirty="0"/>
              <a:t>Read-Aloud</a:t>
            </a:r>
          </a:p>
          <a:p>
            <a:pPr>
              <a:buFont typeface="Wingdings" pitchFamily="2" charset="2"/>
              <a:buNone/>
            </a:pPr>
            <a:endParaRPr lang="en-US" altLang="en-US" dirty="0"/>
          </a:p>
          <a:p>
            <a:pPr>
              <a:buFont typeface="Wingdings" pitchFamily="2" charset="2"/>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decel="50000" fill="hold">
                                          <p:stCondLst>
                                            <p:cond delay="0"/>
                                          </p:stCondLst>
                                        </p:cTn>
                                        <p:tgtEl>
                                          <p:spTgt spid="6963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963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963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963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963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963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963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96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 calcmode="lin" valueType="num">
                                      <p:cBhvr>
                                        <p:cTn id="19" dur="500" decel="50000" fill="hold">
                                          <p:stCondLst>
                                            <p:cond delay="0"/>
                                          </p:stCondLst>
                                        </p:cTn>
                                        <p:tgtEl>
                                          <p:spTgt spid="6963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963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963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6963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963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963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963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963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69635">
                                            <p:txEl>
                                              <p:pRg st="2" end="2"/>
                                            </p:txEl>
                                          </p:spTgt>
                                        </p:tgtEl>
                                        <p:attrNameLst>
                                          <p:attrName>style.visibility</p:attrName>
                                        </p:attrNameLst>
                                      </p:cBhvr>
                                      <p:to>
                                        <p:strVal val="visible"/>
                                      </p:to>
                                    </p:set>
                                    <p:anim calcmode="lin" valueType="num">
                                      <p:cBhvr>
                                        <p:cTn id="31" dur="500" decel="50000" fill="hold">
                                          <p:stCondLst>
                                            <p:cond delay="0"/>
                                          </p:stCondLst>
                                        </p:cTn>
                                        <p:tgtEl>
                                          <p:spTgt spid="6963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963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963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6963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963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963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963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963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69635">
                                            <p:txEl>
                                              <p:pRg st="3" end="3"/>
                                            </p:txEl>
                                          </p:spTgt>
                                        </p:tgtEl>
                                        <p:attrNameLst>
                                          <p:attrName>style.visibility</p:attrName>
                                        </p:attrNameLst>
                                      </p:cBhvr>
                                      <p:to>
                                        <p:strVal val="visible"/>
                                      </p:to>
                                    </p:set>
                                    <p:anim calcmode="lin" valueType="num">
                                      <p:cBhvr>
                                        <p:cTn id="43" dur="500" decel="50000" fill="hold">
                                          <p:stCondLst>
                                            <p:cond delay="0"/>
                                          </p:stCondLst>
                                        </p:cTn>
                                        <p:tgtEl>
                                          <p:spTgt spid="6963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963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963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6963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963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963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963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9635">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69635">
                                            <p:txEl>
                                              <p:pRg st="4" end="4"/>
                                            </p:txEl>
                                          </p:spTgt>
                                        </p:tgtEl>
                                        <p:attrNameLst>
                                          <p:attrName>style.visibility</p:attrName>
                                        </p:attrNameLst>
                                      </p:cBhvr>
                                      <p:to>
                                        <p:strVal val="visible"/>
                                      </p:to>
                                    </p:set>
                                    <p:anim calcmode="lin" valueType="num">
                                      <p:cBhvr>
                                        <p:cTn id="55" dur="500" decel="50000" fill="hold">
                                          <p:stCondLst>
                                            <p:cond delay="0"/>
                                          </p:stCondLst>
                                        </p:cTn>
                                        <p:tgtEl>
                                          <p:spTgt spid="6963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963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963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6963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963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963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963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9635">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69635">
                                            <p:txEl>
                                              <p:pRg st="5" end="5"/>
                                            </p:txEl>
                                          </p:spTgt>
                                        </p:tgtEl>
                                        <p:attrNameLst>
                                          <p:attrName>style.visibility</p:attrName>
                                        </p:attrNameLst>
                                      </p:cBhvr>
                                      <p:to>
                                        <p:strVal val="visible"/>
                                      </p:to>
                                    </p:set>
                                    <p:anim calcmode="lin" valueType="num">
                                      <p:cBhvr>
                                        <p:cTn id="67" dur="500" decel="50000" fill="hold">
                                          <p:stCondLst>
                                            <p:cond delay="0"/>
                                          </p:stCondLst>
                                        </p:cTn>
                                        <p:tgtEl>
                                          <p:spTgt spid="69635">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9635">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9635">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69635">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9635">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9635">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9635">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lstStyle/>
          <a:p>
            <a:r>
              <a:rPr lang="en-US" altLang="en-US"/>
              <a:t>A Quick Detour: Reading Aloud</a:t>
            </a:r>
          </a:p>
        </p:txBody>
      </p:sp>
      <p:sp>
        <p:nvSpPr>
          <p:cNvPr id="80899" name="Rectangle 3"/>
          <p:cNvSpPr>
            <a:spLocks noGrp="1" noChangeArrowheads="1"/>
          </p:cNvSpPr>
          <p:nvPr>
            <p:ph type="body" idx="1"/>
          </p:nvPr>
        </p:nvSpPr>
        <p:spPr>
          <a:xfrm>
            <a:off x="838200" y="2362200"/>
            <a:ext cx="8077200" cy="4267200"/>
          </a:xfrm>
        </p:spPr>
        <p:txBody>
          <a:bodyPr/>
          <a:lstStyle/>
          <a:p>
            <a:pPr>
              <a:lnSpc>
                <a:spcPct val="90000"/>
              </a:lnSpc>
            </a:pPr>
            <a:r>
              <a:rPr lang="en-US" altLang="en-US"/>
              <a:t>Benefits</a:t>
            </a:r>
          </a:p>
          <a:p>
            <a:pPr lvl="1">
              <a:lnSpc>
                <a:spcPct val="90000"/>
              </a:lnSpc>
            </a:pPr>
            <a:r>
              <a:rPr lang="en-US" altLang="en-US"/>
              <a:t>Builds background information</a:t>
            </a:r>
          </a:p>
          <a:p>
            <a:pPr lvl="1">
              <a:lnSpc>
                <a:spcPct val="90000"/>
              </a:lnSpc>
            </a:pPr>
            <a:r>
              <a:rPr lang="en-US" altLang="en-US"/>
              <a:t>Increases conceptual vocabulary</a:t>
            </a:r>
          </a:p>
          <a:p>
            <a:pPr lvl="1">
              <a:lnSpc>
                <a:spcPct val="90000"/>
              </a:lnSpc>
            </a:pPr>
            <a:r>
              <a:rPr lang="en-US" altLang="en-US"/>
              <a:t>Models fluent reading</a:t>
            </a:r>
          </a:p>
          <a:p>
            <a:pPr lvl="1">
              <a:lnSpc>
                <a:spcPct val="90000"/>
              </a:lnSpc>
            </a:pPr>
            <a:r>
              <a:rPr lang="en-US" altLang="en-US"/>
              <a:t>Helps students grasp big ideas and questions</a:t>
            </a:r>
          </a:p>
          <a:p>
            <a:pPr>
              <a:lnSpc>
                <a:spcPct val="90000"/>
              </a:lnSpc>
            </a:pPr>
            <a:r>
              <a:rPr lang="en-US" altLang="en-US"/>
              <a:t>How?</a:t>
            </a:r>
          </a:p>
          <a:p>
            <a:pPr lvl="1">
              <a:lnSpc>
                <a:spcPct val="90000"/>
              </a:lnSpc>
            </a:pPr>
            <a:r>
              <a:rPr lang="en-US" altLang="en-US"/>
              <a:t>Variety of well-written texts in clear, vivid language</a:t>
            </a:r>
          </a:p>
          <a:p>
            <a:pPr lvl="1">
              <a:lnSpc>
                <a:spcPct val="90000"/>
              </a:lnSpc>
            </a:pPr>
            <a:r>
              <a:rPr lang="en-US" altLang="en-US"/>
              <a:t>Slightly above reading level</a:t>
            </a:r>
          </a:p>
          <a:p>
            <a:pPr lvl="1">
              <a:lnSpc>
                <a:spcPct val="90000"/>
              </a:lnSpc>
            </a:pPr>
            <a:r>
              <a:rPr lang="en-US" altLang="en-US"/>
              <a:t>Explore important issues, surprising experiences, or fascinating, funny, or thought-provoking problems</a:t>
            </a:r>
          </a:p>
          <a:p>
            <a:pPr>
              <a:lnSpc>
                <a:spcPct val="90000"/>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down)">
                                      <p:cBhvr>
                                        <p:cTn id="7" dur="1000"/>
                                        <p:tgtEl>
                                          <p:spTgt spid="8089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wipe(down)">
                                      <p:cBhvr>
                                        <p:cTn id="10" dur="1000"/>
                                        <p:tgtEl>
                                          <p:spTgt spid="8089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wipe(down)">
                                      <p:cBhvr>
                                        <p:cTn id="13" dur="1000"/>
                                        <p:tgtEl>
                                          <p:spTgt spid="8089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0899">
                                            <p:txEl>
                                              <p:pRg st="3" end="3"/>
                                            </p:txEl>
                                          </p:spTgt>
                                        </p:tgtEl>
                                        <p:attrNameLst>
                                          <p:attrName>style.visibility</p:attrName>
                                        </p:attrNameLst>
                                      </p:cBhvr>
                                      <p:to>
                                        <p:strVal val="visible"/>
                                      </p:to>
                                    </p:set>
                                    <p:animEffect transition="in" filter="wipe(down)">
                                      <p:cBhvr>
                                        <p:cTn id="16" dur="1000"/>
                                        <p:tgtEl>
                                          <p:spTgt spid="80899">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Effect transition="in" filter="wipe(down)">
                                      <p:cBhvr>
                                        <p:cTn id="19" dur="1000"/>
                                        <p:tgtEl>
                                          <p:spTgt spid="8089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0899">
                                            <p:txEl>
                                              <p:pRg st="5" end="5"/>
                                            </p:txEl>
                                          </p:spTgt>
                                        </p:tgtEl>
                                        <p:attrNameLst>
                                          <p:attrName>style.visibility</p:attrName>
                                        </p:attrNameLst>
                                      </p:cBhvr>
                                      <p:to>
                                        <p:strVal val="visible"/>
                                      </p:to>
                                    </p:set>
                                    <p:animEffect transition="in" filter="wipe(down)">
                                      <p:cBhvr>
                                        <p:cTn id="24" dur="500"/>
                                        <p:tgtEl>
                                          <p:spTgt spid="80899">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0899">
                                            <p:txEl>
                                              <p:pRg st="6" end="6"/>
                                            </p:txEl>
                                          </p:spTgt>
                                        </p:tgtEl>
                                        <p:attrNameLst>
                                          <p:attrName>style.visibility</p:attrName>
                                        </p:attrNameLst>
                                      </p:cBhvr>
                                      <p:to>
                                        <p:strVal val="visible"/>
                                      </p:to>
                                    </p:set>
                                    <p:animEffect transition="in" filter="wipe(down)">
                                      <p:cBhvr>
                                        <p:cTn id="27" dur="1000"/>
                                        <p:tgtEl>
                                          <p:spTgt spid="80899">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0899">
                                            <p:txEl>
                                              <p:pRg st="7" end="7"/>
                                            </p:txEl>
                                          </p:spTgt>
                                        </p:tgtEl>
                                        <p:attrNameLst>
                                          <p:attrName>style.visibility</p:attrName>
                                        </p:attrNameLst>
                                      </p:cBhvr>
                                      <p:to>
                                        <p:strVal val="visible"/>
                                      </p:to>
                                    </p:set>
                                    <p:animEffect transition="in" filter="wipe(down)">
                                      <p:cBhvr>
                                        <p:cTn id="30" dur="1000"/>
                                        <p:tgtEl>
                                          <p:spTgt spid="80899">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0899">
                                            <p:txEl>
                                              <p:pRg st="8" end="8"/>
                                            </p:txEl>
                                          </p:spTgt>
                                        </p:tgtEl>
                                        <p:attrNameLst>
                                          <p:attrName>style.visibility</p:attrName>
                                        </p:attrNameLst>
                                      </p:cBhvr>
                                      <p:to>
                                        <p:strVal val="visible"/>
                                      </p:to>
                                    </p:set>
                                    <p:animEffect transition="in" filter="wipe(down)">
                                      <p:cBhvr>
                                        <p:cTn id="33" dur="1000"/>
                                        <p:tgtEl>
                                          <p:spTgt spid="808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en-US" altLang="en-US"/>
              <a:t>Students Reading Aloud</a:t>
            </a:r>
          </a:p>
        </p:txBody>
      </p:sp>
      <p:sp>
        <p:nvSpPr>
          <p:cNvPr id="86019" name="Rectangle 3"/>
          <p:cNvSpPr>
            <a:spLocks noGrp="1" noChangeArrowheads="1"/>
          </p:cNvSpPr>
          <p:nvPr>
            <p:ph type="body" idx="1"/>
          </p:nvPr>
        </p:nvSpPr>
        <p:spPr>
          <a:xfrm>
            <a:off x="838200" y="2362200"/>
            <a:ext cx="8305800" cy="4267200"/>
          </a:xfrm>
        </p:spPr>
        <p:txBody>
          <a:bodyPr/>
          <a:lstStyle/>
          <a:p>
            <a:r>
              <a:rPr lang="en-US" altLang="en-US" dirty="0"/>
              <a:t>Students sign up, practice ahead of time 	</a:t>
            </a:r>
          </a:p>
          <a:p>
            <a:r>
              <a:rPr lang="en-US" altLang="en-US" dirty="0"/>
              <a:t>Improves </a:t>
            </a:r>
            <a:r>
              <a:rPr lang="en-US" altLang="en-US" dirty="0" smtClean="0"/>
              <a:t>fluency </a:t>
            </a:r>
            <a:r>
              <a:rPr lang="en-US" altLang="en-US" dirty="0">
                <a:sym typeface="Wingdings" pitchFamily="2" charset="2"/>
              </a:rPr>
              <a:t></a:t>
            </a:r>
            <a:r>
              <a:rPr lang="en-US" altLang="en-US" dirty="0"/>
              <a:t> increases comprehension</a:t>
            </a:r>
          </a:p>
          <a:p>
            <a:r>
              <a:rPr lang="en-US" altLang="en-US" dirty="0"/>
              <a:t>Reading multiple times also increases comprehension</a:t>
            </a:r>
          </a:p>
          <a:p>
            <a:r>
              <a:rPr lang="en-US" altLang="en-US" dirty="0"/>
              <a:t>Authentic texts—poetry, famous speeches, jokes, famous documents (e.g., Constitution, Declaration of Independence)</a:t>
            </a:r>
          </a:p>
          <a:p>
            <a:r>
              <a:rPr lang="en-US" altLang="en-US" dirty="0"/>
              <a:t>Choral reading—reader’s theater, antiphonal reading with variations, call and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60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 calcmode="lin" valueType="num">
                                      <p:cBhvr>
                                        <p:cTn id="14" dur="500" fill="hold"/>
                                        <p:tgtEl>
                                          <p:spTgt spid="860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60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60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 calcmode="lin" valueType="num">
                                      <p:cBhvr>
                                        <p:cTn id="21" dur="500" fill="hold"/>
                                        <p:tgtEl>
                                          <p:spTgt spid="860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60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60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6019">
                                            <p:txEl>
                                              <p:pRg st="3" end="3"/>
                                            </p:txEl>
                                          </p:spTgt>
                                        </p:tgtEl>
                                        <p:attrNameLst>
                                          <p:attrName>style.visibility</p:attrName>
                                        </p:attrNameLst>
                                      </p:cBhvr>
                                      <p:to>
                                        <p:strVal val="visible"/>
                                      </p:to>
                                    </p:set>
                                    <p:anim calcmode="lin" valueType="num">
                                      <p:cBhvr>
                                        <p:cTn id="28"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60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6019">
                                            <p:txEl>
                                              <p:pRg st="4" end="4"/>
                                            </p:txEl>
                                          </p:spTgt>
                                        </p:tgtEl>
                                        <p:attrNameLst>
                                          <p:attrName>style.visibility</p:attrName>
                                        </p:attrNameLst>
                                      </p:cBhvr>
                                      <p:to>
                                        <p:strVal val="visible"/>
                                      </p:to>
                                    </p:set>
                                    <p:anim calcmode="lin" valueType="num">
                                      <p:cBhvr>
                                        <p:cTn id="35" dur="500" fill="hold"/>
                                        <p:tgtEl>
                                          <p:spTgt spid="8601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601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AutoShape 5"/>
          <p:cNvSpPr>
            <a:spLocks noGrp="1" noChangeArrowheads="1"/>
          </p:cNvSpPr>
          <p:nvPr>
            <p:ph type="title"/>
          </p:nvPr>
        </p:nvSpPr>
        <p:spPr/>
        <p:txBody>
          <a:bodyPr/>
          <a:lstStyle/>
          <a:p>
            <a:r>
              <a:rPr lang="en-US" altLang="en-US" sz="3200"/>
              <a:t>Read Chapter 7 and answer the questions on page 183.</a:t>
            </a:r>
          </a:p>
        </p:txBody>
      </p:sp>
      <p:pic>
        <p:nvPicPr>
          <p:cNvPr id="16391" name="Picture 7" descr="MP900202106[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1600" y="3048000"/>
            <a:ext cx="4022725" cy="2660650"/>
          </a:xfrm>
        </p:spPr>
      </p:pic>
      <p:pic>
        <p:nvPicPr>
          <p:cNvPr id="16397" name="Picture 13" descr="MP900442230[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2590800"/>
            <a:ext cx="2495550" cy="374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2000" fill="hold"/>
                                        <p:tgtEl>
                                          <p:spTgt spid="16391"/>
                                        </p:tgtEl>
                                        <p:attrNameLst>
                                          <p:attrName>ppt_w</p:attrName>
                                        </p:attrNameLst>
                                      </p:cBhvr>
                                      <p:tavLst>
                                        <p:tav tm="0">
                                          <p:val>
                                            <p:fltVal val="0"/>
                                          </p:val>
                                        </p:tav>
                                        <p:tav tm="100000">
                                          <p:val>
                                            <p:strVal val="#ppt_w"/>
                                          </p:val>
                                        </p:tav>
                                      </p:tavLst>
                                    </p:anim>
                                    <p:anim calcmode="lin" valueType="num">
                                      <p:cBhvr>
                                        <p:cTn id="8" dur="2000" fill="hold"/>
                                        <p:tgtEl>
                                          <p:spTgt spid="16391"/>
                                        </p:tgtEl>
                                        <p:attrNameLst>
                                          <p:attrName>ppt_h</p:attrName>
                                        </p:attrNameLst>
                                      </p:cBhvr>
                                      <p:tavLst>
                                        <p:tav tm="0">
                                          <p:val>
                                            <p:fltVal val="0"/>
                                          </p:val>
                                        </p:tav>
                                        <p:tav tm="100000">
                                          <p:val>
                                            <p:strVal val="#ppt_h"/>
                                          </p:val>
                                        </p:tav>
                                      </p:tavLst>
                                    </p:anim>
                                    <p:animEffect transition="in" filter="fade">
                                      <p:cBhvr>
                                        <p:cTn id="9" dur="2000"/>
                                        <p:tgtEl>
                                          <p:spTgt spid="16391"/>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16397"/>
                                        </p:tgtEl>
                                        <p:attrNameLst>
                                          <p:attrName>style.visibility</p:attrName>
                                        </p:attrNameLst>
                                      </p:cBhvr>
                                      <p:to>
                                        <p:strVal val="visible"/>
                                      </p:to>
                                    </p:set>
                                    <p:anim calcmode="lin" valueType="num">
                                      <p:cBhvr>
                                        <p:cTn id="13" dur="2000" fill="hold"/>
                                        <p:tgtEl>
                                          <p:spTgt spid="16397"/>
                                        </p:tgtEl>
                                        <p:attrNameLst>
                                          <p:attrName>ppt_w</p:attrName>
                                        </p:attrNameLst>
                                      </p:cBhvr>
                                      <p:tavLst>
                                        <p:tav tm="0">
                                          <p:val>
                                            <p:fltVal val="0"/>
                                          </p:val>
                                        </p:tav>
                                        <p:tav tm="100000">
                                          <p:val>
                                            <p:strVal val="#ppt_w"/>
                                          </p:val>
                                        </p:tav>
                                      </p:tavLst>
                                    </p:anim>
                                    <p:anim calcmode="lin" valueType="num">
                                      <p:cBhvr>
                                        <p:cTn id="14" dur="2000" fill="hold"/>
                                        <p:tgtEl>
                                          <p:spTgt spid="16397"/>
                                        </p:tgtEl>
                                        <p:attrNameLst>
                                          <p:attrName>ppt_h</p:attrName>
                                        </p:attrNameLst>
                                      </p:cBhvr>
                                      <p:tavLst>
                                        <p:tav tm="0">
                                          <p:val>
                                            <p:fltVal val="0"/>
                                          </p:val>
                                        </p:tav>
                                        <p:tav tm="100000">
                                          <p:val>
                                            <p:strVal val="#ppt_h"/>
                                          </p:val>
                                        </p:tav>
                                      </p:tavLst>
                                    </p:anim>
                                    <p:animEffect transition="in" filter="fade">
                                      <p:cBhvr>
                                        <p:cTn id="15" dur="20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r>
              <a:rPr lang="en-US" altLang="en-US"/>
              <a:t>Strategies To Use before Reading</a:t>
            </a:r>
          </a:p>
        </p:txBody>
      </p:sp>
      <p:sp>
        <p:nvSpPr>
          <p:cNvPr id="81923" name="Rectangle 3"/>
          <p:cNvSpPr>
            <a:spLocks noGrp="1" noChangeArrowheads="1"/>
          </p:cNvSpPr>
          <p:nvPr>
            <p:ph type="body" idx="1"/>
          </p:nvPr>
        </p:nvSpPr>
        <p:spPr>
          <a:xfrm>
            <a:off x="838200" y="2362200"/>
            <a:ext cx="7693025" cy="4114800"/>
          </a:xfrm>
        </p:spPr>
        <p:txBody>
          <a:bodyPr/>
          <a:lstStyle/>
          <a:p>
            <a:r>
              <a:rPr lang="en-US" altLang="en-US"/>
              <a:t>Brainstorming</a:t>
            </a:r>
          </a:p>
          <a:p>
            <a:r>
              <a:rPr lang="en-US" altLang="en-US"/>
              <a:t>Clustering</a:t>
            </a:r>
          </a:p>
          <a:p>
            <a:r>
              <a:rPr lang="en-US" altLang="en-US"/>
              <a:t>KWL</a:t>
            </a:r>
          </a:p>
          <a:p>
            <a:r>
              <a:rPr lang="en-US" altLang="en-US"/>
              <a:t>ERT</a:t>
            </a:r>
          </a:p>
          <a:p>
            <a:r>
              <a:rPr lang="en-US" altLang="en-US"/>
              <a:t>Anticipation Guide</a:t>
            </a:r>
          </a:p>
          <a:p>
            <a:r>
              <a:rPr lang="en-US" altLang="en-US"/>
              <a:t>Read-Aloud</a:t>
            </a:r>
          </a:p>
          <a:p>
            <a:r>
              <a:rPr lang="en-US" altLang="en-US"/>
              <a:t>Dramatic Role Play</a:t>
            </a:r>
          </a:p>
          <a:p>
            <a:r>
              <a:rPr lang="en-US" altLang="en-US"/>
              <a:t>Probable Passage</a:t>
            </a:r>
          </a:p>
          <a:p>
            <a:pPr>
              <a:buFont typeface="Wingdings"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1923">
                                            <p:txEl>
                                              <p:pRg st="6" end="6"/>
                                            </p:txEl>
                                          </p:spTgt>
                                        </p:tgtEl>
                                        <p:attrNameLst>
                                          <p:attrName>style.visibility</p:attrName>
                                        </p:attrNameLst>
                                      </p:cBhvr>
                                      <p:to>
                                        <p:strVal val="visible"/>
                                      </p:to>
                                    </p:set>
                                    <p:anim calcmode="lin" valueType="num">
                                      <p:cBhvr>
                                        <p:cTn id="7" dur="1000" fill="hold"/>
                                        <p:tgtEl>
                                          <p:spTgt spid="81923">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81923">
                                            <p:txEl>
                                              <p:pRg st="6" end="6"/>
                                            </p:txEl>
                                          </p:spTgt>
                                        </p:tgtEl>
                                        <p:attrNameLst>
                                          <p:attrName>ppt_h</p:attrName>
                                        </p:attrNameLst>
                                      </p:cBhvr>
                                      <p:tavLst>
                                        <p:tav tm="0">
                                          <p:val>
                                            <p:fltVal val="0"/>
                                          </p:val>
                                        </p:tav>
                                        <p:tav tm="100000">
                                          <p:val>
                                            <p:strVal val="#ppt_h"/>
                                          </p:val>
                                        </p:tav>
                                      </p:tavLst>
                                    </p:anim>
                                    <p:animEffect transition="in" filter="fade">
                                      <p:cBhvr>
                                        <p:cTn id="9" dur="1000"/>
                                        <p:tgtEl>
                                          <p:spTgt spid="81923">
                                            <p:txEl>
                                              <p:pRg st="6" end="6"/>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1923">
                                            <p:txEl>
                                              <p:pRg st="7" end="7"/>
                                            </p:txEl>
                                          </p:spTgt>
                                        </p:tgtEl>
                                        <p:attrNameLst>
                                          <p:attrName>style.visibility</p:attrName>
                                        </p:attrNameLst>
                                      </p:cBhvr>
                                      <p:to>
                                        <p:strVal val="visible"/>
                                      </p:to>
                                    </p:set>
                                    <p:anim calcmode="lin" valueType="num">
                                      <p:cBhvr>
                                        <p:cTn id="14" dur="1000" fill="hold"/>
                                        <p:tgtEl>
                                          <p:spTgt spid="81923">
                                            <p:txEl>
                                              <p:pRg st="7" end="7"/>
                                            </p:txEl>
                                          </p:spTgt>
                                        </p:tgtEl>
                                        <p:attrNameLst>
                                          <p:attrName>ppt_w</p:attrName>
                                        </p:attrNameLst>
                                      </p:cBhvr>
                                      <p:tavLst>
                                        <p:tav tm="0">
                                          <p:val>
                                            <p:fltVal val="0"/>
                                          </p:val>
                                        </p:tav>
                                        <p:tav tm="100000">
                                          <p:val>
                                            <p:strVal val="#ppt_w"/>
                                          </p:val>
                                        </p:tav>
                                      </p:tavLst>
                                    </p:anim>
                                    <p:anim calcmode="lin" valueType="num">
                                      <p:cBhvr>
                                        <p:cTn id="15" dur="1000" fill="hold"/>
                                        <p:tgtEl>
                                          <p:spTgt spid="81923">
                                            <p:txEl>
                                              <p:pRg st="7" end="7"/>
                                            </p:txEl>
                                          </p:spTgt>
                                        </p:tgtEl>
                                        <p:attrNameLst>
                                          <p:attrName>ppt_h</p:attrName>
                                        </p:attrNameLst>
                                      </p:cBhvr>
                                      <p:tavLst>
                                        <p:tav tm="0">
                                          <p:val>
                                            <p:fltVal val="0"/>
                                          </p:val>
                                        </p:tav>
                                        <p:tav tm="100000">
                                          <p:val>
                                            <p:strVal val="#ppt_h"/>
                                          </p:val>
                                        </p:tav>
                                      </p:tavLst>
                                    </p:anim>
                                    <p:animEffect transition="in" filter="fade">
                                      <p:cBhvr>
                                        <p:cTn id="16" dur="10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r>
              <a:rPr lang="en-US" altLang="en-US" sz="3200"/>
              <a:t>Stages of Reading: During Reading</a:t>
            </a:r>
          </a:p>
        </p:txBody>
      </p:sp>
      <p:sp>
        <p:nvSpPr>
          <p:cNvPr id="51203" name="Rectangle 3"/>
          <p:cNvSpPr>
            <a:spLocks noGrp="1" noChangeArrowheads="1"/>
          </p:cNvSpPr>
          <p:nvPr>
            <p:ph type="body" sz="half" idx="1"/>
          </p:nvPr>
        </p:nvSpPr>
        <p:spPr>
          <a:xfrm>
            <a:off x="838200" y="2362200"/>
            <a:ext cx="7848600" cy="4191000"/>
          </a:xfrm>
        </p:spPr>
        <p:txBody>
          <a:bodyPr/>
          <a:lstStyle/>
          <a:p>
            <a:pPr>
              <a:buFont typeface="Wingdings" pitchFamily="2" charset="2"/>
              <a:buChar char="Ø"/>
            </a:pPr>
            <a:r>
              <a:rPr lang="en-US" altLang="en-US" sz="4400" dirty="0"/>
              <a:t>Sample text</a:t>
            </a:r>
          </a:p>
          <a:p>
            <a:pPr>
              <a:buFont typeface="Wingdings" pitchFamily="2" charset="2"/>
              <a:buChar char="Ø"/>
            </a:pPr>
            <a:r>
              <a:rPr lang="en-US" altLang="en-US" sz="4400" dirty="0" smtClean="0"/>
              <a:t>Visualize *</a:t>
            </a:r>
            <a:endParaRPr lang="en-US" altLang="en-US" sz="4400" dirty="0"/>
          </a:p>
          <a:p>
            <a:pPr>
              <a:buFont typeface="Wingdings" pitchFamily="2" charset="2"/>
              <a:buChar char="Ø"/>
            </a:pPr>
            <a:r>
              <a:rPr lang="en-US" altLang="en-US" sz="4400" dirty="0"/>
              <a:t>Hypothesize</a:t>
            </a:r>
          </a:p>
          <a:p>
            <a:pPr>
              <a:buFont typeface="Wingdings" pitchFamily="2" charset="2"/>
              <a:buChar char="Ø"/>
            </a:pPr>
            <a:r>
              <a:rPr lang="en-US" altLang="en-US" sz="4400" dirty="0"/>
              <a:t>Confirm/alter predictions</a:t>
            </a:r>
          </a:p>
          <a:p>
            <a:pPr>
              <a:buFont typeface="Wingdings" pitchFamily="2" charset="2"/>
              <a:buChar char="Ø"/>
            </a:pPr>
            <a:r>
              <a:rPr lang="en-US" altLang="en-US" sz="4400" dirty="0"/>
              <a:t>Monitor </a:t>
            </a:r>
            <a:r>
              <a:rPr lang="en-US" altLang="en-US" sz="4400" dirty="0" smtClean="0"/>
              <a:t>comprehension *</a:t>
            </a:r>
            <a:endParaRPr lang="en-US" altLang="en-US" sz="4400" dirty="0"/>
          </a:p>
        </p:txBody>
      </p:sp>
      <p:pic>
        <p:nvPicPr>
          <p:cNvPr id="51204"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934200" y="228600"/>
            <a:ext cx="1827213" cy="109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fade">
                                      <p:cBhvr>
                                        <p:cTn id="14" dur="1000"/>
                                        <p:tgtEl>
                                          <p:spTgt spid="51203">
                                            <p:txEl>
                                              <p:pRg st="1" end="1"/>
                                            </p:txEl>
                                          </p:spTgt>
                                        </p:tgtEl>
                                      </p:cBhvr>
                                    </p:animEffect>
                                    <p:anim calcmode="lin" valueType="num">
                                      <p:cBhvr>
                                        <p:cTn id="15"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fade">
                                      <p:cBhvr>
                                        <p:cTn id="21" dur="1000"/>
                                        <p:tgtEl>
                                          <p:spTgt spid="51203">
                                            <p:txEl>
                                              <p:pRg st="2" end="2"/>
                                            </p:txEl>
                                          </p:spTgt>
                                        </p:tgtEl>
                                      </p:cBhvr>
                                    </p:animEffect>
                                    <p:anim calcmode="lin" valueType="num">
                                      <p:cBhvr>
                                        <p:cTn id="22"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fade">
                                      <p:cBhvr>
                                        <p:cTn id="28" dur="1000"/>
                                        <p:tgtEl>
                                          <p:spTgt spid="51203">
                                            <p:txEl>
                                              <p:pRg st="3" end="3"/>
                                            </p:txEl>
                                          </p:spTgt>
                                        </p:tgtEl>
                                      </p:cBhvr>
                                    </p:animEffect>
                                    <p:anim calcmode="lin" valueType="num">
                                      <p:cBhvr>
                                        <p:cTn id="29"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Effect transition="in" filter="fade">
                                      <p:cBhvr>
                                        <p:cTn id="35" dur="1000"/>
                                        <p:tgtEl>
                                          <p:spTgt spid="51203">
                                            <p:txEl>
                                              <p:pRg st="4" end="4"/>
                                            </p:txEl>
                                          </p:spTgt>
                                        </p:tgtEl>
                                      </p:cBhvr>
                                    </p:animEffect>
                                    <p:anim calcmode="lin" valueType="num">
                                      <p:cBhvr>
                                        <p:cTn id="36" dur="1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AutoShape 6"/>
          <p:cNvSpPr>
            <a:spLocks noGrp="1" noChangeArrowheads="1"/>
          </p:cNvSpPr>
          <p:nvPr>
            <p:ph type="title"/>
          </p:nvPr>
        </p:nvSpPr>
        <p:spPr/>
        <p:txBody>
          <a:bodyPr/>
          <a:lstStyle/>
          <a:p>
            <a:r>
              <a:rPr lang="en-US" altLang="en-US"/>
              <a:t>Petoskey</a:t>
            </a:r>
          </a:p>
        </p:txBody>
      </p:sp>
      <p:pic>
        <p:nvPicPr>
          <p:cNvPr id="76808" name="Picture 8" descr="petoske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2590800"/>
            <a:ext cx="4073525" cy="372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r>
              <a:rPr lang="en-US" altLang="en-US"/>
              <a:t>Strategies to Use While Reading</a:t>
            </a:r>
          </a:p>
        </p:txBody>
      </p:sp>
      <p:sp>
        <p:nvSpPr>
          <p:cNvPr id="72707" name="Rectangle 3"/>
          <p:cNvSpPr>
            <a:spLocks noGrp="1" noChangeArrowheads="1"/>
          </p:cNvSpPr>
          <p:nvPr>
            <p:ph type="body" idx="1"/>
          </p:nvPr>
        </p:nvSpPr>
        <p:spPr>
          <a:xfrm>
            <a:off x="838200" y="2362200"/>
            <a:ext cx="7693025" cy="4343400"/>
          </a:xfrm>
        </p:spPr>
        <p:txBody>
          <a:bodyPr/>
          <a:lstStyle/>
          <a:p>
            <a:r>
              <a:rPr lang="en-US" altLang="en-US" sz="3400" dirty="0"/>
              <a:t>Post-It Notes</a:t>
            </a:r>
          </a:p>
          <a:p>
            <a:r>
              <a:rPr lang="en-US" altLang="en-US" sz="3400" dirty="0"/>
              <a:t>Coding Text</a:t>
            </a:r>
          </a:p>
          <a:p>
            <a:r>
              <a:rPr lang="en-US" altLang="en-US" sz="3400" dirty="0"/>
              <a:t>Bookmarks</a:t>
            </a:r>
          </a:p>
          <a:p>
            <a:r>
              <a:rPr lang="en-US" altLang="en-US" sz="3400" dirty="0"/>
              <a:t>Double-Entry Journals</a:t>
            </a:r>
          </a:p>
          <a:p>
            <a:r>
              <a:rPr lang="en-US" altLang="en-US" sz="3400" dirty="0" smtClean="0"/>
              <a:t>Sketching</a:t>
            </a:r>
            <a:endParaRPr lang="en-US" altLang="en-US" sz="3400" dirty="0"/>
          </a:p>
          <a:p>
            <a:r>
              <a:rPr lang="en-US" altLang="en-US" sz="3400" dirty="0"/>
              <a:t>It Says/I Say/And So</a:t>
            </a:r>
          </a:p>
          <a:p>
            <a:r>
              <a:rPr lang="en-US" altLang="en-US" sz="3400" dirty="0"/>
              <a:t>Pair/Share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385" decel="100000"/>
                                        <p:tgtEl>
                                          <p:spTgt spid="72707">
                                            <p:txEl>
                                              <p:pRg st="0" end="0"/>
                                            </p:txEl>
                                          </p:spTgt>
                                        </p:tgtEl>
                                      </p:cBhvr>
                                    </p:animEffect>
                                    <p:animScale>
                                      <p:cBhvr>
                                        <p:cTn id="8" dur="385" decel="100000"/>
                                        <p:tgtEl>
                                          <p:spTgt spid="72707">
                                            <p:txEl>
                                              <p:pRg st="0" end="0"/>
                                            </p:txEl>
                                          </p:spTgt>
                                        </p:tgtEl>
                                      </p:cBhvr>
                                      <p:from x="10000" y="10000"/>
                                      <p:to x="200000" y="450000"/>
                                    </p:animScale>
                                    <p:animScale>
                                      <p:cBhvr>
                                        <p:cTn id="9" dur="615" accel="100000" fill="hold">
                                          <p:stCondLst>
                                            <p:cond delay="385"/>
                                          </p:stCondLst>
                                        </p:cTn>
                                        <p:tgtEl>
                                          <p:spTgt spid="72707">
                                            <p:txEl>
                                              <p:pRg st="0" end="0"/>
                                            </p:txEl>
                                          </p:spTgt>
                                        </p:tgtEl>
                                      </p:cBhvr>
                                      <p:from x="200000" y="450000"/>
                                      <p:to x="100000" y="100000"/>
                                    </p:animScale>
                                    <p:set>
                                      <p:cBhvr>
                                        <p:cTn id="10" dur="385" fill="hold"/>
                                        <p:tgtEl>
                                          <p:spTgt spid="72707">
                                            <p:txEl>
                                              <p:pRg st="0" end="0"/>
                                            </p:txEl>
                                          </p:spTgt>
                                        </p:tgtEl>
                                        <p:attrNameLst>
                                          <p:attrName>ppt_x</p:attrName>
                                        </p:attrNameLst>
                                      </p:cBhvr>
                                      <p:to>
                                        <p:strVal val="(0.5)"/>
                                      </p:to>
                                    </p:set>
                                    <p:anim from="(0.5)" to="(#ppt_x)" calcmode="lin" valueType="num">
                                      <p:cBhvr>
                                        <p:cTn id="11" dur="615" accel="100000" fill="hold">
                                          <p:stCondLst>
                                            <p:cond delay="385"/>
                                          </p:stCondLst>
                                        </p:cTn>
                                        <p:tgtEl>
                                          <p:spTgt spid="72707">
                                            <p:txEl>
                                              <p:pRg st="0" end="0"/>
                                            </p:txEl>
                                          </p:spTgt>
                                        </p:tgtEl>
                                        <p:attrNameLst>
                                          <p:attrName>ppt_x</p:attrName>
                                        </p:attrNameLst>
                                      </p:cBhvr>
                                    </p:anim>
                                    <p:set>
                                      <p:cBhvr>
                                        <p:cTn id="12" dur="385" fill="hold"/>
                                        <p:tgtEl>
                                          <p:spTgt spid="72707">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72707">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72707">
                                            <p:txEl>
                                              <p:pRg st="1" end="1"/>
                                            </p:txEl>
                                          </p:spTgt>
                                        </p:tgtEl>
                                        <p:attrNameLst>
                                          <p:attrName>style.visibility</p:attrName>
                                        </p:attrNameLst>
                                      </p:cBhvr>
                                      <p:to>
                                        <p:strVal val="visible"/>
                                      </p:to>
                                    </p:set>
                                    <p:animEffect transition="in" filter="fade">
                                      <p:cBhvr>
                                        <p:cTn id="18" dur="385" decel="100000"/>
                                        <p:tgtEl>
                                          <p:spTgt spid="72707">
                                            <p:txEl>
                                              <p:pRg st="1" end="1"/>
                                            </p:txEl>
                                          </p:spTgt>
                                        </p:tgtEl>
                                      </p:cBhvr>
                                    </p:animEffect>
                                    <p:animScale>
                                      <p:cBhvr>
                                        <p:cTn id="19" dur="385" decel="100000"/>
                                        <p:tgtEl>
                                          <p:spTgt spid="72707">
                                            <p:txEl>
                                              <p:pRg st="1" end="1"/>
                                            </p:txEl>
                                          </p:spTgt>
                                        </p:tgtEl>
                                      </p:cBhvr>
                                      <p:from x="10000" y="10000"/>
                                      <p:to x="200000" y="450000"/>
                                    </p:animScale>
                                    <p:animScale>
                                      <p:cBhvr>
                                        <p:cTn id="20" dur="615" accel="100000" fill="hold">
                                          <p:stCondLst>
                                            <p:cond delay="385"/>
                                          </p:stCondLst>
                                        </p:cTn>
                                        <p:tgtEl>
                                          <p:spTgt spid="72707">
                                            <p:txEl>
                                              <p:pRg st="1" end="1"/>
                                            </p:txEl>
                                          </p:spTgt>
                                        </p:tgtEl>
                                      </p:cBhvr>
                                      <p:from x="200000" y="450000"/>
                                      <p:to x="100000" y="100000"/>
                                    </p:animScale>
                                    <p:set>
                                      <p:cBhvr>
                                        <p:cTn id="21" dur="385" fill="hold"/>
                                        <p:tgtEl>
                                          <p:spTgt spid="72707">
                                            <p:txEl>
                                              <p:pRg st="1" end="1"/>
                                            </p:txEl>
                                          </p:spTgt>
                                        </p:tgtEl>
                                        <p:attrNameLst>
                                          <p:attrName>ppt_x</p:attrName>
                                        </p:attrNameLst>
                                      </p:cBhvr>
                                      <p:to>
                                        <p:strVal val="(0.5)"/>
                                      </p:to>
                                    </p:set>
                                    <p:anim from="(0.5)" to="(#ppt_x)" calcmode="lin" valueType="num">
                                      <p:cBhvr>
                                        <p:cTn id="22" dur="615" accel="100000" fill="hold">
                                          <p:stCondLst>
                                            <p:cond delay="385"/>
                                          </p:stCondLst>
                                        </p:cTn>
                                        <p:tgtEl>
                                          <p:spTgt spid="72707">
                                            <p:txEl>
                                              <p:pRg st="1" end="1"/>
                                            </p:txEl>
                                          </p:spTgt>
                                        </p:tgtEl>
                                        <p:attrNameLst>
                                          <p:attrName>ppt_x</p:attrName>
                                        </p:attrNameLst>
                                      </p:cBhvr>
                                    </p:anim>
                                    <p:set>
                                      <p:cBhvr>
                                        <p:cTn id="23" dur="385" fill="hold"/>
                                        <p:tgtEl>
                                          <p:spTgt spid="72707">
                                            <p:txEl>
                                              <p:pRg st="1" end="1"/>
                                            </p:txEl>
                                          </p:spTgt>
                                        </p:tgtEl>
                                        <p:attrNameLst>
                                          <p:attrName>ppt_y</p:attrName>
                                        </p:attrNameLst>
                                      </p:cBhvr>
                                      <p:to>
                                        <p:strVal val="(#ppt_y+0.4)"/>
                                      </p:to>
                                    </p:set>
                                    <p:anim from="(#ppt_y+0.4)" to="(#ppt_y)" calcmode="lin" valueType="num">
                                      <p:cBhvr>
                                        <p:cTn id="24" dur="615" accel="100000" fill="hold">
                                          <p:stCondLst>
                                            <p:cond delay="385"/>
                                          </p:stCondLst>
                                        </p:cTn>
                                        <p:tgtEl>
                                          <p:spTgt spid="72707">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72707">
                                            <p:txEl>
                                              <p:pRg st="2" end="2"/>
                                            </p:txEl>
                                          </p:spTgt>
                                        </p:tgtEl>
                                        <p:attrNameLst>
                                          <p:attrName>style.visibility</p:attrName>
                                        </p:attrNameLst>
                                      </p:cBhvr>
                                      <p:to>
                                        <p:strVal val="visible"/>
                                      </p:to>
                                    </p:set>
                                    <p:animEffect transition="in" filter="fade">
                                      <p:cBhvr>
                                        <p:cTn id="29" dur="385" decel="100000"/>
                                        <p:tgtEl>
                                          <p:spTgt spid="72707">
                                            <p:txEl>
                                              <p:pRg st="2" end="2"/>
                                            </p:txEl>
                                          </p:spTgt>
                                        </p:tgtEl>
                                      </p:cBhvr>
                                    </p:animEffect>
                                    <p:animScale>
                                      <p:cBhvr>
                                        <p:cTn id="30" dur="385" decel="100000"/>
                                        <p:tgtEl>
                                          <p:spTgt spid="72707">
                                            <p:txEl>
                                              <p:pRg st="2" end="2"/>
                                            </p:txEl>
                                          </p:spTgt>
                                        </p:tgtEl>
                                      </p:cBhvr>
                                      <p:from x="10000" y="10000"/>
                                      <p:to x="200000" y="450000"/>
                                    </p:animScale>
                                    <p:animScale>
                                      <p:cBhvr>
                                        <p:cTn id="31" dur="615" accel="100000" fill="hold">
                                          <p:stCondLst>
                                            <p:cond delay="385"/>
                                          </p:stCondLst>
                                        </p:cTn>
                                        <p:tgtEl>
                                          <p:spTgt spid="72707">
                                            <p:txEl>
                                              <p:pRg st="2" end="2"/>
                                            </p:txEl>
                                          </p:spTgt>
                                        </p:tgtEl>
                                      </p:cBhvr>
                                      <p:from x="200000" y="450000"/>
                                      <p:to x="100000" y="100000"/>
                                    </p:animScale>
                                    <p:set>
                                      <p:cBhvr>
                                        <p:cTn id="32" dur="385" fill="hold"/>
                                        <p:tgtEl>
                                          <p:spTgt spid="72707">
                                            <p:txEl>
                                              <p:pRg st="2" end="2"/>
                                            </p:txEl>
                                          </p:spTgt>
                                        </p:tgtEl>
                                        <p:attrNameLst>
                                          <p:attrName>ppt_x</p:attrName>
                                        </p:attrNameLst>
                                      </p:cBhvr>
                                      <p:to>
                                        <p:strVal val="(0.5)"/>
                                      </p:to>
                                    </p:set>
                                    <p:anim from="(0.5)" to="(#ppt_x)" calcmode="lin" valueType="num">
                                      <p:cBhvr>
                                        <p:cTn id="33" dur="615" accel="100000" fill="hold">
                                          <p:stCondLst>
                                            <p:cond delay="385"/>
                                          </p:stCondLst>
                                        </p:cTn>
                                        <p:tgtEl>
                                          <p:spTgt spid="72707">
                                            <p:txEl>
                                              <p:pRg st="2" end="2"/>
                                            </p:txEl>
                                          </p:spTgt>
                                        </p:tgtEl>
                                        <p:attrNameLst>
                                          <p:attrName>ppt_x</p:attrName>
                                        </p:attrNameLst>
                                      </p:cBhvr>
                                    </p:anim>
                                    <p:set>
                                      <p:cBhvr>
                                        <p:cTn id="34" dur="385" fill="hold"/>
                                        <p:tgtEl>
                                          <p:spTgt spid="72707">
                                            <p:txEl>
                                              <p:pRg st="2" end="2"/>
                                            </p:txEl>
                                          </p:spTgt>
                                        </p:tgtEl>
                                        <p:attrNameLst>
                                          <p:attrName>ppt_y</p:attrName>
                                        </p:attrNameLst>
                                      </p:cBhvr>
                                      <p:to>
                                        <p:strVal val="(#ppt_y+0.4)"/>
                                      </p:to>
                                    </p:set>
                                    <p:anim from="(#ppt_y+0.4)" to="(#ppt_y)" calcmode="lin" valueType="num">
                                      <p:cBhvr>
                                        <p:cTn id="35" dur="615" accel="100000" fill="hold">
                                          <p:stCondLst>
                                            <p:cond delay="385"/>
                                          </p:stCondLst>
                                        </p:cTn>
                                        <p:tgtEl>
                                          <p:spTgt spid="72707">
                                            <p:txEl>
                                              <p:pRg st="2" end="2"/>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72707">
                                            <p:txEl>
                                              <p:pRg st="3" end="3"/>
                                            </p:txEl>
                                          </p:spTgt>
                                        </p:tgtEl>
                                        <p:attrNameLst>
                                          <p:attrName>style.visibility</p:attrName>
                                        </p:attrNameLst>
                                      </p:cBhvr>
                                      <p:to>
                                        <p:strVal val="visible"/>
                                      </p:to>
                                    </p:set>
                                    <p:animEffect transition="in" filter="fade">
                                      <p:cBhvr>
                                        <p:cTn id="40" dur="385" decel="100000"/>
                                        <p:tgtEl>
                                          <p:spTgt spid="72707">
                                            <p:txEl>
                                              <p:pRg st="3" end="3"/>
                                            </p:txEl>
                                          </p:spTgt>
                                        </p:tgtEl>
                                      </p:cBhvr>
                                    </p:animEffect>
                                    <p:animScale>
                                      <p:cBhvr>
                                        <p:cTn id="41" dur="385" decel="100000"/>
                                        <p:tgtEl>
                                          <p:spTgt spid="72707">
                                            <p:txEl>
                                              <p:pRg st="3" end="3"/>
                                            </p:txEl>
                                          </p:spTgt>
                                        </p:tgtEl>
                                      </p:cBhvr>
                                      <p:from x="10000" y="10000"/>
                                      <p:to x="200000" y="450000"/>
                                    </p:animScale>
                                    <p:animScale>
                                      <p:cBhvr>
                                        <p:cTn id="42" dur="615" accel="100000" fill="hold">
                                          <p:stCondLst>
                                            <p:cond delay="385"/>
                                          </p:stCondLst>
                                        </p:cTn>
                                        <p:tgtEl>
                                          <p:spTgt spid="72707">
                                            <p:txEl>
                                              <p:pRg st="3" end="3"/>
                                            </p:txEl>
                                          </p:spTgt>
                                        </p:tgtEl>
                                      </p:cBhvr>
                                      <p:from x="200000" y="450000"/>
                                      <p:to x="100000" y="100000"/>
                                    </p:animScale>
                                    <p:set>
                                      <p:cBhvr>
                                        <p:cTn id="43" dur="385" fill="hold"/>
                                        <p:tgtEl>
                                          <p:spTgt spid="72707">
                                            <p:txEl>
                                              <p:pRg st="3" end="3"/>
                                            </p:txEl>
                                          </p:spTgt>
                                        </p:tgtEl>
                                        <p:attrNameLst>
                                          <p:attrName>ppt_x</p:attrName>
                                        </p:attrNameLst>
                                      </p:cBhvr>
                                      <p:to>
                                        <p:strVal val="(0.5)"/>
                                      </p:to>
                                    </p:set>
                                    <p:anim from="(0.5)" to="(#ppt_x)" calcmode="lin" valueType="num">
                                      <p:cBhvr>
                                        <p:cTn id="44" dur="615" accel="100000" fill="hold">
                                          <p:stCondLst>
                                            <p:cond delay="385"/>
                                          </p:stCondLst>
                                        </p:cTn>
                                        <p:tgtEl>
                                          <p:spTgt spid="72707">
                                            <p:txEl>
                                              <p:pRg st="3" end="3"/>
                                            </p:txEl>
                                          </p:spTgt>
                                        </p:tgtEl>
                                        <p:attrNameLst>
                                          <p:attrName>ppt_x</p:attrName>
                                        </p:attrNameLst>
                                      </p:cBhvr>
                                    </p:anim>
                                    <p:set>
                                      <p:cBhvr>
                                        <p:cTn id="45" dur="385" fill="hold"/>
                                        <p:tgtEl>
                                          <p:spTgt spid="72707">
                                            <p:txEl>
                                              <p:pRg st="3" end="3"/>
                                            </p:txEl>
                                          </p:spTgt>
                                        </p:tgtEl>
                                        <p:attrNameLst>
                                          <p:attrName>ppt_y</p:attrName>
                                        </p:attrNameLst>
                                      </p:cBhvr>
                                      <p:to>
                                        <p:strVal val="(#ppt_y+0.4)"/>
                                      </p:to>
                                    </p:set>
                                    <p:anim from="(#ppt_y+0.4)" to="(#ppt_y)" calcmode="lin" valueType="num">
                                      <p:cBhvr>
                                        <p:cTn id="46" dur="615" accel="100000" fill="hold">
                                          <p:stCondLst>
                                            <p:cond delay="385"/>
                                          </p:stCondLst>
                                        </p:cTn>
                                        <p:tgtEl>
                                          <p:spTgt spid="72707">
                                            <p:txEl>
                                              <p:pRg st="3" end="3"/>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nodeType="clickEffect">
                                  <p:stCondLst>
                                    <p:cond delay="0"/>
                                  </p:stCondLst>
                                  <p:childTnLst>
                                    <p:set>
                                      <p:cBhvr>
                                        <p:cTn id="50" dur="1" fill="hold">
                                          <p:stCondLst>
                                            <p:cond delay="0"/>
                                          </p:stCondLst>
                                        </p:cTn>
                                        <p:tgtEl>
                                          <p:spTgt spid="72707">
                                            <p:txEl>
                                              <p:pRg st="4" end="4"/>
                                            </p:txEl>
                                          </p:spTgt>
                                        </p:tgtEl>
                                        <p:attrNameLst>
                                          <p:attrName>style.visibility</p:attrName>
                                        </p:attrNameLst>
                                      </p:cBhvr>
                                      <p:to>
                                        <p:strVal val="visible"/>
                                      </p:to>
                                    </p:set>
                                    <p:animEffect transition="in" filter="fade">
                                      <p:cBhvr>
                                        <p:cTn id="51" dur="385" decel="100000"/>
                                        <p:tgtEl>
                                          <p:spTgt spid="72707">
                                            <p:txEl>
                                              <p:pRg st="4" end="4"/>
                                            </p:txEl>
                                          </p:spTgt>
                                        </p:tgtEl>
                                      </p:cBhvr>
                                    </p:animEffect>
                                    <p:animScale>
                                      <p:cBhvr>
                                        <p:cTn id="52" dur="385" decel="100000"/>
                                        <p:tgtEl>
                                          <p:spTgt spid="72707">
                                            <p:txEl>
                                              <p:pRg st="4" end="4"/>
                                            </p:txEl>
                                          </p:spTgt>
                                        </p:tgtEl>
                                      </p:cBhvr>
                                      <p:from x="10000" y="10000"/>
                                      <p:to x="200000" y="450000"/>
                                    </p:animScale>
                                    <p:animScale>
                                      <p:cBhvr>
                                        <p:cTn id="53" dur="615" accel="100000" fill="hold">
                                          <p:stCondLst>
                                            <p:cond delay="385"/>
                                          </p:stCondLst>
                                        </p:cTn>
                                        <p:tgtEl>
                                          <p:spTgt spid="72707">
                                            <p:txEl>
                                              <p:pRg st="4" end="4"/>
                                            </p:txEl>
                                          </p:spTgt>
                                        </p:tgtEl>
                                      </p:cBhvr>
                                      <p:from x="200000" y="450000"/>
                                      <p:to x="100000" y="100000"/>
                                    </p:animScale>
                                    <p:set>
                                      <p:cBhvr>
                                        <p:cTn id="54" dur="385" fill="hold"/>
                                        <p:tgtEl>
                                          <p:spTgt spid="72707">
                                            <p:txEl>
                                              <p:pRg st="4" end="4"/>
                                            </p:txEl>
                                          </p:spTgt>
                                        </p:tgtEl>
                                        <p:attrNameLst>
                                          <p:attrName>ppt_x</p:attrName>
                                        </p:attrNameLst>
                                      </p:cBhvr>
                                      <p:to>
                                        <p:strVal val="(0.5)"/>
                                      </p:to>
                                    </p:set>
                                    <p:anim from="(0.5)" to="(#ppt_x)" calcmode="lin" valueType="num">
                                      <p:cBhvr>
                                        <p:cTn id="55" dur="615" accel="100000" fill="hold">
                                          <p:stCondLst>
                                            <p:cond delay="385"/>
                                          </p:stCondLst>
                                        </p:cTn>
                                        <p:tgtEl>
                                          <p:spTgt spid="72707">
                                            <p:txEl>
                                              <p:pRg st="4" end="4"/>
                                            </p:txEl>
                                          </p:spTgt>
                                        </p:tgtEl>
                                        <p:attrNameLst>
                                          <p:attrName>ppt_x</p:attrName>
                                        </p:attrNameLst>
                                      </p:cBhvr>
                                    </p:anim>
                                    <p:set>
                                      <p:cBhvr>
                                        <p:cTn id="56" dur="385" fill="hold"/>
                                        <p:tgtEl>
                                          <p:spTgt spid="72707">
                                            <p:txEl>
                                              <p:pRg st="4" end="4"/>
                                            </p:txEl>
                                          </p:spTgt>
                                        </p:tgtEl>
                                        <p:attrNameLst>
                                          <p:attrName>ppt_y</p:attrName>
                                        </p:attrNameLst>
                                      </p:cBhvr>
                                      <p:to>
                                        <p:strVal val="(#ppt_y+0.4)"/>
                                      </p:to>
                                    </p:set>
                                    <p:anim from="(#ppt_y+0.4)" to="(#ppt_y)" calcmode="lin" valueType="num">
                                      <p:cBhvr>
                                        <p:cTn id="57" dur="615" accel="100000" fill="hold">
                                          <p:stCondLst>
                                            <p:cond delay="385"/>
                                          </p:stCondLst>
                                        </p:cTn>
                                        <p:tgtEl>
                                          <p:spTgt spid="72707">
                                            <p:txEl>
                                              <p:pRg st="4" end="4"/>
                                            </p:txEl>
                                          </p:spTgt>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nodeType="clickEffect">
                                  <p:stCondLst>
                                    <p:cond delay="0"/>
                                  </p:stCondLst>
                                  <p:childTnLst>
                                    <p:set>
                                      <p:cBhvr>
                                        <p:cTn id="61" dur="1" fill="hold">
                                          <p:stCondLst>
                                            <p:cond delay="0"/>
                                          </p:stCondLst>
                                        </p:cTn>
                                        <p:tgtEl>
                                          <p:spTgt spid="72707">
                                            <p:txEl>
                                              <p:pRg st="5" end="5"/>
                                            </p:txEl>
                                          </p:spTgt>
                                        </p:tgtEl>
                                        <p:attrNameLst>
                                          <p:attrName>style.visibility</p:attrName>
                                        </p:attrNameLst>
                                      </p:cBhvr>
                                      <p:to>
                                        <p:strVal val="visible"/>
                                      </p:to>
                                    </p:set>
                                    <p:animEffect transition="in" filter="fade">
                                      <p:cBhvr>
                                        <p:cTn id="62" dur="385" decel="100000"/>
                                        <p:tgtEl>
                                          <p:spTgt spid="72707">
                                            <p:txEl>
                                              <p:pRg st="5" end="5"/>
                                            </p:txEl>
                                          </p:spTgt>
                                        </p:tgtEl>
                                      </p:cBhvr>
                                    </p:animEffect>
                                    <p:animScale>
                                      <p:cBhvr>
                                        <p:cTn id="63" dur="385" decel="100000"/>
                                        <p:tgtEl>
                                          <p:spTgt spid="72707">
                                            <p:txEl>
                                              <p:pRg st="5" end="5"/>
                                            </p:txEl>
                                          </p:spTgt>
                                        </p:tgtEl>
                                      </p:cBhvr>
                                      <p:from x="10000" y="10000"/>
                                      <p:to x="200000" y="450000"/>
                                    </p:animScale>
                                    <p:animScale>
                                      <p:cBhvr>
                                        <p:cTn id="64" dur="615" accel="100000" fill="hold">
                                          <p:stCondLst>
                                            <p:cond delay="385"/>
                                          </p:stCondLst>
                                        </p:cTn>
                                        <p:tgtEl>
                                          <p:spTgt spid="72707">
                                            <p:txEl>
                                              <p:pRg st="5" end="5"/>
                                            </p:txEl>
                                          </p:spTgt>
                                        </p:tgtEl>
                                      </p:cBhvr>
                                      <p:from x="200000" y="450000"/>
                                      <p:to x="100000" y="100000"/>
                                    </p:animScale>
                                    <p:set>
                                      <p:cBhvr>
                                        <p:cTn id="65" dur="385" fill="hold"/>
                                        <p:tgtEl>
                                          <p:spTgt spid="72707">
                                            <p:txEl>
                                              <p:pRg st="5" end="5"/>
                                            </p:txEl>
                                          </p:spTgt>
                                        </p:tgtEl>
                                        <p:attrNameLst>
                                          <p:attrName>ppt_x</p:attrName>
                                        </p:attrNameLst>
                                      </p:cBhvr>
                                      <p:to>
                                        <p:strVal val="(0.5)"/>
                                      </p:to>
                                    </p:set>
                                    <p:anim from="(0.5)" to="(#ppt_x)" calcmode="lin" valueType="num">
                                      <p:cBhvr>
                                        <p:cTn id="66" dur="615" accel="100000" fill="hold">
                                          <p:stCondLst>
                                            <p:cond delay="385"/>
                                          </p:stCondLst>
                                        </p:cTn>
                                        <p:tgtEl>
                                          <p:spTgt spid="72707">
                                            <p:txEl>
                                              <p:pRg st="5" end="5"/>
                                            </p:txEl>
                                          </p:spTgt>
                                        </p:tgtEl>
                                        <p:attrNameLst>
                                          <p:attrName>ppt_x</p:attrName>
                                        </p:attrNameLst>
                                      </p:cBhvr>
                                    </p:anim>
                                    <p:set>
                                      <p:cBhvr>
                                        <p:cTn id="67" dur="385" fill="hold"/>
                                        <p:tgtEl>
                                          <p:spTgt spid="72707">
                                            <p:txEl>
                                              <p:pRg st="5" end="5"/>
                                            </p:txEl>
                                          </p:spTgt>
                                        </p:tgtEl>
                                        <p:attrNameLst>
                                          <p:attrName>ppt_y</p:attrName>
                                        </p:attrNameLst>
                                      </p:cBhvr>
                                      <p:to>
                                        <p:strVal val="(#ppt_y+0.4)"/>
                                      </p:to>
                                    </p:set>
                                    <p:anim from="(#ppt_y+0.4)" to="(#ppt_y)" calcmode="lin" valueType="num">
                                      <p:cBhvr>
                                        <p:cTn id="68" dur="615" accel="100000" fill="hold">
                                          <p:stCondLst>
                                            <p:cond delay="385"/>
                                          </p:stCondLst>
                                        </p:cTn>
                                        <p:tgtEl>
                                          <p:spTgt spid="72707">
                                            <p:txEl>
                                              <p:pRg st="5" end="5"/>
                                            </p:txEl>
                                          </p:spTgt>
                                        </p:tgtEl>
                                        <p:attrNameLst>
                                          <p:attrName>ppt_y</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entr" presetSubtype="0" fill="hold" nodeType="clickEffect">
                                  <p:stCondLst>
                                    <p:cond delay="0"/>
                                  </p:stCondLst>
                                  <p:childTnLst>
                                    <p:set>
                                      <p:cBhvr>
                                        <p:cTn id="72" dur="1" fill="hold">
                                          <p:stCondLst>
                                            <p:cond delay="0"/>
                                          </p:stCondLst>
                                        </p:cTn>
                                        <p:tgtEl>
                                          <p:spTgt spid="72707">
                                            <p:txEl>
                                              <p:pRg st="6" end="6"/>
                                            </p:txEl>
                                          </p:spTgt>
                                        </p:tgtEl>
                                        <p:attrNameLst>
                                          <p:attrName>style.visibility</p:attrName>
                                        </p:attrNameLst>
                                      </p:cBhvr>
                                      <p:to>
                                        <p:strVal val="visible"/>
                                      </p:to>
                                    </p:set>
                                    <p:animEffect transition="in" filter="fade">
                                      <p:cBhvr>
                                        <p:cTn id="73" dur="385" decel="100000"/>
                                        <p:tgtEl>
                                          <p:spTgt spid="72707">
                                            <p:txEl>
                                              <p:pRg st="6" end="6"/>
                                            </p:txEl>
                                          </p:spTgt>
                                        </p:tgtEl>
                                      </p:cBhvr>
                                    </p:animEffect>
                                    <p:animScale>
                                      <p:cBhvr>
                                        <p:cTn id="74" dur="385" decel="100000"/>
                                        <p:tgtEl>
                                          <p:spTgt spid="72707">
                                            <p:txEl>
                                              <p:pRg st="6" end="6"/>
                                            </p:txEl>
                                          </p:spTgt>
                                        </p:tgtEl>
                                      </p:cBhvr>
                                      <p:from x="10000" y="10000"/>
                                      <p:to x="200000" y="450000"/>
                                    </p:animScale>
                                    <p:animScale>
                                      <p:cBhvr>
                                        <p:cTn id="75" dur="615" accel="100000" fill="hold">
                                          <p:stCondLst>
                                            <p:cond delay="385"/>
                                          </p:stCondLst>
                                        </p:cTn>
                                        <p:tgtEl>
                                          <p:spTgt spid="72707">
                                            <p:txEl>
                                              <p:pRg st="6" end="6"/>
                                            </p:txEl>
                                          </p:spTgt>
                                        </p:tgtEl>
                                      </p:cBhvr>
                                      <p:from x="200000" y="450000"/>
                                      <p:to x="100000" y="100000"/>
                                    </p:animScale>
                                    <p:set>
                                      <p:cBhvr>
                                        <p:cTn id="76" dur="385" fill="hold"/>
                                        <p:tgtEl>
                                          <p:spTgt spid="72707">
                                            <p:txEl>
                                              <p:pRg st="6" end="6"/>
                                            </p:txEl>
                                          </p:spTgt>
                                        </p:tgtEl>
                                        <p:attrNameLst>
                                          <p:attrName>ppt_x</p:attrName>
                                        </p:attrNameLst>
                                      </p:cBhvr>
                                      <p:to>
                                        <p:strVal val="(0.5)"/>
                                      </p:to>
                                    </p:set>
                                    <p:anim from="(0.5)" to="(#ppt_x)" calcmode="lin" valueType="num">
                                      <p:cBhvr>
                                        <p:cTn id="77" dur="615" accel="100000" fill="hold">
                                          <p:stCondLst>
                                            <p:cond delay="385"/>
                                          </p:stCondLst>
                                        </p:cTn>
                                        <p:tgtEl>
                                          <p:spTgt spid="72707">
                                            <p:txEl>
                                              <p:pRg st="6" end="6"/>
                                            </p:txEl>
                                          </p:spTgt>
                                        </p:tgtEl>
                                        <p:attrNameLst>
                                          <p:attrName>ppt_x</p:attrName>
                                        </p:attrNameLst>
                                      </p:cBhvr>
                                    </p:anim>
                                    <p:set>
                                      <p:cBhvr>
                                        <p:cTn id="78" dur="385" fill="hold"/>
                                        <p:tgtEl>
                                          <p:spTgt spid="72707">
                                            <p:txEl>
                                              <p:pRg st="6" end="6"/>
                                            </p:txEl>
                                          </p:spTgt>
                                        </p:tgtEl>
                                        <p:attrNameLst>
                                          <p:attrName>ppt_y</p:attrName>
                                        </p:attrNameLst>
                                      </p:cBhvr>
                                      <p:to>
                                        <p:strVal val="(#ppt_y+0.4)"/>
                                      </p:to>
                                    </p:set>
                                    <p:anim from="(#ppt_y+0.4)" to="(#ppt_y)" calcmode="lin" valueType="num">
                                      <p:cBhvr>
                                        <p:cTn id="79" dur="615" accel="100000" fill="hold">
                                          <p:stCondLst>
                                            <p:cond delay="385"/>
                                          </p:stCondLst>
                                        </p:cTn>
                                        <p:tgtEl>
                                          <p:spTgt spid="72707">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r>
              <a:rPr lang="en-US" altLang="en-US"/>
              <a:t>Stages of Reading: After Reading</a:t>
            </a:r>
          </a:p>
        </p:txBody>
      </p:sp>
      <p:sp>
        <p:nvSpPr>
          <p:cNvPr id="65539" name="Rectangle 3"/>
          <p:cNvSpPr>
            <a:spLocks noGrp="1" noChangeArrowheads="1"/>
          </p:cNvSpPr>
          <p:nvPr>
            <p:ph type="body" sz="half" idx="1"/>
          </p:nvPr>
        </p:nvSpPr>
        <p:spPr>
          <a:xfrm>
            <a:off x="838200" y="2362200"/>
            <a:ext cx="7772400" cy="4114800"/>
          </a:xfrm>
        </p:spPr>
        <p:txBody>
          <a:bodyPr/>
          <a:lstStyle/>
          <a:p>
            <a:pPr>
              <a:buFont typeface="Wingdings" pitchFamily="2" charset="2"/>
              <a:buChar char="Ø"/>
            </a:pPr>
            <a:r>
              <a:rPr lang="en-US" altLang="en-US" sz="3600" dirty="0" smtClean="0"/>
              <a:t>Recall/retell *</a:t>
            </a:r>
            <a:endParaRPr lang="en-US" altLang="en-US" sz="3600" dirty="0"/>
          </a:p>
          <a:p>
            <a:pPr>
              <a:buFont typeface="Wingdings" pitchFamily="2" charset="2"/>
              <a:buChar char="Ø"/>
            </a:pPr>
            <a:r>
              <a:rPr lang="en-US" altLang="en-US" sz="3600" dirty="0"/>
              <a:t>Evaluate</a:t>
            </a:r>
          </a:p>
          <a:p>
            <a:pPr>
              <a:buFont typeface="Wingdings" pitchFamily="2" charset="2"/>
              <a:buChar char="Ø"/>
            </a:pPr>
            <a:r>
              <a:rPr lang="en-US" altLang="en-US" sz="3600" dirty="0"/>
              <a:t>Discuss</a:t>
            </a:r>
          </a:p>
          <a:p>
            <a:pPr>
              <a:buFont typeface="Wingdings" pitchFamily="2" charset="2"/>
              <a:buChar char="Ø"/>
            </a:pPr>
            <a:r>
              <a:rPr lang="en-US" altLang="en-US" sz="3600" dirty="0"/>
              <a:t>Reread</a:t>
            </a:r>
          </a:p>
          <a:p>
            <a:pPr>
              <a:buFont typeface="Wingdings" pitchFamily="2" charset="2"/>
              <a:buChar char="Ø"/>
            </a:pPr>
            <a:r>
              <a:rPr lang="en-US" altLang="en-US" sz="3600" dirty="0"/>
              <a:t>Apply</a:t>
            </a:r>
          </a:p>
          <a:p>
            <a:pPr>
              <a:buFont typeface="Wingdings" pitchFamily="2" charset="2"/>
              <a:buChar char="Ø"/>
            </a:pPr>
            <a:r>
              <a:rPr lang="en-US" altLang="en-US" sz="3600" dirty="0"/>
              <a:t>Read more</a:t>
            </a:r>
          </a:p>
        </p:txBody>
      </p:sp>
      <p:pic>
        <p:nvPicPr>
          <p:cNvPr id="65540"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010400" y="228600"/>
            <a:ext cx="1827213" cy="109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10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10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1000"/>
                                        <p:tgtEl>
                                          <p:spTgt spid="65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1000"/>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1000"/>
                                        <p:tgtEl>
                                          <p:spTgt spid="655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10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r>
              <a:rPr lang="en-US" altLang="en-US"/>
              <a:t>Strategies To Use after Reading</a:t>
            </a:r>
          </a:p>
        </p:txBody>
      </p:sp>
      <p:sp>
        <p:nvSpPr>
          <p:cNvPr id="73731" name="Rectangle 3"/>
          <p:cNvSpPr>
            <a:spLocks noGrp="1" noChangeArrowheads="1"/>
          </p:cNvSpPr>
          <p:nvPr>
            <p:ph type="body" idx="1"/>
          </p:nvPr>
        </p:nvSpPr>
        <p:spPr>
          <a:xfrm>
            <a:off x="838200" y="2362200"/>
            <a:ext cx="7693025" cy="4267200"/>
          </a:xfrm>
        </p:spPr>
        <p:txBody>
          <a:bodyPr/>
          <a:lstStyle/>
          <a:p>
            <a:r>
              <a:rPr lang="en-US" altLang="en-US" sz="3400" dirty="0"/>
              <a:t>Exit Slips/Admit Slips</a:t>
            </a:r>
          </a:p>
          <a:p>
            <a:r>
              <a:rPr lang="en-US" altLang="en-US" sz="3400" dirty="0"/>
              <a:t>Question Swap (Skinny vs. Fat)</a:t>
            </a:r>
          </a:p>
          <a:p>
            <a:r>
              <a:rPr lang="en-US" altLang="en-US" sz="3400" dirty="0"/>
              <a:t>Mapping</a:t>
            </a:r>
          </a:p>
          <a:p>
            <a:r>
              <a:rPr lang="en-US" altLang="en-US" sz="3400" dirty="0"/>
              <a:t>Save the Last Word for Me</a:t>
            </a:r>
          </a:p>
          <a:p>
            <a:r>
              <a:rPr lang="en-US" altLang="en-US" sz="3400" dirty="0"/>
              <a:t>RAFT</a:t>
            </a:r>
          </a:p>
          <a:p>
            <a:r>
              <a:rPr lang="en-US" altLang="en-US" sz="3400" dirty="0"/>
              <a:t>Drama</a:t>
            </a:r>
          </a:p>
          <a:p>
            <a:r>
              <a:rPr lang="en-US" altLang="en-US" sz="3400" dirty="0"/>
              <a:t>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1000" fill="hold"/>
                                        <p:tgtEl>
                                          <p:spTgt spid="737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37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3731">
                                            <p:txEl>
                                              <p:pRg st="1" end="1"/>
                                            </p:txEl>
                                          </p:spTgt>
                                        </p:tgtEl>
                                        <p:attrNameLst>
                                          <p:attrName>style.visibility</p:attrName>
                                        </p:attrNameLst>
                                      </p:cBhvr>
                                      <p:to>
                                        <p:strVal val="visible"/>
                                      </p:to>
                                    </p:set>
                                    <p:anim calcmode="lin" valueType="num">
                                      <p:cBhvr>
                                        <p:cTn id="14" dur="1000" fill="hold"/>
                                        <p:tgtEl>
                                          <p:spTgt spid="7373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373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 calcmode="lin" valueType="num">
                                      <p:cBhvr>
                                        <p:cTn id="21" dur="1000" fill="hold"/>
                                        <p:tgtEl>
                                          <p:spTgt spid="7373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373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73731">
                                            <p:txEl>
                                              <p:pRg st="3" end="3"/>
                                            </p:txEl>
                                          </p:spTgt>
                                        </p:tgtEl>
                                        <p:attrNameLst>
                                          <p:attrName>style.visibility</p:attrName>
                                        </p:attrNameLst>
                                      </p:cBhvr>
                                      <p:to>
                                        <p:strVal val="visible"/>
                                      </p:to>
                                    </p:set>
                                    <p:anim calcmode="lin" valueType="num">
                                      <p:cBhvr>
                                        <p:cTn id="28" dur="1000" fill="hold"/>
                                        <p:tgtEl>
                                          <p:spTgt spid="7373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373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373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73731">
                                            <p:txEl>
                                              <p:pRg st="4" end="4"/>
                                            </p:txEl>
                                          </p:spTgt>
                                        </p:tgtEl>
                                        <p:attrNameLst>
                                          <p:attrName>style.visibility</p:attrName>
                                        </p:attrNameLst>
                                      </p:cBhvr>
                                      <p:to>
                                        <p:strVal val="visible"/>
                                      </p:to>
                                    </p:set>
                                    <p:anim calcmode="lin" valueType="num">
                                      <p:cBhvr>
                                        <p:cTn id="35" dur="1000" fill="hold"/>
                                        <p:tgtEl>
                                          <p:spTgt spid="73731">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7373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373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73731">
                                            <p:txEl>
                                              <p:pRg st="5" end="5"/>
                                            </p:txEl>
                                          </p:spTgt>
                                        </p:tgtEl>
                                        <p:attrNameLst>
                                          <p:attrName>style.visibility</p:attrName>
                                        </p:attrNameLst>
                                      </p:cBhvr>
                                      <p:to>
                                        <p:strVal val="visible"/>
                                      </p:to>
                                    </p:set>
                                    <p:anim calcmode="lin" valueType="num">
                                      <p:cBhvr>
                                        <p:cTn id="42" dur="1000" fill="hold"/>
                                        <p:tgtEl>
                                          <p:spTgt spid="73731">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7373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373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73731">
                                            <p:txEl>
                                              <p:pRg st="6" end="6"/>
                                            </p:txEl>
                                          </p:spTgt>
                                        </p:tgtEl>
                                        <p:attrNameLst>
                                          <p:attrName>style.visibility</p:attrName>
                                        </p:attrNameLst>
                                      </p:cBhvr>
                                      <p:to>
                                        <p:strVal val="visible"/>
                                      </p:to>
                                    </p:set>
                                    <p:anim calcmode="lin" valueType="num">
                                      <p:cBhvr>
                                        <p:cTn id="49" dur="1000" fill="hold"/>
                                        <p:tgtEl>
                                          <p:spTgt spid="73731">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7373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en-US" kern="1200" dirty="0">
                <a:solidFill>
                  <a:schemeClr val="tx1"/>
                </a:solidFill>
                <a:latin typeface="Arial" charset="0"/>
              </a:rPr>
              <a:t>PALS (Peer-Assisted Learning Strategy</a:t>
            </a:r>
            <a:r>
              <a:rPr lang="en-US" kern="1200" dirty="0" smtClean="0">
                <a:solidFill>
                  <a:schemeClr val="tx1"/>
                </a:solidFill>
                <a:latin typeface="Arial" charset="0"/>
              </a:rPr>
              <a:t>)</a:t>
            </a:r>
            <a:endParaRPr lang="en-US" altLang="en-US" dirty="0"/>
          </a:p>
        </p:txBody>
      </p:sp>
      <p:sp>
        <p:nvSpPr>
          <p:cNvPr id="86019" name="Rectangle 3"/>
          <p:cNvSpPr>
            <a:spLocks noGrp="1" noChangeArrowheads="1"/>
          </p:cNvSpPr>
          <p:nvPr>
            <p:ph type="body" idx="1"/>
          </p:nvPr>
        </p:nvSpPr>
        <p:spPr>
          <a:xfrm>
            <a:off x="838200" y="2362200"/>
            <a:ext cx="8305800" cy="4495800"/>
          </a:xfrm>
        </p:spPr>
        <p:txBody>
          <a:bodyPr/>
          <a:lstStyle/>
          <a:p>
            <a:pPr marL="0" indent="0">
              <a:buNone/>
            </a:pPr>
            <a:r>
              <a:rPr lang="en-US" altLang="en-US" dirty="0" smtClean="0"/>
              <a:t>5 minutes	Partner A reads aloud</a:t>
            </a:r>
          </a:p>
          <a:p>
            <a:pPr marL="0" indent="0">
              <a:buNone/>
            </a:pPr>
            <a:r>
              <a:rPr lang="en-US" altLang="en-US" dirty="0" smtClean="0"/>
              <a:t>5 minutes	Partner B reads aloud</a:t>
            </a:r>
          </a:p>
          <a:p>
            <a:pPr marL="0" indent="0">
              <a:buNone/>
            </a:pPr>
            <a:r>
              <a:rPr lang="en-US" altLang="en-US" dirty="0" smtClean="0"/>
              <a:t>2 minutes	Partners alternate summarizing</a:t>
            </a:r>
          </a:p>
          <a:p>
            <a:pPr marL="1828800" indent="-1828800">
              <a:buNone/>
            </a:pPr>
            <a:r>
              <a:rPr lang="en-US" altLang="en-US" dirty="0" smtClean="0"/>
              <a:t>5 minutes	Partner A reads in chunks, B questions: Who? What? Shrink to &lt;= 10 words</a:t>
            </a:r>
          </a:p>
          <a:p>
            <a:pPr marL="1828800" indent="-1828800">
              <a:buNone/>
            </a:pPr>
            <a:r>
              <a:rPr lang="en-US" altLang="en-US" dirty="0" smtClean="0"/>
              <a:t>5 minutes	Partner B reads in chunks, A questions</a:t>
            </a:r>
          </a:p>
          <a:p>
            <a:pPr marL="1828800" indent="-1828800">
              <a:buNone/>
            </a:pPr>
            <a:r>
              <a:rPr lang="en-US" altLang="en-US" dirty="0" smtClean="0"/>
              <a:t>5 minutes	Partner A predicts, reads a chunk, verifies/negates prediction, shrinks</a:t>
            </a:r>
          </a:p>
          <a:p>
            <a:pPr marL="1828800" indent="-1828800">
              <a:buNone/>
            </a:pPr>
            <a:r>
              <a:rPr lang="en-US" altLang="en-US" dirty="0" smtClean="0"/>
              <a:t>5 minutes	Partner B predicts, reads, shrinks</a:t>
            </a:r>
            <a:endParaRPr lang="en-US" altLang="en-US" dirty="0"/>
          </a:p>
        </p:txBody>
      </p:sp>
    </p:spTree>
    <p:extLst>
      <p:ext uri="{BB962C8B-B14F-4D97-AF65-F5344CB8AC3E}">
        <p14:creationId xmlns:p14="http://schemas.microsoft.com/office/powerpoint/2010/main" val="371373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60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 calcmode="lin" valueType="num">
                                      <p:cBhvr>
                                        <p:cTn id="14" dur="500" fill="hold"/>
                                        <p:tgtEl>
                                          <p:spTgt spid="860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60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60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 calcmode="lin" valueType="num">
                                      <p:cBhvr>
                                        <p:cTn id="21" dur="500" fill="hold"/>
                                        <p:tgtEl>
                                          <p:spTgt spid="860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60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60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6019">
                                            <p:txEl>
                                              <p:pRg st="3" end="3"/>
                                            </p:txEl>
                                          </p:spTgt>
                                        </p:tgtEl>
                                        <p:attrNameLst>
                                          <p:attrName>style.visibility</p:attrName>
                                        </p:attrNameLst>
                                      </p:cBhvr>
                                      <p:to>
                                        <p:strVal val="visible"/>
                                      </p:to>
                                    </p:set>
                                    <p:anim calcmode="lin" valueType="num">
                                      <p:cBhvr>
                                        <p:cTn id="28"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60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6019">
                                            <p:txEl>
                                              <p:pRg st="4" end="4"/>
                                            </p:txEl>
                                          </p:spTgt>
                                        </p:tgtEl>
                                        <p:attrNameLst>
                                          <p:attrName>style.visibility</p:attrName>
                                        </p:attrNameLst>
                                      </p:cBhvr>
                                      <p:to>
                                        <p:strVal val="visible"/>
                                      </p:to>
                                    </p:set>
                                    <p:anim calcmode="lin" valueType="num">
                                      <p:cBhvr>
                                        <p:cTn id="35" dur="500" fill="hold"/>
                                        <p:tgtEl>
                                          <p:spTgt spid="8601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601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60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6019">
                                            <p:txEl>
                                              <p:pRg st="5" end="5"/>
                                            </p:txEl>
                                          </p:spTgt>
                                        </p:tgtEl>
                                        <p:attrNameLst>
                                          <p:attrName>style.visibility</p:attrName>
                                        </p:attrNameLst>
                                      </p:cBhvr>
                                      <p:to>
                                        <p:strVal val="visible"/>
                                      </p:to>
                                    </p:set>
                                    <p:anim calcmode="lin" valueType="num">
                                      <p:cBhvr>
                                        <p:cTn id="4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601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6019">
                                            <p:txEl>
                                              <p:pRg st="6" end="6"/>
                                            </p:txEl>
                                          </p:spTgt>
                                        </p:tgtEl>
                                        <p:attrNameLst>
                                          <p:attrName>style.visibility</p:attrName>
                                        </p:attrNameLst>
                                      </p:cBhvr>
                                      <p:to>
                                        <p:strVal val="visible"/>
                                      </p:to>
                                    </p:set>
                                    <p:anim calcmode="lin" valueType="num">
                                      <p:cBhvr>
                                        <p:cTn id="49" dur="500" fill="hold"/>
                                        <p:tgtEl>
                                          <p:spTgt spid="8601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601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6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ltLang="en-US"/>
              <a:t>Vocabulary Strategies</a:t>
            </a:r>
          </a:p>
        </p:txBody>
      </p:sp>
      <p:sp>
        <p:nvSpPr>
          <p:cNvPr id="74755" name="Rectangle 3"/>
          <p:cNvSpPr>
            <a:spLocks noGrp="1" noChangeArrowheads="1"/>
          </p:cNvSpPr>
          <p:nvPr>
            <p:ph type="body" idx="1"/>
          </p:nvPr>
        </p:nvSpPr>
        <p:spPr/>
        <p:txBody>
          <a:bodyPr/>
          <a:lstStyle/>
          <a:p>
            <a:r>
              <a:rPr lang="en-US" altLang="en-US"/>
              <a:t>Word Splash</a:t>
            </a:r>
          </a:p>
          <a:p>
            <a:pPr>
              <a:buFont typeface="Wingdings" pitchFamily="2" charset="2"/>
              <a:buNone/>
            </a:pPr>
            <a:endParaRPr lang="en-US" altLang="en-US"/>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1000" fill="hold"/>
                                        <p:tgtEl>
                                          <p:spTgt spid="747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en-US" altLang="en-US"/>
              <a:t>Sample Word Splash</a:t>
            </a:r>
          </a:p>
        </p:txBody>
      </p:sp>
      <p:sp>
        <p:nvSpPr>
          <p:cNvPr id="95236" name="WordArt 4"/>
          <p:cNvSpPr>
            <a:spLocks noChangeArrowheads="1" noChangeShapeType="1" noTextEdit="1"/>
          </p:cNvSpPr>
          <p:nvPr/>
        </p:nvSpPr>
        <p:spPr bwMode="auto">
          <a:xfrm>
            <a:off x="5638800" y="5562600"/>
            <a:ext cx="2286000" cy="785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Times New Roman"/>
                <a:cs typeface="Times New Roman"/>
              </a:rPr>
              <a:t>Genome</a:t>
            </a:r>
          </a:p>
        </p:txBody>
      </p:sp>
      <p:sp>
        <p:nvSpPr>
          <p:cNvPr id="95237" name="WordArt 5"/>
          <p:cNvSpPr>
            <a:spLocks noChangeArrowheads="1" noChangeShapeType="1" noTextEdit="1"/>
          </p:cNvSpPr>
          <p:nvPr/>
        </p:nvSpPr>
        <p:spPr bwMode="auto">
          <a:xfrm>
            <a:off x="3048000" y="4191000"/>
            <a:ext cx="241935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Chromosome</a:t>
            </a:r>
          </a:p>
        </p:txBody>
      </p:sp>
      <p:sp>
        <p:nvSpPr>
          <p:cNvPr id="95238" name="WordArt 6"/>
          <p:cNvSpPr>
            <a:spLocks noChangeArrowheads="1" noChangeShapeType="1" noTextEdit="1"/>
          </p:cNvSpPr>
          <p:nvPr/>
        </p:nvSpPr>
        <p:spPr bwMode="auto">
          <a:xfrm>
            <a:off x="5791200" y="3124200"/>
            <a:ext cx="160972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a:rPr>
              <a:t>Heredity</a:t>
            </a:r>
          </a:p>
        </p:txBody>
      </p:sp>
      <p:sp>
        <p:nvSpPr>
          <p:cNvPr id="95239" name="WordArt 7"/>
          <p:cNvSpPr>
            <a:spLocks noChangeArrowheads="1" noChangeShapeType="1" noTextEdit="1"/>
          </p:cNvSpPr>
          <p:nvPr/>
        </p:nvSpPr>
        <p:spPr bwMode="auto">
          <a:xfrm>
            <a:off x="4205288" y="2995613"/>
            <a:ext cx="733425" cy="87471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DNA</a:t>
            </a:r>
          </a:p>
        </p:txBody>
      </p:sp>
      <p:sp>
        <p:nvSpPr>
          <p:cNvPr id="95240" name="WordArt 8"/>
          <p:cNvSpPr>
            <a:spLocks noChangeArrowheads="1" noChangeShapeType="1" noTextEdit="1"/>
          </p:cNvSpPr>
          <p:nvPr/>
        </p:nvSpPr>
        <p:spPr bwMode="auto">
          <a:xfrm>
            <a:off x="1371600" y="2743200"/>
            <a:ext cx="2200275" cy="638175"/>
          </a:xfrm>
          <a:prstGeom prst="rect">
            <a:avLst/>
          </a:prstGeom>
        </p:spPr>
        <p:txBody>
          <a:bodyPr wrap="none" fromWordArt="1">
            <a:prstTxWarp prst="textPlain">
              <a:avLst>
                <a:gd name="adj" fmla="val 50000"/>
              </a:avLst>
            </a:prstTxWarp>
          </a:bodyPr>
          <a:lstStyle/>
          <a:p>
            <a:pPr algn="ctr"/>
            <a:r>
              <a:rPr lang="en-US" sz="3600" i="1" kern="10">
                <a:ln w="9525">
                  <a:solidFill>
                    <a:srgbClr val="993366"/>
                  </a:solidFill>
                  <a:round/>
                  <a:headEnd/>
                  <a:tailEnd/>
                </a:ln>
                <a:solidFill>
                  <a:srgbClr val="FFFFFF"/>
                </a:solidFill>
                <a:effectLst>
                  <a:outerShdw dist="35921" dir="2700000" algn="ctr" rotWithShape="0">
                    <a:srgbClr val="808080">
                      <a:alpha val="80000"/>
                    </a:srgbClr>
                  </a:outerShdw>
                </a:effectLst>
                <a:latin typeface="Arial Black"/>
              </a:rPr>
              <a:t>Mutation</a:t>
            </a:r>
          </a:p>
        </p:txBody>
      </p:sp>
      <p:sp>
        <p:nvSpPr>
          <p:cNvPr id="95241" name="WordArt 9"/>
          <p:cNvSpPr>
            <a:spLocks noChangeArrowheads="1" noChangeShapeType="1" noTextEdit="1"/>
          </p:cNvSpPr>
          <p:nvPr/>
        </p:nvSpPr>
        <p:spPr bwMode="auto">
          <a:xfrm>
            <a:off x="1752600" y="5105400"/>
            <a:ext cx="2057400" cy="7620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Nucleotide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r>
              <a:rPr lang="en-US" altLang="en-US"/>
              <a:t>Vocabulary Strategies</a:t>
            </a:r>
          </a:p>
        </p:txBody>
      </p:sp>
      <p:sp>
        <p:nvSpPr>
          <p:cNvPr id="96259" name="Rectangle 3"/>
          <p:cNvSpPr>
            <a:spLocks noGrp="1" noChangeArrowheads="1"/>
          </p:cNvSpPr>
          <p:nvPr>
            <p:ph type="body" idx="1"/>
          </p:nvPr>
        </p:nvSpPr>
        <p:spPr/>
        <p:txBody>
          <a:bodyPr/>
          <a:lstStyle/>
          <a:p>
            <a:r>
              <a:rPr lang="en-US" altLang="en-US" sz="4400" dirty="0"/>
              <a:t>Word Splash</a:t>
            </a:r>
          </a:p>
          <a:p>
            <a:r>
              <a:rPr lang="en-US" altLang="en-US" sz="4400" dirty="0"/>
              <a:t>Graphic Organizers (</a:t>
            </a:r>
            <a:r>
              <a:rPr lang="en-US" altLang="en-US" sz="4400" dirty="0" err="1"/>
              <a:t>Frayer</a:t>
            </a:r>
            <a:r>
              <a:rPr lang="en-US" altLang="en-US" sz="4400" dirty="0"/>
              <a:t> Model, Concept Map, etc.)</a:t>
            </a:r>
          </a:p>
          <a:p>
            <a:r>
              <a:rPr lang="en-US" altLang="en-US" sz="4400" dirty="0"/>
              <a:t>Vocabulary Tree</a:t>
            </a:r>
          </a:p>
          <a:p>
            <a:r>
              <a:rPr lang="en-US" altLang="en-US" sz="4400" dirty="0"/>
              <a:t>List-Group-Label</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p:cTn id="7" dur="1000" fill="hold"/>
                                        <p:tgtEl>
                                          <p:spTgt spid="9625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9625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9625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6259">
                                            <p:txEl>
                                              <p:pRg st="2" end="2"/>
                                            </p:txEl>
                                          </p:spTgt>
                                        </p:tgtEl>
                                        <p:attrNameLst>
                                          <p:attrName>style.visibility</p:attrName>
                                        </p:attrNameLst>
                                      </p:cBhvr>
                                      <p:to>
                                        <p:strVal val="visible"/>
                                      </p:to>
                                    </p:set>
                                    <p:anim calcmode="lin" valueType="num">
                                      <p:cBhvr>
                                        <p:cTn id="14" dur="1000" fill="hold"/>
                                        <p:tgtEl>
                                          <p:spTgt spid="9625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962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62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96259">
                                            <p:txEl>
                                              <p:pRg st="3" end="3"/>
                                            </p:txEl>
                                          </p:spTgt>
                                        </p:tgtEl>
                                        <p:attrNameLst>
                                          <p:attrName>style.visibility</p:attrName>
                                        </p:attrNameLst>
                                      </p:cBhvr>
                                      <p:to>
                                        <p:strVal val="visible"/>
                                      </p:to>
                                    </p:set>
                                    <p:anim calcmode="lin" valueType="num">
                                      <p:cBhvr>
                                        <p:cTn id="21" dur="1000" fill="hold"/>
                                        <p:tgtEl>
                                          <p:spTgt spid="9625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9625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p:cNvSpPr>
            <a:spLocks noGrp="1" noChangeArrowheads="1"/>
          </p:cNvSpPr>
          <p:nvPr>
            <p:ph type="title"/>
          </p:nvPr>
        </p:nvSpPr>
        <p:spPr/>
        <p:txBody>
          <a:bodyPr/>
          <a:lstStyle/>
          <a:p>
            <a:r>
              <a:rPr lang="en-US" altLang="en-US"/>
              <a:t>Pop Quiz!</a:t>
            </a:r>
          </a:p>
        </p:txBody>
      </p:sp>
      <p:pic>
        <p:nvPicPr>
          <p:cNvPr id="21510" name="Picture 6" descr="MP90043939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2667000"/>
            <a:ext cx="5578475" cy="37242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r>
              <a:rPr lang="en-US" altLang="en-US"/>
              <a:t>Motivating Readers: Choice</a:t>
            </a:r>
          </a:p>
        </p:txBody>
      </p:sp>
      <p:sp>
        <p:nvSpPr>
          <p:cNvPr id="66563" name="Rectangle 3"/>
          <p:cNvSpPr>
            <a:spLocks noGrp="1" noChangeArrowheads="1"/>
          </p:cNvSpPr>
          <p:nvPr>
            <p:ph type="body" idx="1"/>
          </p:nvPr>
        </p:nvSpPr>
        <p:spPr>
          <a:xfrm>
            <a:off x="838200" y="2362200"/>
            <a:ext cx="8305800" cy="4495800"/>
          </a:xfrm>
        </p:spPr>
        <p:txBody>
          <a:bodyPr/>
          <a:lstStyle/>
          <a:p>
            <a:r>
              <a:rPr lang="en-US" altLang="en-US" sz="3000" dirty="0"/>
              <a:t>Textbook as </a:t>
            </a:r>
            <a:r>
              <a:rPr lang="en-US" altLang="en-US" sz="3000" dirty="0" smtClean="0"/>
              <a:t>reference, journals/magazines</a:t>
            </a:r>
            <a:r>
              <a:rPr lang="en-US" altLang="en-US" sz="3000" dirty="0"/>
              <a:t>, Internet articles, essays, biographies, memoirs, travelogues, historical </a:t>
            </a:r>
            <a:r>
              <a:rPr lang="en-US" altLang="en-US" sz="3000" dirty="0" smtClean="0"/>
              <a:t>novels</a:t>
            </a:r>
            <a:endParaRPr lang="en-US" altLang="en-US" sz="3000" dirty="0"/>
          </a:p>
          <a:p>
            <a:r>
              <a:rPr lang="en-US" altLang="en-US" sz="3000" dirty="0"/>
              <a:t>Benefits: </a:t>
            </a:r>
            <a:r>
              <a:rPr lang="en-US" altLang="en-US" sz="3000" dirty="0" smtClean="0"/>
              <a:t>engagement</a:t>
            </a:r>
            <a:r>
              <a:rPr lang="en-US" altLang="en-US" sz="3000" dirty="0"/>
              <a:t>, differentiation, increased comprehension, diverse viewpoints, “big picture” </a:t>
            </a:r>
          </a:p>
          <a:p>
            <a:r>
              <a:rPr lang="en-US" altLang="en-US" sz="3000" dirty="0"/>
              <a:t>Book talks—reviews, excerpt, student recommendation</a:t>
            </a:r>
          </a:p>
          <a:p>
            <a:r>
              <a:rPr lang="en-US" altLang="en-US" sz="3000" dirty="0"/>
              <a:t>Jigsaw groups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ea typeface="+mn-ea"/>
                <a:cs typeface="+mn-cs"/>
              </a:rPr>
              <a:t>Suggested Reading</a:t>
            </a:r>
            <a:endParaRPr lang="en-US" dirty="0"/>
          </a:p>
        </p:txBody>
      </p:sp>
      <p:sp>
        <p:nvSpPr>
          <p:cNvPr id="3" name="Content Placeholder 2"/>
          <p:cNvSpPr>
            <a:spLocks noGrp="1"/>
          </p:cNvSpPr>
          <p:nvPr>
            <p:ph idx="1"/>
          </p:nvPr>
        </p:nvSpPr>
        <p:spPr>
          <a:xfrm>
            <a:off x="838200" y="2362200"/>
            <a:ext cx="7693025" cy="5105400"/>
          </a:xfrm>
        </p:spPr>
        <p:txBody>
          <a:bodyPr/>
          <a:lstStyle/>
          <a:p>
            <a:r>
              <a:rPr lang="en-US" sz="2000" dirty="0"/>
              <a:t>Gallagher, Kelly. </a:t>
            </a:r>
            <a:r>
              <a:rPr lang="en-US" sz="2000" i="1" dirty="0" err="1" smtClean="0"/>
              <a:t>Readicide</a:t>
            </a:r>
            <a:r>
              <a:rPr lang="en-US" sz="2000" dirty="0" smtClean="0"/>
              <a:t>. Portland, Maine: </a:t>
            </a:r>
            <a:r>
              <a:rPr lang="en-US" sz="2000" dirty="0" err="1" smtClean="0"/>
              <a:t>Stenhouse</a:t>
            </a:r>
            <a:r>
              <a:rPr lang="en-US" sz="2000" dirty="0" smtClean="0"/>
              <a:t> Publishers, 2009.</a:t>
            </a:r>
            <a:endParaRPr lang="en-US" sz="2000" dirty="0"/>
          </a:p>
          <a:p>
            <a:r>
              <a:rPr lang="en-US" sz="2000" dirty="0" err="1" smtClean="0">
                <a:solidFill>
                  <a:schemeClr val="tx1"/>
                </a:solidFill>
              </a:rPr>
              <a:t>Herz</a:t>
            </a:r>
            <a:r>
              <a:rPr lang="en-US" sz="2000" dirty="0">
                <a:solidFill>
                  <a:schemeClr val="tx1"/>
                </a:solidFill>
              </a:rPr>
              <a:t>, Sarah K. with Donald R. Gallo. </a:t>
            </a:r>
            <a:r>
              <a:rPr lang="en-US" sz="2000" i="1" dirty="0">
                <a:solidFill>
                  <a:schemeClr val="tx1"/>
                </a:solidFill>
              </a:rPr>
              <a:t>From Hinton to Hamlet: Building Bridges Between Young Adult Literature and the Classics</a:t>
            </a:r>
            <a:r>
              <a:rPr lang="en-US" sz="2000" dirty="0">
                <a:solidFill>
                  <a:schemeClr val="tx1"/>
                </a:solidFill>
              </a:rPr>
              <a:t>. Westport, Connecticut: Greenwood Press, 1996. </a:t>
            </a:r>
          </a:p>
          <a:p>
            <a:r>
              <a:rPr lang="en-US" sz="2000" dirty="0" smtClean="0">
                <a:solidFill>
                  <a:schemeClr val="tx1"/>
                </a:solidFill>
              </a:rPr>
              <a:t>Reynolds</a:t>
            </a:r>
            <a:r>
              <a:rPr lang="en-US" sz="2000" dirty="0">
                <a:solidFill>
                  <a:schemeClr val="tx1"/>
                </a:solidFill>
              </a:rPr>
              <a:t>, Marilyn. </a:t>
            </a:r>
            <a:r>
              <a:rPr lang="en-US" sz="2000" i="1" dirty="0">
                <a:solidFill>
                  <a:schemeClr val="tx1"/>
                </a:solidFill>
              </a:rPr>
              <a:t>I Won’t Read and You Can’t Make Me</a:t>
            </a:r>
            <a:r>
              <a:rPr lang="en-US" sz="2000" dirty="0">
                <a:solidFill>
                  <a:schemeClr val="tx1"/>
                </a:solidFill>
              </a:rPr>
              <a:t>. Portsmouth, New Hampshire: Heinemann, 2004. </a:t>
            </a:r>
          </a:p>
          <a:p>
            <a:r>
              <a:rPr lang="en-US" sz="2000" dirty="0" err="1" smtClean="0">
                <a:solidFill>
                  <a:schemeClr val="tx1"/>
                </a:solidFill>
              </a:rPr>
              <a:t>Tovani</a:t>
            </a:r>
            <a:r>
              <a:rPr lang="en-US" sz="2000" dirty="0">
                <a:solidFill>
                  <a:schemeClr val="tx1"/>
                </a:solidFill>
              </a:rPr>
              <a:t>, </a:t>
            </a:r>
            <a:r>
              <a:rPr lang="en-US" sz="2000" dirty="0" err="1">
                <a:solidFill>
                  <a:schemeClr val="tx1"/>
                </a:solidFill>
              </a:rPr>
              <a:t>Cris</a:t>
            </a:r>
            <a:r>
              <a:rPr lang="en-US" sz="2000" dirty="0">
                <a:solidFill>
                  <a:schemeClr val="tx1"/>
                </a:solidFill>
              </a:rPr>
              <a:t>. </a:t>
            </a:r>
            <a:r>
              <a:rPr lang="en-US" sz="2000" i="1" dirty="0">
                <a:solidFill>
                  <a:schemeClr val="tx1"/>
                </a:solidFill>
              </a:rPr>
              <a:t>I Read It, But I Don’t Get It</a:t>
            </a:r>
            <a:r>
              <a:rPr lang="en-US" sz="2000" dirty="0">
                <a:solidFill>
                  <a:schemeClr val="tx1"/>
                </a:solidFill>
              </a:rPr>
              <a:t>. Portland, Maine: </a:t>
            </a:r>
            <a:r>
              <a:rPr lang="en-US" sz="2000" dirty="0" err="1">
                <a:solidFill>
                  <a:schemeClr val="tx1"/>
                </a:solidFill>
              </a:rPr>
              <a:t>Stenhouse</a:t>
            </a:r>
            <a:r>
              <a:rPr lang="en-US" sz="2000" dirty="0">
                <a:solidFill>
                  <a:schemeClr val="tx1"/>
                </a:solidFill>
              </a:rPr>
              <a:t> Publishers, 2000. </a:t>
            </a:r>
          </a:p>
          <a:p>
            <a:r>
              <a:rPr lang="en-US" sz="2000" dirty="0">
                <a:solidFill>
                  <a:schemeClr val="tx1"/>
                </a:solidFill>
              </a:rPr>
              <a:t>Wilhelm, Jeffrey D. </a:t>
            </a:r>
            <a:r>
              <a:rPr lang="en-US" sz="2000" i="1" dirty="0">
                <a:solidFill>
                  <a:schemeClr val="tx1"/>
                </a:solidFill>
              </a:rPr>
              <a:t>You </a:t>
            </a:r>
            <a:r>
              <a:rPr lang="en-US" sz="2000" i="1" dirty="0" err="1">
                <a:solidFill>
                  <a:schemeClr val="tx1"/>
                </a:solidFill>
              </a:rPr>
              <a:t>Gotta</a:t>
            </a:r>
            <a:r>
              <a:rPr lang="en-US" sz="2000" i="1" dirty="0">
                <a:solidFill>
                  <a:schemeClr val="tx1"/>
                </a:solidFill>
              </a:rPr>
              <a:t> BE the Book</a:t>
            </a:r>
            <a:r>
              <a:rPr lang="en-US" sz="2000" dirty="0">
                <a:solidFill>
                  <a:schemeClr val="tx1"/>
                </a:solidFill>
              </a:rPr>
              <a:t>. New York: Teachers College Press, 1997. </a:t>
            </a:r>
          </a:p>
          <a:p>
            <a:endParaRPr lang="en-US" sz="2000" dirty="0"/>
          </a:p>
        </p:txBody>
      </p:sp>
    </p:spTree>
    <p:extLst>
      <p:ext uri="{BB962C8B-B14F-4D97-AF65-F5344CB8AC3E}">
        <p14:creationId xmlns:p14="http://schemas.microsoft.com/office/powerpoint/2010/main" val="4156653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p:cNvSpPr>
            <a:spLocks noGrp="1" noChangeArrowheads="1"/>
          </p:cNvSpPr>
          <p:nvPr>
            <p:ph type="title" sz="quarter"/>
          </p:nvPr>
        </p:nvSpPr>
        <p:spPr/>
        <p:txBody>
          <a:bodyPr/>
          <a:lstStyle/>
          <a:p>
            <a:r>
              <a:rPr lang="en-US" altLang="en-US"/>
              <a:t>Oops!</a:t>
            </a:r>
          </a:p>
        </p:txBody>
      </p:sp>
      <p:pic>
        <p:nvPicPr>
          <p:cNvPr id="23557" name="Picture 5" descr="MC900088624[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629400" y="3810000"/>
            <a:ext cx="2230438" cy="2647950"/>
          </a:xfrm>
        </p:spPr>
      </p:pic>
      <p:pic>
        <p:nvPicPr>
          <p:cNvPr id="23558" name="Picture 6" descr="MP900400046[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1600200" y="2438400"/>
            <a:ext cx="3940175" cy="262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1" name="Picture 9" descr="MP900399544[1]"/>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4038600" y="2971800"/>
            <a:ext cx="2505075" cy="313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AutoShape 7"/>
          <p:cNvSpPr>
            <a:spLocks noGrp="1" noChangeArrowheads="1"/>
          </p:cNvSpPr>
          <p:nvPr>
            <p:ph type="title"/>
          </p:nvPr>
        </p:nvSpPr>
        <p:spPr/>
        <p:txBody>
          <a:bodyPr/>
          <a:lstStyle/>
          <a:p>
            <a:r>
              <a:rPr lang="en-US" altLang="en-US"/>
              <a:t>How Hard Could It Be?</a:t>
            </a:r>
          </a:p>
        </p:txBody>
      </p:sp>
      <p:sp>
        <p:nvSpPr>
          <p:cNvPr id="28680" name="Rectangle 8"/>
          <p:cNvSpPr>
            <a:spLocks noGrp="1" noChangeArrowheads="1"/>
          </p:cNvSpPr>
          <p:nvPr>
            <p:ph type="body" idx="1"/>
          </p:nvPr>
        </p:nvSpPr>
        <p:spPr/>
        <p:txBody>
          <a:bodyPr/>
          <a:lstStyle/>
          <a:p>
            <a:pPr>
              <a:buFont typeface="Wingdings" pitchFamily="2" charset="2"/>
              <a:buNone/>
            </a:pPr>
            <a:r>
              <a:rPr lang="en-US" altLang="en-US"/>
              <a:t>	The Batsmen were merciless against the Bowlers. The Bowlers placed their men in slips and covers. But to no avail. The Batsmen hit one four after another along with an occasional six. Not once did their balls hit their stumps or get caught.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80">
                                            <p:txEl>
                                              <p:pRg st="0" end="0"/>
                                            </p:txEl>
                                          </p:spTgt>
                                        </p:tgtEl>
                                        <p:attrNameLst>
                                          <p:attrName>style.visibility</p:attrName>
                                        </p:attrNameLst>
                                      </p:cBhvr>
                                      <p:to>
                                        <p:strVal val="visible"/>
                                      </p:to>
                                    </p:set>
                                    <p:animEffect transition="in" filter="fade">
                                      <p:cBhvr>
                                        <p:cTn id="7" dur="1000"/>
                                        <p:tgtEl>
                                          <p:spTgt spid="28680">
                                            <p:txEl>
                                              <p:pRg st="0" end="0"/>
                                            </p:txEl>
                                          </p:spTgt>
                                        </p:tgtEl>
                                      </p:cBhvr>
                                    </p:animEffect>
                                    <p:anim calcmode="lin" valueType="num">
                                      <p:cBhvr>
                                        <p:cTn id="8" dur="1000" fill="hold"/>
                                        <p:tgtEl>
                                          <p:spTgt spid="286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AutoShape 10"/>
          <p:cNvSpPr>
            <a:spLocks noGrp="1" noChangeArrowheads="1"/>
          </p:cNvSpPr>
          <p:nvPr>
            <p:ph type="title"/>
          </p:nvPr>
        </p:nvSpPr>
        <p:spPr/>
        <p:txBody>
          <a:bodyPr/>
          <a:lstStyle/>
          <a:p>
            <a:r>
              <a:rPr lang="en-US" altLang="en-US"/>
              <a:t>Quiz</a:t>
            </a:r>
          </a:p>
        </p:txBody>
      </p:sp>
      <p:sp>
        <p:nvSpPr>
          <p:cNvPr id="9227" name="Rectangle 11"/>
          <p:cNvSpPr>
            <a:spLocks noGrp="1" noChangeArrowheads="1"/>
          </p:cNvSpPr>
          <p:nvPr>
            <p:ph type="body" idx="1"/>
          </p:nvPr>
        </p:nvSpPr>
        <p:spPr/>
        <p:txBody>
          <a:bodyPr/>
          <a:lstStyle/>
          <a:p>
            <a:pPr marL="533400" indent="-533400">
              <a:buFont typeface="Wingdings" pitchFamily="2" charset="2"/>
              <a:buAutoNum type="arabicPeriod"/>
            </a:pPr>
            <a:r>
              <a:rPr lang="en-US" altLang="en-US"/>
              <a:t>Who were merciless against the Bowlers?</a:t>
            </a:r>
          </a:p>
          <a:p>
            <a:pPr marL="533400" indent="-533400">
              <a:buFont typeface="Wingdings" pitchFamily="2" charset="2"/>
              <a:buAutoNum type="arabicPeriod"/>
            </a:pPr>
            <a:r>
              <a:rPr lang="en-US" altLang="en-US"/>
              <a:t>Where did the Bowlers place their men?</a:t>
            </a:r>
          </a:p>
          <a:p>
            <a:pPr marL="533400" indent="-533400">
              <a:buFont typeface="Wingdings" pitchFamily="2" charset="2"/>
              <a:buAutoNum type="arabicPeriod"/>
            </a:pPr>
            <a:r>
              <a:rPr lang="en-US" altLang="en-US"/>
              <a:t>Was this strategy successful?</a:t>
            </a:r>
          </a:p>
          <a:p>
            <a:pPr marL="533400" indent="-533400">
              <a:buFont typeface="Wingdings" pitchFamily="2" charset="2"/>
              <a:buAutoNum type="arabicPeriod"/>
            </a:pPr>
            <a:r>
              <a:rPr lang="en-US" altLang="en-US"/>
              <a:t>Who hit an occasional six?</a:t>
            </a:r>
          </a:p>
          <a:p>
            <a:pPr marL="533400" indent="-533400">
              <a:buFont typeface="Wingdings" pitchFamily="2" charset="2"/>
              <a:buAutoNum type="arabicPeriod"/>
            </a:pPr>
            <a:r>
              <a:rPr lang="en-US" altLang="en-US"/>
              <a:t>How many times did the Batsmen’s balls hit a stump?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en-US" altLang="en-US"/>
              <a:t>How Smart Readers Think</a:t>
            </a:r>
          </a:p>
        </p:txBody>
      </p:sp>
      <p:sp>
        <p:nvSpPr>
          <p:cNvPr id="15363" name="Rectangle 3"/>
          <p:cNvSpPr>
            <a:spLocks noGrp="1" noChangeArrowheads="1"/>
          </p:cNvSpPr>
          <p:nvPr>
            <p:ph type="body" sz="half" idx="1"/>
          </p:nvPr>
        </p:nvSpPr>
        <p:spPr>
          <a:xfrm>
            <a:off x="838200" y="2362200"/>
            <a:ext cx="7315200" cy="3724275"/>
          </a:xfrm>
        </p:spPr>
        <p:txBody>
          <a:bodyPr/>
          <a:lstStyle/>
          <a:p>
            <a:r>
              <a:rPr lang="en-US" altLang="en-US" sz="3600" dirty="0"/>
              <a:t>Reading is more than “decoding.”</a:t>
            </a:r>
          </a:p>
          <a:p>
            <a:r>
              <a:rPr lang="en-US" altLang="en-US" sz="3600" dirty="0"/>
              <a:t>Reading is an active, constructive process</a:t>
            </a:r>
            <a:r>
              <a:rPr lang="en-US" altLang="en-US" sz="3600" dirty="0" smtClean="0"/>
              <a:t>.</a:t>
            </a:r>
            <a:endParaRPr lang="en-US" altLang="en-US" sz="3600" dirty="0"/>
          </a:p>
        </p:txBody>
      </p:sp>
      <p:pic>
        <p:nvPicPr>
          <p:cNvPr id="15370" name="Picture 10" descr="j02174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799" y="4572000"/>
            <a:ext cx="2544180" cy="1945477"/>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3" descr="j02174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77000" y="3619889"/>
            <a:ext cx="2264283" cy="2295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15373"/>
                                        </p:tgtEl>
                                        <p:attrNameLst>
                                          <p:attrName>style.visibility</p:attrName>
                                        </p:attrNameLst>
                                      </p:cBhvr>
                                      <p:to>
                                        <p:strVal val="visible"/>
                                      </p:to>
                                    </p:set>
                                    <p:anim calcmode="lin" valueType="num">
                                      <p:cBhvr>
                                        <p:cTn id="10" dur="1000" fill="hold"/>
                                        <p:tgtEl>
                                          <p:spTgt spid="15373"/>
                                        </p:tgtEl>
                                        <p:attrNameLst>
                                          <p:attrName>ppt_w</p:attrName>
                                        </p:attrNameLst>
                                      </p:cBhvr>
                                      <p:tavLst>
                                        <p:tav tm="0">
                                          <p:val>
                                            <p:strVal val="#ppt_w*0.70"/>
                                          </p:val>
                                        </p:tav>
                                        <p:tav tm="100000">
                                          <p:val>
                                            <p:strVal val="#ppt_w"/>
                                          </p:val>
                                        </p:tav>
                                      </p:tavLst>
                                    </p:anim>
                                    <p:anim calcmode="lin" valueType="num">
                                      <p:cBhvr>
                                        <p:cTn id="11" dur="1000" fill="hold"/>
                                        <p:tgtEl>
                                          <p:spTgt spid="15373"/>
                                        </p:tgtEl>
                                        <p:attrNameLst>
                                          <p:attrName>ppt_h</p:attrName>
                                        </p:attrNameLst>
                                      </p:cBhvr>
                                      <p:tavLst>
                                        <p:tav tm="0">
                                          <p:val>
                                            <p:strVal val="#ppt_h"/>
                                          </p:val>
                                        </p:tav>
                                        <p:tav tm="100000">
                                          <p:val>
                                            <p:strVal val="#ppt_h"/>
                                          </p:val>
                                        </p:tav>
                                      </p:tavLst>
                                    </p:anim>
                                    <p:animEffect transition="in" filter="fade">
                                      <p:cBhvr>
                                        <p:cTn id="12" dur="1000"/>
                                        <p:tgtEl>
                                          <p:spTgt spid="153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dissolve">
                                      <p:cBhvr>
                                        <p:cTn id="17" dur="500"/>
                                        <p:tgtEl>
                                          <p:spTgt spid="15363">
                                            <p:txEl>
                                              <p:pRg st="1" end="1"/>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15370"/>
                                        </p:tgtEl>
                                        <p:attrNameLst>
                                          <p:attrName>style.visibility</p:attrName>
                                        </p:attrNameLst>
                                      </p:cBhvr>
                                      <p:to>
                                        <p:strVal val="visible"/>
                                      </p:to>
                                    </p:set>
                                    <p:anim calcmode="lin" valueType="num">
                                      <p:cBhvr>
                                        <p:cTn id="20" dur="1000" fill="hold"/>
                                        <p:tgtEl>
                                          <p:spTgt spid="15370"/>
                                        </p:tgtEl>
                                        <p:attrNameLst>
                                          <p:attrName>ppt_w</p:attrName>
                                        </p:attrNameLst>
                                      </p:cBhvr>
                                      <p:tavLst>
                                        <p:tav tm="0">
                                          <p:val>
                                            <p:strVal val="#ppt_w*0.70"/>
                                          </p:val>
                                        </p:tav>
                                        <p:tav tm="100000">
                                          <p:val>
                                            <p:strVal val="#ppt_w"/>
                                          </p:val>
                                        </p:tav>
                                      </p:tavLst>
                                    </p:anim>
                                    <p:anim calcmode="lin" valueType="num">
                                      <p:cBhvr>
                                        <p:cTn id="21" dur="1000" fill="hold"/>
                                        <p:tgtEl>
                                          <p:spTgt spid="15370"/>
                                        </p:tgtEl>
                                        <p:attrNameLst>
                                          <p:attrName>ppt_h</p:attrName>
                                        </p:attrNameLst>
                                      </p:cBhvr>
                                      <p:tavLst>
                                        <p:tav tm="0">
                                          <p:val>
                                            <p:strVal val="#ppt_h"/>
                                          </p:val>
                                        </p:tav>
                                        <p:tav tm="100000">
                                          <p:val>
                                            <p:strVal val="#ppt_h"/>
                                          </p:val>
                                        </p:tav>
                                      </p:tavLst>
                                    </p:anim>
                                    <p:animEffect transition="in" filter="fade">
                                      <p:cBhvr>
                                        <p:cTn id="22" dur="1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en-US" altLang="en-US"/>
              <a:t>How Smart Readers Think</a:t>
            </a:r>
          </a:p>
        </p:txBody>
      </p:sp>
      <p:sp>
        <p:nvSpPr>
          <p:cNvPr id="15363" name="Rectangle 3"/>
          <p:cNvSpPr>
            <a:spLocks noGrp="1" noChangeArrowheads="1"/>
          </p:cNvSpPr>
          <p:nvPr>
            <p:ph type="body" sz="half" idx="1"/>
          </p:nvPr>
        </p:nvSpPr>
        <p:spPr>
          <a:xfrm>
            <a:off x="838200" y="2362200"/>
            <a:ext cx="5638800" cy="3724275"/>
          </a:xfrm>
        </p:spPr>
        <p:txBody>
          <a:bodyPr/>
          <a:lstStyle/>
          <a:p>
            <a:r>
              <a:rPr lang="en-US" altLang="en-US" sz="3600" dirty="0" smtClean="0"/>
              <a:t>Good </a:t>
            </a:r>
            <a:r>
              <a:rPr lang="en-US" altLang="en-US" sz="3600" dirty="0"/>
              <a:t>readers have a repertoire of thinking strategies they use to comprehend texts.</a:t>
            </a:r>
          </a:p>
        </p:txBody>
      </p:sp>
      <p:pic>
        <p:nvPicPr>
          <p:cNvPr id="15372" name="Picture 12" descr="j0217458"/>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882775" y="4814842"/>
            <a:ext cx="1758950" cy="178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4" name="Picture 14" descr="j02175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248" y="3124200"/>
            <a:ext cx="2178558" cy="221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0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en-US" altLang="en-US" sz="3200"/>
              <a:t>Thinking Strategies of Effective Readers</a:t>
            </a:r>
          </a:p>
        </p:txBody>
      </p:sp>
      <p:sp>
        <p:nvSpPr>
          <p:cNvPr id="44035" name="Rectangle 3"/>
          <p:cNvSpPr>
            <a:spLocks noGrp="1" noChangeArrowheads="1"/>
          </p:cNvSpPr>
          <p:nvPr>
            <p:ph type="body" sz="half" idx="1"/>
          </p:nvPr>
        </p:nvSpPr>
        <p:spPr>
          <a:xfrm>
            <a:off x="838200" y="2362200"/>
            <a:ext cx="8001000" cy="4038600"/>
          </a:xfrm>
        </p:spPr>
        <p:txBody>
          <a:bodyPr/>
          <a:lstStyle/>
          <a:p>
            <a:r>
              <a:rPr lang="en-US" altLang="en-US" sz="4400" dirty="0"/>
              <a:t>Visualize (make mental pictures or sensory images)</a:t>
            </a:r>
          </a:p>
          <a:p>
            <a:r>
              <a:rPr lang="en-US" altLang="en-US" sz="4400" dirty="0"/>
              <a:t>Connect (connect to own experience, to events in the world, to other readings</a:t>
            </a:r>
            <a:r>
              <a:rPr lang="en-US" altLang="en-US" sz="4400" dirty="0" smtClean="0"/>
              <a:t>)</a:t>
            </a:r>
            <a:endParaRPr lang="en-US" altLang="en-US" sz="4400" dirty="0"/>
          </a:p>
        </p:txBody>
      </p:sp>
      <p:pic>
        <p:nvPicPr>
          <p:cNvPr id="44036" name="Picture 4" descr="MC90019960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086600" y="228600"/>
            <a:ext cx="1827213" cy="109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Scale>
                                      <p:cBhvr>
                                        <p:cTn id="7" dur="2000" decel="50000" fill="hold">
                                          <p:stCondLst>
                                            <p:cond delay="0"/>
                                          </p:stCondLst>
                                        </p:cTn>
                                        <p:tgtEl>
                                          <p:spTgt spid="440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4035">
                                            <p:txEl>
                                              <p:pRg st="0" end="0"/>
                                            </p:txEl>
                                          </p:spTgt>
                                        </p:tgtEl>
                                        <p:attrNameLst>
                                          <p:attrName>ppt_x</p:attrName>
                                          <p:attrName>ppt_y</p:attrName>
                                        </p:attrNameLst>
                                      </p:cBhvr>
                                    </p:animMotion>
                                    <p:animEffect transition="in" filter="fade">
                                      <p:cBhvr>
                                        <p:cTn id="9" dur="2000"/>
                                        <p:tgtEl>
                                          <p:spTgt spid="440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Scale>
                                      <p:cBhvr>
                                        <p:cTn id="14" dur="2000" decel="50000" fill="hold">
                                          <p:stCondLst>
                                            <p:cond delay="0"/>
                                          </p:stCondLst>
                                        </p:cTn>
                                        <p:tgtEl>
                                          <p:spTgt spid="440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4035">
                                            <p:txEl>
                                              <p:pRg st="1" end="1"/>
                                            </p:txEl>
                                          </p:spTgt>
                                        </p:tgtEl>
                                        <p:attrNameLst>
                                          <p:attrName>ppt_x</p:attrName>
                                          <p:attrName>ppt_y</p:attrName>
                                        </p:attrNameLst>
                                      </p:cBhvr>
                                    </p:animMotion>
                                    <p:animEffect transition="in" filter="fade">
                                      <p:cBhvr>
                                        <p:cTn id="16" dur="20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1230</TotalTime>
  <Words>2900</Words>
  <Application>Microsoft Office PowerPoint</Application>
  <PresentationFormat>On-screen Show (4:3)</PresentationFormat>
  <Paragraphs>267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Impact</vt:lpstr>
      <vt:lpstr>Symbol</vt:lpstr>
      <vt:lpstr>Times New Roman</vt:lpstr>
      <vt:lpstr>Wingdings</vt:lpstr>
      <vt:lpstr>Capsules</vt:lpstr>
      <vt:lpstr>Practical Strategies for Improving Reading Comprehension</vt:lpstr>
      <vt:lpstr>Read Chapter 7 and answer the questions on page 183.</vt:lpstr>
      <vt:lpstr>Pop Quiz!</vt:lpstr>
      <vt:lpstr>Oops!</vt:lpstr>
      <vt:lpstr>How Hard Could It Be?</vt:lpstr>
      <vt:lpstr>Quiz</vt:lpstr>
      <vt:lpstr>How Smart Readers Think</vt:lpstr>
      <vt:lpstr>How Smart Readers Think</vt:lpstr>
      <vt:lpstr>Thinking Strategies of Effective Readers</vt:lpstr>
      <vt:lpstr>Thinking Strategies (continued)</vt:lpstr>
      <vt:lpstr> Thinking Strategies (continued)</vt:lpstr>
      <vt:lpstr> Thinking Strategies (continued)</vt:lpstr>
      <vt:lpstr>Showing Students How Smart Readers Think: Think-Aloud</vt:lpstr>
      <vt:lpstr>Why Is Reading for Information So Hard?</vt:lpstr>
      <vt:lpstr>Oh! So that’s what you were talking about.</vt:lpstr>
      <vt:lpstr>Stages of Reading: Before Reading</vt:lpstr>
      <vt:lpstr>Strategies To Use before Reading</vt:lpstr>
      <vt:lpstr>A Quick Detour: Reading Aloud</vt:lpstr>
      <vt:lpstr>Students Reading Aloud</vt:lpstr>
      <vt:lpstr>Strategies To Use before Reading</vt:lpstr>
      <vt:lpstr>Stages of Reading: During Reading</vt:lpstr>
      <vt:lpstr>Petoskey</vt:lpstr>
      <vt:lpstr>Strategies to Use While Reading</vt:lpstr>
      <vt:lpstr>Stages of Reading: After Reading</vt:lpstr>
      <vt:lpstr>Strategies To Use after Reading</vt:lpstr>
      <vt:lpstr>PALS (Peer-Assisted Learning Strategy)</vt:lpstr>
      <vt:lpstr>Vocabulary Strategies</vt:lpstr>
      <vt:lpstr>Sample Word Splash</vt:lpstr>
      <vt:lpstr>Vocabulary Strategies</vt:lpstr>
      <vt:lpstr>Motivating Readers: Choice</vt:lpstr>
      <vt:lpstr>Suggested Reading</vt:lpstr>
    </vt:vector>
  </TitlesOfParts>
  <Company>R &amp; D Computer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across the Curriculum</dc:title>
  <dc:creator>Denise</dc:creator>
  <cp:lastModifiedBy>Wood, Denise</cp:lastModifiedBy>
  <cp:revision>86</cp:revision>
  <dcterms:created xsi:type="dcterms:W3CDTF">2011-01-04T17:33:58Z</dcterms:created>
  <dcterms:modified xsi:type="dcterms:W3CDTF">2015-07-29T12:18:14Z</dcterms:modified>
</cp:coreProperties>
</file>