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2" r:id="rId6"/>
    <p:sldId id="263" r:id="rId7"/>
    <p:sldId id="277" r:id="rId8"/>
    <p:sldId id="278" r:id="rId9"/>
    <p:sldId id="279" r:id="rId10"/>
    <p:sldId id="276" r:id="rId11"/>
    <p:sldId id="267" r:id="rId12"/>
    <p:sldId id="261" r:id="rId13"/>
    <p:sldId id="265" r:id="rId14"/>
    <p:sldId id="266" r:id="rId15"/>
    <p:sldId id="268" r:id="rId16"/>
    <p:sldId id="270" r:id="rId17"/>
    <p:sldId id="271" r:id="rId18"/>
    <p:sldId id="272" r:id="rId19"/>
    <p:sldId id="273" r:id="rId20"/>
    <p:sldId id="274" r:id="rId21"/>
    <p:sldId id="280" r:id="rId22"/>
    <p:sldId id="275"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20" autoAdjust="0"/>
    <p:restoredTop sz="92362" autoAdjust="0"/>
  </p:normalViewPr>
  <p:slideViewPr>
    <p:cSldViewPr>
      <p:cViewPr varScale="1">
        <p:scale>
          <a:sx n="84" d="100"/>
          <a:sy n="84" d="100"/>
        </p:scale>
        <p:origin x="102" y="456"/>
      </p:cViewPr>
      <p:guideLst>
        <p:guide orient="horz" pos="2160"/>
        <p:guide pos="2880"/>
      </p:guideLst>
    </p:cSldViewPr>
  </p:slideViewPr>
  <p:notesTextViewPr>
    <p:cViewPr>
      <p:scale>
        <a:sx n="80" d="100"/>
        <a:sy n="8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E8A6E-4F37-4822-8AAB-74F972EBC235}" type="datetimeFigureOut">
              <a:rPr lang="en-US" smtClean="0"/>
              <a:pPr/>
              <a:t>3/2/2015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808F5-725A-46FB-B416-89B9C7116336}" type="slidenum">
              <a:rPr lang="en-US" smtClean="0"/>
              <a:pPr/>
              <a:t>‹#›</a:t>
            </a:fld>
            <a:endParaRPr lang="en-US" dirty="0"/>
          </a:p>
        </p:txBody>
      </p:sp>
    </p:spTree>
    <p:extLst>
      <p:ext uri="{BB962C8B-B14F-4D97-AF65-F5344CB8AC3E}">
        <p14:creationId xmlns:p14="http://schemas.microsoft.com/office/powerpoint/2010/main" val="283913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fld id="{BCA808F5-725A-46FB-B416-89B9C7116336}" type="slidenum">
              <a:rPr lang="en-US" smtClean="0"/>
              <a:pPr/>
              <a:t>2</a:t>
            </a:fld>
            <a:endParaRPr lang="en-US" dirty="0"/>
          </a:p>
        </p:txBody>
      </p:sp>
    </p:spTree>
    <p:extLst>
      <p:ext uri="{BB962C8B-B14F-4D97-AF65-F5344CB8AC3E}">
        <p14:creationId xmlns:p14="http://schemas.microsoft.com/office/powerpoint/2010/main" val="131263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6075" indent="-346075" eaLnBrk="1" hangingPunct="1"/>
            <a:r>
              <a:rPr lang="en-US" sz="1200" dirty="0" smtClean="0">
                <a:latin typeface="Arial" pitchFamily="34" charset="0"/>
              </a:rPr>
              <a:t>-Is leadership a </a:t>
            </a:r>
            <a:r>
              <a:rPr lang="en-US" sz="1200" i="1" dirty="0" smtClean="0">
                <a:latin typeface="Arial" pitchFamily="34" charset="0"/>
              </a:rPr>
              <a:t>natural </a:t>
            </a:r>
            <a:r>
              <a:rPr lang="en-US" sz="1200" i="0" dirty="0" smtClean="0">
                <a:latin typeface="Arial" pitchFamily="34" charset="0"/>
              </a:rPr>
              <a:t>trait</a:t>
            </a:r>
            <a:r>
              <a:rPr lang="en-US" sz="1200" dirty="0" smtClean="0">
                <a:latin typeface="Arial" pitchFamily="34" charset="0"/>
              </a:rPr>
              <a:t> or can it be </a:t>
            </a:r>
            <a:r>
              <a:rPr lang="en-US" sz="1200" i="1" dirty="0" smtClean="0">
                <a:latin typeface="Arial" pitchFamily="34" charset="0"/>
              </a:rPr>
              <a:t>taught</a:t>
            </a:r>
            <a:r>
              <a:rPr lang="en-US" sz="1200" dirty="0" smtClean="0">
                <a:latin typeface="Arial" pitchFamily="34" charset="0"/>
              </a:rPr>
              <a:t>?</a:t>
            </a:r>
            <a:endParaRPr lang="en-US" dirty="0" smtClean="0">
              <a:latin typeface="Arial" pitchFamily="34" charset="0"/>
            </a:endParaRPr>
          </a:p>
          <a:p>
            <a:pPr marL="346075" indent="-346075" eaLnBrk="1" hangingPunct="1"/>
            <a:r>
              <a:rPr lang="en-US" sz="1200" dirty="0" smtClean="0">
                <a:latin typeface="Arial" pitchFamily="34" charset="0"/>
              </a:rPr>
              <a:t>-How are some coaches/leaders able to achieve greatness when others can’t?</a:t>
            </a:r>
            <a:endParaRPr lang="en-US" dirty="0" smtClean="0">
              <a:latin typeface="Arial" pitchFamily="34" charset="0"/>
            </a:endParaRPr>
          </a:p>
          <a:p>
            <a:pPr marL="346075" indent="-346075" eaLnBrk="1" hangingPunct="1"/>
            <a:r>
              <a:rPr lang="en-US" sz="1200" dirty="0" smtClean="0">
                <a:latin typeface="Arial" pitchFamily="34" charset="0"/>
              </a:rPr>
              <a:t>-What are the different types of leaders? – Achievement-oriented, success oriented, significance oriented.</a:t>
            </a:r>
          </a:p>
          <a:p>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13</a:t>
            </a:fld>
            <a:endParaRPr lang="en-US" dirty="0"/>
          </a:p>
        </p:txBody>
      </p:sp>
    </p:spTree>
    <p:extLst>
      <p:ext uri="{BB962C8B-B14F-4D97-AF65-F5344CB8AC3E}">
        <p14:creationId xmlns:p14="http://schemas.microsoft.com/office/powerpoint/2010/main" val="96854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rPr>
              <a:t>Sets the framework for what every leader needs to establish within his unit or team. </a:t>
            </a:r>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14</a:t>
            </a:fld>
            <a:endParaRPr lang="en-US" dirty="0"/>
          </a:p>
        </p:txBody>
      </p:sp>
    </p:spTree>
    <p:extLst>
      <p:ext uri="{BB962C8B-B14F-4D97-AF65-F5344CB8AC3E}">
        <p14:creationId xmlns:p14="http://schemas.microsoft.com/office/powerpoint/2010/main" val="293479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Vision – past,</a:t>
            </a:r>
            <a:r>
              <a:rPr lang="en-US" baseline="0" dirty="0" smtClean="0"/>
              <a:t> present and future should be examined.  A comprehensive plan should be developed and continue to take action and improve beyond that plan</a:t>
            </a:r>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15</a:t>
            </a:fld>
            <a:endParaRPr lang="en-US" dirty="0"/>
          </a:p>
        </p:txBody>
      </p:sp>
    </p:spTree>
    <p:extLst>
      <p:ext uri="{BB962C8B-B14F-4D97-AF65-F5344CB8AC3E}">
        <p14:creationId xmlns:p14="http://schemas.microsoft.com/office/powerpoint/2010/main" val="12973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eaLnBrk="1" hangingPunct="1"/>
            <a:r>
              <a:rPr lang="en-US" u="sng" dirty="0" smtClean="0">
                <a:latin typeface="Arial" pitchFamily="34" charset="0"/>
              </a:rPr>
              <a:t>Mental discipline</a:t>
            </a:r>
            <a:r>
              <a:rPr lang="en-US" dirty="0" smtClean="0">
                <a:latin typeface="Arial" pitchFamily="34" charset="0"/>
              </a:rPr>
              <a:t> is focused on the development of the warrior mind through discipline (control gained by enforcing obedience or order) and through a commitment to learn the profession of being a warrior.</a:t>
            </a:r>
            <a:endParaRPr lang="en-US" u="sng" dirty="0" smtClean="0">
              <a:latin typeface="Arial" pitchFamily="34" charset="0"/>
            </a:endParaRPr>
          </a:p>
          <a:p>
            <a:pPr lvl="0" eaLnBrk="1" hangingPunct="1"/>
            <a:r>
              <a:rPr lang="en-US" u="sng" dirty="0" smtClean="0">
                <a:latin typeface="Arial" pitchFamily="34" charset="0"/>
              </a:rPr>
              <a:t>Moral discipline</a:t>
            </a:r>
            <a:r>
              <a:rPr lang="en-US" dirty="0" smtClean="0">
                <a:latin typeface="Arial" pitchFamily="34" charset="0"/>
              </a:rPr>
              <a:t> is focused on the development of a warrior spirit.  Strength, actions, and behavior guided by our values and leadership traits and principles lead to sound judgment and the moral courage to do the right and honorable thing.</a:t>
            </a:r>
            <a:endParaRPr lang="en-US" u="sng" dirty="0" smtClean="0">
              <a:latin typeface="Arial" pitchFamily="34" charset="0"/>
            </a:endParaRPr>
          </a:p>
          <a:p>
            <a:pPr lvl="0" eaLnBrk="1" hangingPunct="1"/>
            <a:r>
              <a:rPr lang="en-US" u="sng" dirty="0" smtClean="0">
                <a:latin typeface="Arial" pitchFamily="34" charset="0"/>
              </a:rPr>
              <a:t>Physical discipline</a:t>
            </a:r>
            <a:r>
              <a:rPr lang="en-US" dirty="0" smtClean="0">
                <a:latin typeface="Arial" pitchFamily="34" charset="0"/>
              </a:rPr>
              <a:t> is focused on the development of the warrior body.  Training is structured to develop the physical strength, confidence, and physical courage required to succeed in combat and withstand hardship and obstacles in any clime or place.</a:t>
            </a:r>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16</a:t>
            </a:fld>
            <a:endParaRPr lang="en-US" dirty="0"/>
          </a:p>
        </p:txBody>
      </p:sp>
    </p:spTree>
    <p:extLst>
      <p:ext uri="{BB962C8B-B14F-4D97-AF65-F5344CB8AC3E}">
        <p14:creationId xmlns:p14="http://schemas.microsoft.com/office/powerpoint/2010/main" val="208549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 - Marines have a proud tradition of success on the battlefield and are proud members of their respective fighting units and know their duty is to maintain and build on traditions set by their forefathers (i.e.. 1st and 2d MarDiv)</a:t>
            </a:r>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17</a:t>
            </a:fld>
            <a:endParaRPr lang="en-US" dirty="0"/>
          </a:p>
        </p:txBody>
      </p:sp>
    </p:spTree>
    <p:extLst>
      <p:ext uri="{BB962C8B-B14F-4D97-AF65-F5344CB8AC3E}">
        <p14:creationId xmlns:p14="http://schemas.microsoft.com/office/powerpoint/2010/main" val="371339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This is a set up for the next slide – Your LEGACY.  Many of the coaches will believe the accomplishments on the slide are what is most important.  However, this will be introduced and then immediately move into what is really the measure of success.  This should be an excellent attention gainer because this is what much of society values…especially in coaching – Wins and Loses.</a:t>
            </a:r>
          </a:p>
        </p:txBody>
      </p:sp>
      <p:sp>
        <p:nvSpPr>
          <p:cNvPr id="4" name="Slide Number Placeholder 3"/>
          <p:cNvSpPr>
            <a:spLocks noGrp="1"/>
          </p:cNvSpPr>
          <p:nvPr>
            <p:ph type="sldNum" sz="quarter" idx="10"/>
          </p:nvPr>
        </p:nvSpPr>
        <p:spPr/>
        <p:txBody>
          <a:bodyPr/>
          <a:lstStyle/>
          <a:p>
            <a:fld id="{BCA808F5-725A-46FB-B416-89B9C7116336}" type="slidenum">
              <a:rPr lang="en-US" smtClean="0"/>
              <a:pPr/>
              <a:t>18</a:t>
            </a:fld>
            <a:endParaRPr lang="en-US" dirty="0"/>
          </a:p>
        </p:txBody>
      </p:sp>
    </p:spTree>
    <p:extLst>
      <p:ext uri="{BB962C8B-B14F-4D97-AF65-F5344CB8AC3E}">
        <p14:creationId xmlns:p14="http://schemas.microsoft.com/office/powerpoint/2010/main" val="157643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This is what really matters, because it has a lasting effect long after you are done coaching.   What will be your legacy?   Images show:</a:t>
            </a:r>
            <a:r>
              <a:rPr lang="en-US" baseline="0" dirty="0" smtClean="0">
                <a:latin typeface="Arial" pitchFamily="34" charset="0"/>
              </a:rPr>
              <a:t> the Montford Point Marines – the first African Americans to join the Marine Corps in 1942.  Vince Lombardi – who’s name is synonymous with winning and motivation.  He won 5 championships in 9 years - </a:t>
            </a:r>
            <a:r>
              <a:rPr lang="en-US" dirty="0" smtClean="0"/>
              <a:t>his players were devoted to him and his mantra of hard work and dedication made him a hero to millions of football fans.</a:t>
            </a:r>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19</a:t>
            </a:fld>
            <a:endParaRPr lang="en-US" dirty="0"/>
          </a:p>
        </p:txBody>
      </p:sp>
    </p:spTree>
    <p:extLst>
      <p:ext uri="{BB962C8B-B14F-4D97-AF65-F5344CB8AC3E}">
        <p14:creationId xmlns:p14="http://schemas.microsoft.com/office/powerpoint/2010/main" val="530733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Visit the Marine Corps booth for more information</a:t>
            </a:r>
          </a:p>
          <a:p>
            <a:r>
              <a:rPr lang="en-US" dirty="0" smtClean="0"/>
              <a:t>To</a:t>
            </a:r>
            <a:r>
              <a:rPr lang="en-US" baseline="0" dirty="0" smtClean="0"/>
              <a:t> contact a recruiter visit Marines.com or call 1-800-Marines</a:t>
            </a:r>
            <a:endParaRPr lang="en-US" dirty="0" smtClean="0"/>
          </a:p>
        </p:txBody>
      </p:sp>
      <p:sp>
        <p:nvSpPr>
          <p:cNvPr id="4" name="Slide Number Placeholder 3"/>
          <p:cNvSpPr>
            <a:spLocks noGrp="1"/>
          </p:cNvSpPr>
          <p:nvPr>
            <p:ph type="sldNum" sz="quarter" idx="10"/>
          </p:nvPr>
        </p:nvSpPr>
        <p:spPr/>
        <p:txBody>
          <a:bodyPr/>
          <a:lstStyle/>
          <a:p>
            <a:fld id="{BCA808F5-725A-46FB-B416-89B9C7116336}" type="slidenum">
              <a:rPr lang="en-US" smtClean="0"/>
              <a:pPr/>
              <a:t>22</a:t>
            </a:fld>
            <a:endParaRPr lang="en-US" dirty="0"/>
          </a:p>
        </p:txBody>
      </p:sp>
    </p:spTree>
    <p:extLst>
      <p:ext uri="{BB962C8B-B14F-4D97-AF65-F5344CB8AC3E}">
        <p14:creationId xmlns:p14="http://schemas.microsoft.com/office/powerpoint/2010/main" val="113007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0C023-D602-45CA-8602-D6326D87F747}" type="slidenum">
              <a:rPr lang="en-US" smtClean="0"/>
              <a:pPr>
                <a:defRPr/>
              </a:pPr>
              <a:t>23</a:t>
            </a:fld>
            <a:endParaRPr lang="en-US" dirty="0"/>
          </a:p>
        </p:txBody>
      </p:sp>
    </p:spTree>
    <p:extLst>
      <p:ext uri="{BB962C8B-B14F-4D97-AF65-F5344CB8AC3E}">
        <p14:creationId xmlns:p14="http://schemas.microsoft.com/office/powerpoint/2010/main" val="135160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254" indent="-227254">
              <a:defRPr/>
            </a:pPr>
            <a:r>
              <a:rPr lang="en-US" sz="1000" dirty="0" smtClean="0"/>
              <a:t>This statement of intent, simple in its meaning, rests at the top of the conceptual hierarchy that will drive Marine capability development for years. Creating the capabilities necessary to achieve</a:t>
            </a:r>
            <a:r>
              <a:rPr lang="en-US" sz="1000" baseline="0" dirty="0" smtClean="0"/>
              <a:t> </a:t>
            </a:r>
            <a:r>
              <a:rPr lang="en-US" sz="1000" dirty="0" smtClean="0"/>
              <a:t>this vision will not be simple.  It will continue to take great thought,  great leadership, continuous critical examination and reexamination of every aspect of it.   The Marine Corps is an institution.  It is not like a building, a highway, or even a ship.  It is constantly evolving and adapting</a:t>
            </a:r>
            <a:r>
              <a:rPr lang="en-US" sz="1000" baseline="0" dirty="0" smtClean="0"/>
              <a:t> to ensure that as operational environments and technology changes, </a:t>
            </a:r>
            <a:r>
              <a:rPr lang="en-US" sz="1000" dirty="0" smtClean="0"/>
              <a:t>it has the</a:t>
            </a:r>
            <a:r>
              <a:rPr lang="en-US" sz="1000" baseline="0" dirty="0" smtClean="0"/>
              <a:t> </a:t>
            </a:r>
            <a:r>
              <a:rPr lang="en-US" sz="1000" dirty="0" smtClean="0"/>
              <a:t>capabilities necessary to stay a step ahead.</a:t>
            </a:r>
          </a:p>
          <a:p>
            <a:pPr marL="227254" indent="-227254">
              <a:defRPr/>
            </a:pPr>
            <a:r>
              <a:rPr lang="en-US" sz="1000" dirty="0" smtClean="0"/>
              <a:t>Marines have a history of taking the good ideas of others and making them even better.  The spirit of innovation, experimentation, adaptation, and perseverance that pervades the history of our Corps is a key ingredient in our current process as well.</a:t>
            </a:r>
          </a:p>
        </p:txBody>
      </p:sp>
      <p:sp>
        <p:nvSpPr>
          <p:cNvPr id="4" name="Slide Number Placeholder 3"/>
          <p:cNvSpPr>
            <a:spLocks noGrp="1"/>
          </p:cNvSpPr>
          <p:nvPr>
            <p:ph type="sldNum" sz="quarter" idx="10"/>
          </p:nvPr>
        </p:nvSpPr>
        <p:spPr/>
        <p:txBody>
          <a:bodyPr/>
          <a:lstStyle/>
          <a:p>
            <a:fld id="{BCA808F5-725A-46FB-B416-89B9C7116336}" type="slidenum">
              <a:rPr lang="en-US" smtClean="0"/>
              <a:pPr/>
              <a:t>4</a:t>
            </a:fld>
            <a:endParaRPr lang="en-US" dirty="0"/>
          </a:p>
        </p:txBody>
      </p:sp>
    </p:spTree>
    <p:extLst>
      <p:ext uri="{BB962C8B-B14F-4D97-AF65-F5344CB8AC3E}">
        <p14:creationId xmlns:p14="http://schemas.microsoft.com/office/powerpoint/2010/main" val="392406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Within the MAGTF there is an inherent command and control structure, which makes sure all of these pieces and parts work together as a whole.  With</a:t>
            </a:r>
            <a:r>
              <a:rPr lang="en-US" baseline="0" dirty="0" smtClean="0"/>
              <a:t> the mission constantly changing, this allows the Marine Corps to be a light force, a very agile force, and a thinking force.  </a:t>
            </a:r>
            <a:r>
              <a:rPr lang="en-US" dirty="0" smtClean="0"/>
              <a:t>It is this structure that makes the Marine Corps America’s Expeditionary Force in Readiness – forward deployed and always ready to respond during times of crisis or conflict.</a:t>
            </a:r>
          </a:p>
          <a:p>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5</a:t>
            </a:fld>
            <a:endParaRPr lang="en-US" dirty="0"/>
          </a:p>
        </p:txBody>
      </p:sp>
    </p:spTree>
    <p:extLst>
      <p:ext uri="{BB962C8B-B14F-4D97-AF65-F5344CB8AC3E}">
        <p14:creationId xmlns:p14="http://schemas.microsoft.com/office/powerpoint/2010/main" val="185959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USMC and Football</a:t>
            </a:r>
            <a:r>
              <a:rPr lang="en-US" baseline="0" dirty="0" smtClean="0"/>
              <a:t> phases of transformation are very similar – they vary only in time, 4 years versus 1 year</a:t>
            </a:r>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7</a:t>
            </a:fld>
            <a:endParaRPr lang="en-US" dirty="0"/>
          </a:p>
        </p:txBody>
      </p:sp>
    </p:spTree>
    <p:extLst>
      <p:ext uri="{BB962C8B-B14F-4D97-AF65-F5344CB8AC3E}">
        <p14:creationId xmlns:p14="http://schemas.microsoft.com/office/powerpoint/2010/main" val="37762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goals are very similar</a:t>
            </a:r>
          </a:p>
          <a:p>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8</a:t>
            </a:fld>
            <a:endParaRPr lang="en-US" dirty="0"/>
          </a:p>
        </p:txBody>
      </p:sp>
    </p:spTree>
    <p:extLst>
      <p:ext uri="{BB962C8B-B14F-4D97-AF65-F5344CB8AC3E}">
        <p14:creationId xmlns:p14="http://schemas.microsoft.com/office/powerpoint/2010/main" val="23407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E9A378C-446B-4930-AAE8-82ADB57A1F7F}" type="slidenum">
              <a:rPr lang="en-US" smtClean="0">
                <a:latin typeface="Arial" pitchFamily="34" charset="0"/>
                <a:ea typeface="ＭＳ Ｐゴシック" pitchFamily="34" charset="-128"/>
              </a:rPr>
              <a:pPr/>
              <a:t>9</a:t>
            </a:fld>
            <a:endParaRPr lang="en-US" dirty="0" smtClean="0">
              <a:latin typeface="Arial" pitchFamily="34" charset="0"/>
              <a:ea typeface="ＭＳ Ｐゴシック" pitchFamily="3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latin typeface="Arial" pitchFamily="34" charset="0"/>
              </a:rPr>
              <a:t>The transition phase begins at the Emblem Ceremony immediately following the completion of the nine-mile Crucible hike.  In this ceremony, the Company First Sergeant talks to the new Marines as a mentor and leader, highlighting where they’ve been and what expectations the future holds for them as Marines.  </a:t>
            </a:r>
          </a:p>
          <a:p>
            <a:pPr eaLnBrk="1" hangingPunct="1"/>
            <a:endParaRPr lang="en-US" dirty="0" smtClean="0">
              <a:latin typeface="Arial" pitchFamily="34" charset="0"/>
            </a:endParaRPr>
          </a:p>
          <a:p>
            <a:pPr eaLnBrk="1" hangingPunct="1"/>
            <a:r>
              <a:rPr lang="en-US" dirty="0" smtClean="0">
                <a:latin typeface="Arial" pitchFamily="34" charset="0"/>
              </a:rPr>
              <a:t>The Recruits are then asked if they accept the challenge and responsibility that accompany the title of Marine and, after answering in the affirmative, each Recruit is personally presented the Eagle, Globe, and Anchor by his/her DI and called Marine for the first time.  </a:t>
            </a:r>
          </a:p>
          <a:p>
            <a:pPr eaLnBrk="1" hangingPunct="1"/>
            <a:endParaRPr lang="en-US" dirty="0" smtClean="0">
              <a:latin typeface="Arial" pitchFamily="34" charset="0"/>
            </a:endParaRPr>
          </a:p>
          <a:p>
            <a:pPr eaLnBrk="1" hangingPunct="1"/>
            <a:r>
              <a:rPr lang="en-US" dirty="0" smtClean="0">
                <a:latin typeface="Arial" pitchFamily="34" charset="0"/>
              </a:rPr>
              <a:t>The new Marines also have their Oath of Enlistment re-administered by their Company Commander, reminding them of their obligation to support and defend the Constitution of the United States. </a:t>
            </a:r>
          </a:p>
          <a:p>
            <a:pPr eaLnBrk="1" hangingPunct="1"/>
            <a:endParaRPr lang="en-US" dirty="0" smtClean="0">
              <a:latin typeface="Arial" pitchFamily="34" charset="0"/>
            </a:endParaRPr>
          </a:p>
          <a:p>
            <a:pPr eaLnBrk="1" hangingPunct="1"/>
            <a:r>
              <a:rPr lang="en-US" dirty="0" smtClean="0">
                <a:latin typeface="Arial" pitchFamily="34" charset="0"/>
              </a:rPr>
              <a:t>Following the Emblem Ceremony, the new Marines celebrate their accomplishment with a Warrior’s Breakfast.  This is the start of Marine Week </a:t>
            </a:r>
          </a:p>
        </p:txBody>
      </p:sp>
    </p:spTree>
    <p:extLst>
      <p:ext uri="{BB962C8B-B14F-4D97-AF65-F5344CB8AC3E}">
        <p14:creationId xmlns:p14="http://schemas.microsoft.com/office/powerpoint/2010/main" val="158500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It’s important to understand</a:t>
            </a:r>
            <a:r>
              <a:rPr lang="en-US" sz="1200" baseline="0" dirty="0" smtClean="0"/>
              <a:t> the person you intend to transform.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What we teach and how we act must account for these factors.  </a:t>
            </a:r>
          </a:p>
        </p:txBody>
      </p:sp>
      <p:sp>
        <p:nvSpPr>
          <p:cNvPr id="4" name="Slide Number Placeholder 3"/>
          <p:cNvSpPr>
            <a:spLocks noGrp="1"/>
          </p:cNvSpPr>
          <p:nvPr>
            <p:ph type="sldNum" sz="quarter" idx="10"/>
          </p:nvPr>
        </p:nvSpPr>
        <p:spPr/>
        <p:txBody>
          <a:bodyPr/>
          <a:lstStyle/>
          <a:p>
            <a:fld id="{BCA808F5-725A-46FB-B416-89B9C7116336}" type="slidenum">
              <a:rPr lang="en-US" smtClean="0"/>
              <a:pPr/>
              <a:t>10</a:t>
            </a:fld>
            <a:endParaRPr lang="en-US" dirty="0"/>
          </a:p>
        </p:txBody>
      </p:sp>
    </p:spTree>
    <p:extLst>
      <p:ext uri="{BB962C8B-B14F-4D97-AF65-F5344CB8AC3E}">
        <p14:creationId xmlns:p14="http://schemas.microsoft.com/office/powerpoint/2010/main" val="414809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EC841B1-613C-47B4-B59E-716AB3913DA8}" type="slidenum">
              <a:rPr lang="en-US" smtClean="0">
                <a:latin typeface="Arial" pitchFamily="34" charset="0"/>
                <a:ea typeface="ＭＳ Ｐゴシック" pitchFamily="34" charset="-128"/>
              </a:rPr>
              <a:pPr/>
              <a:t>11</a:t>
            </a:fld>
            <a:endParaRPr lang="en-US" dirty="0" smtClean="0">
              <a:latin typeface="Arial" pitchFamily="34" charset="0"/>
              <a:ea typeface="ＭＳ Ｐゴシック" pitchFamily="34" charset="-128"/>
            </a:endParaRPr>
          </a:p>
        </p:txBody>
      </p:sp>
      <p:sp>
        <p:nvSpPr>
          <p:cNvPr id="19459" name="Rectangle 2"/>
          <p:cNvSpPr>
            <a:spLocks noGrp="1" noRot="1" noChangeAspect="1" noChangeArrowheads="1" noTextEdit="1"/>
          </p:cNvSpPr>
          <p:nvPr>
            <p:ph type="sldImg"/>
          </p:nvPr>
        </p:nvSpPr>
        <p:spPr>
          <a:xfrm>
            <a:off x="1139825" y="684213"/>
            <a:ext cx="4576763" cy="3432175"/>
          </a:xfrm>
          <a:ln/>
        </p:spPr>
      </p:sp>
      <p:sp>
        <p:nvSpPr>
          <p:cNvPr id="19460" name="Rectangle 3"/>
          <p:cNvSpPr>
            <a:spLocks noGrp="1" noChangeArrowheads="1"/>
          </p:cNvSpPr>
          <p:nvPr>
            <p:ph type="body" idx="1"/>
          </p:nvPr>
        </p:nvSpPr>
        <p:spPr>
          <a:xfrm>
            <a:off x="912814" y="4342464"/>
            <a:ext cx="5030787" cy="4116049"/>
          </a:xfrm>
          <a:noFill/>
          <a:ln/>
        </p:spPr>
        <p:txBody>
          <a:bodyPr/>
          <a:lstStyle/>
          <a:p>
            <a:pPr eaLnBrk="1" hangingPunct="1"/>
            <a:r>
              <a:rPr lang="en-US" dirty="0" smtClean="0">
                <a:latin typeface="Arial" pitchFamily="34" charset="0"/>
              </a:rPr>
              <a:t>Read and discuss.  </a:t>
            </a:r>
          </a:p>
          <a:p>
            <a:pPr eaLnBrk="1" hangingPunct="1"/>
            <a:r>
              <a:rPr lang="en-US" dirty="0" smtClean="0">
                <a:latin typeface="Arial" pitchFamily="34" charset="0"/>
              </a:rPr>
              <a:t>To lead into next slide: As important as it is to work as a team,</a:t>
            </a:r>
            <a:r>
              <a:rPr lang="en-US" baseline="0" dirty="0" smtClean="0">
                <a:latin typeface="Arial" pitchFamily="34" charset="0"/>
              </a:rPr>
              <a:t> it is equally important that members of that team exhibit leadership characteristics</a:t>
            </a:r>
            <a:endParaRPr lang="en-US" dirty="0" smtClean="0">
              <a:latin typeface="Arial" pitchFamily="34" charset="0"/>
            </a:endParaRPr>
          </a:p>
        </p:txBody>
      </p:sp>
    </p:spTree>
    <p:extLst>
      <p:ext uri="{BB962C8B-B14F-4D97-AF65-F5344CB8AC3E}">
        <p14:creationId xmlns:p14="http://schemas.microsoft.com/office/powerpoint/2010/main" val="329161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6075" indent="-346075" algn="l" eaLnBrk="1" hangingPunct="1"/>
            <a:r>
              <a:rPr lang="en-US" sz="1200" dirty="0" smtClean="0">
                <a:latin typeface="Arial" pitchFamily="34" charset="0"/>
              </a:rPr>
              <a:t>Speak more in depth about a couple of these traits.  Explain how a few of these are as applicable to a football team as they are a Marine unit.  For example, Integrity is the backbone of character and teams need men of character to win.  Courage is physical, mental, and moral.</a:t>
            </a:r>
            <a:r>
              <a:rPr lang="en-US" sz="1200" baseline="0" dirty="0" smtClean="0">
                <a:latin typeface="Arial" pitchFamily="34" charset="0"/>
              </a:rPr>
              <a:t>  Y</a:t>
            </a:r>
            <a:r>
              <a:rPr lang="en-US" sz="1200" dirty="0" smtClean="0">
                <a:latin typeface="Arial" pitchFamily="34" charset="0"/>
              </a:rPr>
              <a:t>ou can learn a lot about your team by measuring your men by these traits.</a:t>
            </a:r>
          </a:p>
          <a:p>
            <a:endParaRPr lang="en-US" dirty="0"/>
          </a:p>
        </p:txBody>
      </p:sp>
      <p:sp>
        <p:nvSpPr>
          <p:cNvPr id="4" name="Slide Number Placeholder 3"/>
          <p:cNvSpPr>
            <a:spLocks noGrp="1"/>
          </p:cNvSpPr>
          <p:nvPr>
            <p:ph type="sldNum" sz="quarter" idx="10"/>
          </p:nvPr>
        </p:nvSpPr>
        <p:spPr/>
        <p:txBody>
          <a:bodyPr/>
          <a:lstStyle/>
          <a:p>
            <a:fld id="{BCA808F5-725A-46FB-B416-89B9C7116336}" type="slidenum">
              <a:rPr lang="en-US" smtClean="0"/>
              <a:pPr/>
              <a:t>12</a:t>
            </a:fld>
            <a:endParaRPr lang="en-US" dirty="0"/>
          </a:p>
        </p:txBody>
      </p:sp>
    </p:spTree>
    <p:extLst>
      <p:ext uri="{BB962C8B-B14F-4D97-AF65-F5344CB8AC3E}">
        <p14:creationId xmlns:p14="http://schemas.microsoft.com/office/powerpoint/2010/main" val="50565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normAutofit/>
          </a:bodyPr>
          <a:lstStyle>
            <a:lvl1pPr>
              <a:defRPr sz="3200" b="1">
                <a:solidFill>
                  <a:srgbClr val="990000"/>
                </a:solidFill>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1pPr>
              <a:defRPr sz="28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1A728-968E-491F-8C07-4A6038C97055}" type="slidenum">
              <a:rPr lang="en-US" smtClean="0"/>
              <a:pPr/>
              <a:t>‹#›</a:t>
            </a:fld>
            <a:endParaRPr lang="en-US" dirty="0"/>
          </a:p>
        </p:txBody>
      </p:sp>
      <p:pic>
        <p:nvPicPr>
          <p:cNvPr id="8" name="Picture 7" descr="Glazier_Masthead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876E0-A52B-4136-BA02-B7B097475DD2}" type="datetimeFigureOut">
              <a:rPr lang="en-US" smtClean="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1A728-968E-491F-8C07-4A6038C970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876E0-A52B-4136-BA02-B7B097475DD2}" type="datetimeFigureOut">
              <a:rPr lang="en-US" smtClean="0"/>
              <a:pPr/>
              <a:t>3/2/2015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1A728-968E-491F-8C07-4A6038C9705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Glazier_Cover_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45600" cy="6934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Millennials</a:t>
            </a:r>
            <a:endParaRPr lang="en-US" dirty="0"/>
          </a:p>
        </p:txBody>
      </p:sp>
      <p:sp>
        <p:nvSpPr>
          <p:cNvPr id="4" name="Rectangle 3"/>
          <p:cNvSpPr>
            <a:spLocks noGrp="1" noChangeArrowheads="1"/>
          </p:cNvSpPr>
          <p:nvPr>
            <p:ph idx="1"/>
          </p:nvPr>
        </p:nvSpPr>
        <p:spPr>
          <a:xfrm>
            <a:off x="457200" y="1676400"/>
            <a:ext cx="8458200" cy="3810000"/>
          </a:xfrm>
        </p:spPr>
        <p:txBody>
          <a:bodyPr>
            <a:normAutofit/>
          </a:bodyPr>
          <a:lstStyle/>
          <a:p>
            <a:pPr marL="342900" lvl="1" indent="-342900">
              <a:lnSpc>
                <a:spcPct val="90000"/>
              </a:lnSpc>
              <a:spcAft>
                <a:spcPts val="600"/>
              </a:spcAft>
              <a:buFont typeface="Arial" pitchFamily="34" charset="0"/>
              <a:buChar char="•"/>
            </a:pPr>
            <a:r>
              <a:rPr lang="en-US" sz="2400" dirty="0" smtClean="0"/>
              <a:t>Today’s football players and Marines </a:t>
            </a:r>
            <a:r>
              <a:rPr lang="en-US" sz="1900" dirty="0" smtClean="0"/>
              <a:t>(Born between 1980-2002)</a:t>
            </a:r>
            <a:endParaRPr lang="en-US" sz="2800" dirty="0" smtClean="0"/>
          </a:p>
          <a:p>
            <a:pPr lvl="1">
              <a:lnSpc>
                <a:spcPct val="90000"/>
              </a:lnSpc>
              <a:spcAft>
                <a:spcPts val="600"/>
              </a:spcAft>
            </a:pPr>
            <a:r>
              <a:rPr lang="en-US" sz="1700" dirty="0" smtClean="0"/>
              <a:t>Influenced by the Internet, TV, cell phones, national tragedies, and significantly by their parents ; they are also very patriotic </a:t>
            </a:r>
          </a:p>
          <a:p>
            <a:pPr lvl="1">
              <a:lnSpc>
                <a:spcPct val="90000"/>
              </a:lnSpc>
              <a:spcAft>
                <a:spcPts val="600"/>
              </a:spcAft>
            </a:pPr>
            <a:r>
              <a:rPr lang="en-US" sz="1700" dirty="0" smtClean="0"/>
              <a:t>They value education, change, innovation, balance of work and play, close relationships with their parents, and self-expression  </a:t>
            </a:r>
          </a:p>
          <a:p>
            <a:pPr lvl="1">
              <a:lnSpc>
                <a:spcPct val="90000"/>
              </a:lnSpc>
              <a:spcAft>
                <a:spcPts val="600"/>
              </a:spcAft>
            </a:pPr>
            <a:r>
              <a:rPr lang="en-US" sz="1700" dirty="0" smtClean="0"/>
              <a:t>Diversity is not an issue; they accept cultural and social deviations</a:t>
            </a:r>
          </a:p>
          <a:p>
            <a:pPr lvl="1">
              <a:lnSpc>
                <a:spcPct val="90000"/>
              </a:lnSpc>
              <a:spcAft>
                <a:spcPts val="600"/>
              </a:spcAft>
            </a:pPr>
            <a:r>
              <a:rPr lang="en-US" sz="1700" dirty="0" smtClean="0"/>
              <a:t>They live for today and crave challenges.  They also tend to be socially responsible and are civic-oriented  </a:t>
            </a:r>
          </a:p>
          <a:p>
            <a:pPr lvl="1">
              <a:lnSpc>
                <a:spcPct val="90000"/>
              </a:lnSpc>
              <a:spcAft>
                <a:spcPts val="600"/>
              </a:spcAft>
            </a:pPr>
            <a:r>
              <a:rPr lang="en-US" sz="1700" dirty="0" smtClean="0"/>
              <a:t>They are team oriented and want to understand the big picture </a:t>
            </a:r>
          </a:p>
          <a:p>
            <a:pPr lvl="1">
              <a:lnSpc>
                <a:spcPct val="90000"/>
              </a:lnSpc>
              <a:spcAft>
                <a:spcPts val="600"/>
              </a:spcAft>
            </a:pPr>
            <a:r>
              <a:rPr lang="en-US" sz="1700" dirty="0" smtClean="0"/>
              <a:t>They seek flexibility and results; their respect must be earned  </a:t>
            </a:r>
          </a:p>
          <a:p>
            <a:pPr lvl="1">
              <a:lnSpc>
                <a:spcPct val="90000"/>
              </a:lnSpc>
              <a:spcAft>
                <a:spcPts val="600"/>
              </a:spcAft>
            </a:pPr>
            <a:r>
              <a:rPr lang="en-US" sz="1700" dirty="0" smtClean="0"/>
              <a:t>They tend to trust individuals over institutions </a:t>
            </a:r>
          </a:p>
        </p:txBody>
      </p:sp>
      <p:sp>
        <p:nvSpPr>
          <p:cNvPr id="5" name="TextBox 4"/>
          <p:cNvSpPr txBox="1"/>
          <p:nvPr/>
        </p:nvSpPr>
        <p:spPr>
          <a:xfrm>
            <a:off x="457200" y="5539871"/>
            <a:ext cx="8077200" cy="757130"/>
          </a:xfrm>
          <a:prstGeom prst="rect">
            <a:avLst/>
          </a:prstGeom>
          <a:noFill/>
        </p:spPr>
        <p:txBody>
          <a:bodyPr wrap="square" rtlCol="0">
            <a:spAutoFit/>
          </a:bodyPr>
          <a:lstStyle/>
          <a:p>
            <a:pPr marL="342900" indent="-285750">
              <a:lnSpc>
                <a:spcPct val="90000"/>
              </a:lnSpc>
              <a:spcAft>
                <a:spcPts val="600"/>
              </a:spcAft>
              <a:buFont typeface="Arial" pitchFamily="34" charset="0"/>
              <a:buChar char="•"/>
            </a:pPr>
            <a:r>
              <a:rPr lang="en-US" sz="2400" dirty="0"/>
              <a:t>Millennials</a:t>
            </a:r>
            <a:r>
              <a:rPr lang="en-US" sz="2400" dirty="0" smtClean="0"/>
              <a:t> seek to be part of a team that is fair, challenging, serves people, and builds confidence and self-reliance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811212"/>
            <a:ext cx="8229600" cy="788988"/>
          </a:xfrm>
        </p:spPr>
        <p:txBody>
          <a:bodyPr/>
          <a:lstStyle/>
          <a:p>
            <a:pPr eaLnBrk="1" hangingPunct="1"/>
            <a:r>
              <a:rPr lang="en-US" dirty="0" smtClean="0"/>
              <a:t>Teambuilding</a:t>
            </a:r>
          </a:p>
        </p:txBody>
      </p:sp>
      <p:sp>
        <p:nvSpPr>
          <p:cNvPr id="7171" name="Rectangle 3"/>
          <p:cNvSpPr>
            <a:spLocks noGrp="1" noChangeArrowheads="1"/>
          </p:cNvSpPr>
          <p:nvPr>
            <p:ph type="body" idx="1"/>
          </p:nvPr>
        </p:nvSpPr>
        <p:spPr>
          <a:xfrm>
            <a:off x="533400" y="1752600"/>
            <a:ext cx="8229600" cy="5105400"/>
          </a:xfrm>
        </p:spPr>
        <p:txBody>
          <a:bodyPr>
            <a:normAutofit/>
          </a:bodyPr>
          <a:lstStyle/>
          <a:p>
            <a:pPr eaLnBrk="1" hangingPunct="1">
              <a:spcBef>
                <a:spcPts val="0"/>
              </a:spcBef>
              <a:spcAft>
                <a:spcPts val="600"/>
              </a:spcAft>
              <a:buFontTx/>
              <a:buNone/>
            </a:pPr>
            <a:r>
              <a:rPr lang="en-US" dirty="0" smtClean="0"/>
              <a:t>Characteristics of an Effective Team </a:t>
            </a:r>
          </a:p>
          <a:p>
            <a:pPr lvl="1" eaLnBrk="1" hangingPunct="1">
              <a:spcBef>
                <a:spcPts val="0"/>
              </a:spcBef>
            </a:pPr>
            <a:r>
              <a:rPr lang="en-US" sz="2400" dirty="0" smtClean="0"/>
              <a:t>Teams create a culture of positive interdependence</a:t>
            </a:r>
          </a:p>
          <a:p>
            <a:pPr lvl="2" eaLnBrk="1" hangingPunct="1">
              <a:spcBef>
                <a:spcPts val="0"/>
              </a:spcBef>
            </a:pPr>
            <a:r>
              <a:rPr lang="en-US" sz="1800" dirty="0" smtClean="0"/>
              <a:t>Loyalty</a:t>
            </a:r>
          </a:p>
          <a:p>
            <a:pPr lvl="2" eaLnBrk="1" hangingPunct="1">
              <a:spcBef>
                <a:spcPts val="0"/>
              </a:spcBef>
            </a:pPr>
            <a:r>
              <a:rPr lang="en-US" sz="1800" dirty="0" smtClean="0"/>
              <a:t>Trust</a:t>
            </a:r>
          </a:p>
          <a:p>
            <a:pPr lvl="2" eaLnBrk="1" hangingPunct="1">
              <a:spcBef>
                <a:spcPts val="0"/>
              </a:spcBef>
            </a:pPr>
            <a:r>
              <a:rPr lang="en-US" sz="1800" dirty="0" smtClean="0"/>
              <a:t>Dependability</a:t>
            </a:r>
          </a:p>
          <a:p>
            <a:pPr lvl="2" eaLnBrk="1" hangingPunct="1">
              <a:spcBef>
                <a:spcPts val="0"/>
              </a:spcBef>
            </a:pPr>
            <a:r>
              <a:rPr lang="en-US" sz="1800" dirty="0" smtClean="0"/>
              <a:t>Individual and group accountability</a:t>
            </a:r>
          </a:p>
          <a:p>
            <a:pPr lvl="1" eaLnBrk="1" hangingPunct="1">
              <a:spcBef>
                <a:spcPts val="0"/>
              </a:spcBef>
            </a:pPr>
            <a:r>
              <a:rPr lang="en-US" sz="2400" dirty="0" smtClean="0"/>
              <a:t>Teams create a clear understanding of goals and intent</a:t>
            </a:r>
          </a:p>
          <a:p>
            <a:pPr lvl="2" eaLnBrk="1" hangingPunct="1">
              <a:spcBef>
                <a:spcPts val="0"/>
              </a:spcBef>
            </a:pPr>
            <a:r>
              <a:rPr lang="en-US" sz="1800" dirty="0" smtClean="0"/>
              <a:t>What?</a:t>
            </a:r>
          </a:p>
          <a:p>
            <a:pPr lvl="2" eaLnBrk="1" hangingPunct="1">
              <a:spcBef>
                <a:spcPts val="0"/>
              </a:spcBef>
            </a:pPr>
            <a:r>
              <a:rPr lang="en-US" sz="1800" dirty="0" smtClean="0"/>
              <a:t>When?</a:t>
            </a:r>
          </a:p>
          <a:p>
            <a:pPr lvl="2" eaLnBrk="1" hangingPunct="1">
              <a:spcBef>
                <a:spcPts val="0"/>
              </a:spcBef>
            </a:pPr>
            <a:r>
              <a:rPr lang="en-US" sz="1800" dirty="0" smtClean="0"/>
              <a:t>Why?</a:t>
            </a:r>
          </a:p>
          <a:p>
            <a:pPr lvl="1" eaLnBrk="1" hangingPunct="1">
              <a:spcBef>
                <a:spcPts val="0"/>
              </a:spcBef>
            </a:pPr>
            <a:r>
              <a:rPr lang="en-US" sz="2400" dirty="0" smtClean="0"/>
              <a:t>Teams develop and maintain:</a:t>
            </a:r>
          </a:p>
          <a:p>
            <a:pPr lvl="2" eaLnBrk="1" hangingPunct="1">
              <a:spcBef>
                <a:spcPts val="0"/>
              </a:spcBef>
            </a:pPr>
            <a:r>
              <a:rPr lang="en-US" sz="1800" dirty="0" smtClean="0"/>
              <a:t>A common purpose</a:t>
            </a:r>
          </a:p>
          <a:p>
            <a:pPr lvl="2" eaLnBrk="1" hangingPunct="1">
              <a:spcBef>
                <a:spcPts val="0"/>
              </a:spcBef>
            </a:pPr>
            <a:r>
              <a:rPr lang="en-US" sz="1800" dirty="0" smtClean="0"/>
              <a:t>A common situational awareness</a:t>
            </a:r>
          </a:p>
          <a:p>
            <a:pPr lvl="2" eaLnBrk="1" hangingPunct="1">
              <a:spcBef>
                <a:spcPts val="0"/>
              </a:spcBef>
            </a:pPr>
            <a:r>
              <a:rPr lang="en-US" sz="1800" dirty="0" smtClean="0"/>
              <a:t>Effective decision making</a:t>
            </a:r>
          </a:p>
          <a:p>
            <a:pPr eaLnBrk="1" hangingPunct="1">
              <a:buSzPct val="130000"/>
              <a:buFontTx/>
              <a:buNone/>
            </a:pPr>
            <a:endParaRPr lang="en-US" sz="2400" b="1" dirty="0" smtClean="0"/>
          </a:p>
        </p:txBody>
      </p:sp>
      <p:sp>
        <p:nvSpPr>
          <p:cNvPr id="7172" name="Text Box 6"/>
          <p:cNvSpPr txBox="1">
            <a:spLocks noChangeArrowheads="1"/>
          </p:cNvSpPr>
          <p:nvPr/>
        </p:nvSpPr>
        <p:spPr bwMode="auto">
          <a:xfrm>
            <a:off x="5678488" y="6340475"/>
            <a:ext cx="3465512" cy="517525"/>
          </a:xfrm>
          <a:prstGeom prst="rect">
            <a:avLst/>
          </a:prstGeom>
          <a:noFill/>
          <a:ln w="9525">
            <a:noFill/>
            <a:miter lim="800000"/>
            <a:headEnd/>
            <a:tailEnd/>
          </a:ln>
        </p:spPr>
        <p:txBody>
          <a:bodyPr wrap="none">
            <a:spAutoFit/>
          </a:bodyPr>
          <a:lstStyle/>
          <a:p>
            <a:r>
              <a:rPr lang="en-US" sz="1400" i="1" dirty="0"/>
              <a:t>…And the strength of the pack is the wolf </a:t>
            </a:r>
            <a:br>
              <a:rPr lang="en-US" sz="1400" i="1" dirty="0"/>
            </a:br>
            <a:r>
              <a:rPr lang="en-US" sz="1400" i="1" dirty="0"/>
              <a:t>And the strength of the wolf is the pack.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Traits</a:t>
            </a:r>
            <a:endParaRPr lang="en-US" dirty="0"/>
          </a:p>
        </p:txBody>
      </p:sp>
      <p:sp>
        <p:nvSpPr>
          <p:cNvPr id="3" name="Content Placeholder 2"/>
          <p:cNvSpPr>
            <a:spLocks noGrp="1"/>
          </p:cNvSpPr>
          <p:nvPr>
            <p:ph idx="1"/>
          </p:nvPr>
        </p:nvSpPr>
        <p:spPr>
          <a:xfrm>
            <a:off x="457200" y="1752600"/>
            <a:ext cx="8229600" cy="4571999"/>
          </a:xfrm>
        </p:spPr>
        <p:txBody>
          <a:bodyPr>
            <a:normAutofit fontScale="85000" lnSpcReduction="10000"/>
          </a:bodyPr>
          <a:lstStyle/>
          <a:p>
            <a:pPr marL="342900" lvl="1" indent="-342900">
              <a:spcAft>
                <a:spcPts val="600"/>
              </a:spcAft>
              <a:buFont typeface="Arial" pitchFamily="34" charset="0"/>
              <a:buChar char="•"/>
            </a:pPr>
            <a:r>
              <a:rPr lang="en-US" dirty="0" smtClean="0"/>
              <a:t>The Marine Corps defines </a:t>
            </a:r>
            <a:r>
              <a:rPr lang="en-US" b="1" dirty="0" smtClean="0"/>
              <a:t>leadership</a:t>
            </a:r>
            <a:r>
              <a:rPr lang="en-US" dirty="0" smtClean="0"/>
              <a:t> as “the sum of those qualities of intellect, human understanding and moral character that enables a person to inspire and guide a group of people successfully.”</a:t>
            </a:r>
          </a:p>
          <a:p>
            <a:pPr marL="742950" lvl="2" indent="-342900">
              <a:buFont typeface="Calibri" pitchFamily="34" charset="0"/>
              <a:buChar char="-"/>
            </a:pPr>
            <a:r>
              <a:rPr lang="en-US" dirty="0" smtClean="0"/>
              <a:t>The </a:t>
            </a:r>
            <a:r>
              <a:rPr lang="en-US" dirty="0"/>
              <a:t>United States Marine Corps recognizes 14 distinct traits that make for </a:t>
            </a:r>
            <a:r>
              <a:rPr lang="en-US" dirty="0" smtClean="0"/>
              <a:t>strong leadership </a:t>
            </a:r>
            <a:r>
              <a:rPr lang="en-US" dirty="0"/>
              <a:t>and instills these traits in every </a:t>
            </a:r>
            <a:r>
              <a:rPr lang="en-US" dirty="0" smtClean="0"/>
              <a:t>Marine:</a:t>
            </a:r>
          </a:p>
          <a:p>
            <a:pPr marL="342900" lvl="1" indent="-342900">
              <a:buNone/>
            </a:pPr>
            <a:endParaRPr lang="en-US" dirty="0" smtClean="0"/>
          </a:p>
          <a:p>
            <a:pPr marL="1257300" lvl="1" indent="-342900">
              <a:buFont typeface="Arial" pitchFamily="34" charset="0"/>
              <a:buChar char="•"/>
            </a:pPr>
            <a:r>
              <a:rPr lang="en-US" sz="2400" dirty="0" smtClean="0"/>
              <a:t>JUDGMENT </a:t>
            </a:r>
          </a:p>
          <a:p>
            <a:pPr marL="1257300" lvl="1" indent="-342900">
              <a:buFont typeface="Arial" pitchFamily="34" charset="0"/>
              <a:buChar char="•"/>
            </a:pPr>
            <a:r>
              <a:rPr lang="en-US" sz="2400" dirty="0" smtClean="0"/>
              <a:t>JUSTICE </a:t>
            </a:r>
          </a:p>
          <a:p>
            <a:pPr marL="1257300" lvl="1" indent="-342900">
              <a:buFont typeface="Arial" pitchFamily="34" charset="0"/>
              <a:buChar char="•"/>
            </a:pPr>
            <a:r>
              <a:rPr lang="en-US" sz="2400" dirty="0" smtClean="0"/>
              <a:t>DECISIVENESS 	</a:t>
            </a:r>
          </a:p>
          <a:p>
            <a:pPr marL="1257300" lvl="1" indent="-342900">
              <a:buFont typeface="Arial" pitchFamily="34" charset="0"/>
              <a:buChar char="•"/>
            </a:pPr>
            <a:r>
              <a:rPr lang="en-US" sz="2400" dirty="0" smtClean="0"/>
              <a:t>INTEGRITY</a:t>
            </a:r>
          </a:p>
          <a:p>
            <a:pPr marL="1257300" lvl="1" indent="-342900">
              <a:buFont typeface="Arial" pitchFamily="34" charset="0"/>
              <a:buChar char="•"/>
            </a:pPr>
            <a:r>
              <a:rPr lang="en-US" sz="2400" dirty="0"/>
              <a:t>D</a:t>
            </a:r>
            <a:r>
              <a:rPr lang="en-US" sz="2400" dirty="0" smtClean="0"/>
              <a:t>EPENDABILITY       </a:t>
            </a:r>
          </a:p>
          <a:p>
            <a:pPr marL="1257300" lvl="1" indent="-342900">
              <a:buFont typeface="Arial" pitchFamily="34" charset="0"/>
              <a:buChar char="•"/>
            </a:pPr>
            <a:r>
              <a:rPr lang="en-US" sz="2400" dirty="0" smtClean="0"/>
              <a:t>TACT 	 	 </a:t>
            </a:r>
          </a:p>
          <a:p>
            <a:pPr marL="1257300" lvl="1" indent="-342900">
              <a:buFont typeface="Arial" pitchFamily="34" charset="0"/>
              <a:buChar char="•"/>
            </a:pPr>
            <a:r>
              <a:rPr lang="en-US" sz="2400" dirty="0" smtClean="0"/>
              <a:t>INITIATIVE   	 	</a:t>
            </a:r>
          </a:p>
          <a:p>
            <a:pPr marL="342900" lvl="1" indent="-342900">
              <a:buFont typeface="Arial" pitchFamily="34" charset="0"/>
              <a:buChar char="•"/>
            </a:pPr>
            <a:endParaRPr lang="en-US" sz="2400" dirty="0" smtClean="0"/>
          </a:p>
          <a:p>
            <a:pPr marL="342900" lvl="1" indent="-342900">
              <a:buFont typeface="Arial" pitchFamily="34" charset="0"/>
              <a:buChar char="•"/>
            </a:pPr>
            <a:endParaRPr lang="en-US" sz="2400" dirty="0" smtClean="0"/>
          </a:p>
          <a:p>
            <a:endParaRPr lang="en-US" dirty="0"/>
          </a:p>
        </p:txBody>
      </p:sp>
      <p:sp>
        <p:nvSpPr>
          <p:cNvPr id="5" name="Rectangle 4"/>
          <p:cNvSpPr/>
          <p:nvPr/>
        </p:nvSpPr>
        <p:spPr>
          <a:xfrm>
            <a:off x="3657600" y="3771543"/>
            <a:ext cx="4572000" cy="2400657"/>
          </a:xfrm>
          <a:prstGeom prst="rect">
            <a:avLst/>
          </a:prstGeom>
        </p:spPr>
        <p:txBody>
          <a:bodyPr>
            <a:spAutoFit/>
          </a:bodyPr>
          <a:lstStyle/>
          <a:p>
            <a:pPr marL="1257300" lvl="1" indent="-342900">
              <a:lnSpc>
                <a:spcPct val="90000"/>
              </a:lnSpc>
              <a:spcBef>
                <a:spcPct val="20000"/>
              </a:spcBef>
              <a:buFont typeface="Arial" pitchFamily="34" charset="0"/>
              <a:buChar char="•"/>
              <a:defRPr/>
            </a:pPr>
            <a:r>
              <a:rPr lang="en-US" sz="2000" dirty="0"/>
              <a:t>ENTHUSIASM</a:t>
            </a:r>
          </a:p>
          <a:p>
            <a:pPr marL="1257300" lvl="1" indent="-342900">
              <a:lnSpc>
                <a:spcPct val="90000"/>
              </a:lnSpc>
              <a:spcBef>
                <a:spcPct val="20000"/>
              </a:spcBef>
              <a:buFont typeface="Arial" pitchFamily="34" charset="0"/>
              <a:buChar char="•"/>
              <a:defRPr/>
            </a:pPr>
            <a:r>
              <a:rPr lang="en-US" sz="2000" dirty="0"/>
              <a:t>BEARING</a:t>
            </a:r>
          </a:p>
          <a:p>
            <a:pPr marL="1257300" lvl="1" indent="-342900">
              <a:lnSpc>
                <a:spcPct val="90000"/>
              </a:lnSpc>
              <a:spcBef>
                <a:spcPct val="20000"/>
              </a:spcBef>
              <a:buFont typeface="Arial" pitchFamily="34" charset="0"/>
              <a:buChar char="•"/>
              <a:defRPr/>
            </a:pPr>
            <a:r>
              <a:rPr lang="en-US" sz="2000" dirty="0"/>
              <a:t>UNSELFISHNESS</a:t>
            </a:r>
          </a:p>
          <a:p>
            <a:pPr marL="1257300" lvl="1" indent="-342900">
              <a:lnSpc>
                <a:spcPct val="90000"/>
              </a:lnSpc>
              <a:spcBef>
                <a:spcPct val="20000"/>
              </a:spcBef>
              <a:buFont typeface="Arial" pitchFamily="34" charset="0"/>
              <a:buChar char="•"/>
              <a:defRPr/>
            </a:pPr>
            <a:r>
              <a:rPr lang="en-US" sz="2000" dirty="0"/>
              <a:t>COURAGE</a:t>
            </a:r>
          </a:p>
          <a:p>
            <a:pPr marL="1257300" lvl="1" indent="-342900">
              <a:lnSpc>
                <a:spcPct val="90000"/>
              </a:lnSpc>
              <a:spcBef>
                <a:spcPct val="20000"/>
              </a:spcBef>
              <a:buFont typeface="Arial" pitchFamily="34" charset="0"/>
              <a:buChar char="•"/>
              <a:defRPr/>
            </a:pPr>
            <a:r>
              <a:rPr lang="en-US" sz="2000" dirty="0"/>
              <a:t>KNOWLEDGE</a:t>
            </a:r>
          </a:p>
          <a:p>
            <a:pPr marL="1257300" lvl="1" indent="-342900">
              <a:lnSpc>
                <a:spcPct val="90000"/>
              </a:lnSpc>
              <a:spcBef>
                <a:spcPct val="20000"/>
              </a:spcBef>
              <a:buFont typeface="Arial" pitchFamily="34" charset="0"/>
              <a:buChar char="•"/>
              <a:defRPr/>
            </a:pPr>
            <a:r>
              <a:rPr lang="en-US" sz="2000" dirty="0"/>
              <a:t>LOYALTY</a:t>
            </a:r>
          </a:p>
          <a:p>
            <a:pPr marL="1257300" lvl="1" indent="-342900">
              <a:lnSpc>
                <a:spcPct val="90000"/>
              </a:lnSpc>
              <a:spcBef>
                <a:spcPct val="20000"/>
              </a:spcBef>
              <a:buFont typeface="Arial" pitchFamily="34" charset="0"/>
              <a:buChar char="•"/>
              <a:defRPr/>
            </a:pPr>
            <a:r>
              <a:rPr lang="en-US" sz="2000" dirty="0"/>
              <a:t>ENDURANCE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Corps Leadership</a:t>
            </a:r>
            <a:endParaRPr lang="en-US" dirty="0"/>
          </a:p>
        </p:txBody>
      </p:sp>
      <p:sp>
        <p:nvSpPr>
          <p:cNvPr id="3" name="Content Placeholder 2"/>
          <p:cNvSpPr>
            <a:spLocks noGrp="1"/>
          </p:cNvSpPr>
          <p:nvPr>
            <p:ph idx="1"/>
          </p:nvPr>
        </p:nvSpPr>
        <p:spPr/>
        <p:txBody>
          <a:bodyPr>
            <a:normAutofit/>
          </a:bodyPr>
          <a:lstStyle/>
          <a:p>
            <a:pPr>
              <a:lnSpc>
                <a:spcPct val="80000"/>
              </a:lnSpc>
              <a:buNone/>
            </a:pPr>
            <a:r>
              <a:rPr lang="en-US" sz="3200" b="1" u="sng" dirty="0" smtClean="0"/>
              <a:t>Leadership Principles</a:t>
            </a:r>
            <a:r>
              <a:rPr lang="en-US" sz="3200" dirty="0" smtClean="0"/>
              <a:t>:</a:t>
            </a:r>
          </a:p>
          <a:p>
            <a:pPr lvl="1">
              <a:lnSpc>
                <a:spcPct val="80000"/>
              </a:lnSpc>
            </a:pPr>
            <a:endParaRPr lang="en-US" sz="2000" dirty="0" smtClean="0">
              <a:latin typeface="Times New Roman" pitchFamily="18" charset="0"/>
              <a:cs typeface="Times New Roman" pitchFamily="18" charset="0"/>
            </a:endParaRPr>
          </a:p>
          <a:p>
            <a:pPr lvl="1">
              <a:lnSpc>
                <a:spcPct val="80000"/>
              </a:lnSpc>
            </a:pPr>
            <a:r>
              <a:rPr lang="en-US" sz="2000" b="1" i="1" dirty="0" smtClean="0">
                <a:solidFill>
                  <a:schemeClr val="tx1"/>
                </a:solidFill>
              </a:rPr>
              <a:t>Keep your Marines informed</a:t>
            </a:r>
          </a:p>
          <a:p>
            <a:pPr lvl="1">
              <a:lnSpc>
                <a:spcPct val="80000"/>
              </a:lnSpc>
            </a:pPr>
            <a:r>
              <a:rPr lang="en-US" sz="2000" b="1" i="1" dirty="0" smtClean="0">
                <a:solidFill>
                  <a:schemeClr val="tx1"/>
                </a:solidFill>
              </a:rPr>
              <a:t>Set the Example</a:t>
            </a:r>
            <a:endParaRPr lang="en-US" sz="2000" b="1" dirty="0" smtClean="0">
              <a:solidFill>
                <a:schemeClr val="tx1"/>
              </a:solidFill>
            </a:endParaRPr>
          </a:p>
          <a:p>
            <a:pPr lvl="1">
              <a:lnSpc>
                <a:spcPct val="80000"/>
              </a:lnSpc>
            </a:pPr>
            <a:r>
              <a:rPr lang="en-US" sz="2000" b="1" i="1" dirty="0" smtClean="0">
                <a:solidFill>
                  <a:schemeClr val="tx1"/>
                </a:solidFill>
              </a:rPr>
              <a:t>Train your Marines as a team</a:t>
            </a:r>
          </a:p>
          <a:p>
            <a:pPr lvl="1">
              <a:lnSpc>
                <a:spcPct val="80000"/>
              </a:lnSpc>
            </a:pPr>
            <a:r>
              <a:rPr lang="en-US" sz="2000" i="1" dirty="0" smtClean="0">
                <a:solidFill>
                  <a:schemeClr val="tx1"/>
                </a:solidFill>
              </a:rPr>
              <a:t>Be technically and tactically proficient</a:t>
            </a:r>
            <a:r>
              <a:rPr lang="en-US" sz="1800" dirty="0" smtClean="0">
                <a:solidFill>
                  <a:schemeClr val="tx1"/>
                </a:solidFill>
              </a:rPr>
              <a:t>	</a:t>
            </a:r>
          </a:p>
          <a:p>
            <a:pPr lvl="1">
              <a:lnSpc>
                <a:spcPct val="80000"/>
              </a:lnSpc>
            </a:pPr>
            <a:r>
              <a:rPr lang="en-US" sz="2000" i="1" dirty="0" smtClean="0">
                <a:solidFill>
                  <a:schemeClr val="tx1"/>
                </a:solidFill>
              </a:rPr>
              <a:t>Know yourself and seek self-improvement</a:t>
            </a:r>
          </a:p>
          <a:p>
            <a:pPr lvl="1">
              <a:lnSpc>
                <a:spcPct val="80000"/>
              </a:lnSpc>
            </a:pPr>
            <a:r>
              <a:rPr lang="en-US" sz="2000" i="1" dirty="0" smtClean="0">
                <a:solidFill>
                  <a:schemeClr val="tx1"/>
                </a:solidFill>
              </a:rPr>
              <a:t>Know your Marines and look out for their welfare</a:t>
            </a:r>
          </a:p>
          <a:p>
            <a:pPr lvl="1">
              <a:lnSpc>
                <a:spcPct val="80000"/>
              </a:lnSpc>
            </a:pPr>
            <a:r>
              <a:rPr lang="en-US" sz="2000" i="1" dirty="0" smtClean="0">
                <a:solidFill>
                  <a:schemeClr val="tx1"/>
                </a:solidFill>
              </a:rPr>
              <a:t>Ensure assigned tasks are understood, supervised, and accomplished</a:t>
            </a:r>
          </a:p>
          <a:p>
            <a:pPr lvl="1">
              <a:lnSpc>
                <a:spcPct val="80000"/>
              </a:lnSpc>
            </a:pPr>
            <a:r>
              <a:rPr lang="en-US" sz="2000" i="1" dirty="0" smtClean="0">
                <a:solidFill>
                  <a:schemeClr val="tx1"/>
                </a:solidFill>
              </a:rPr>
              <a:t>Make sound and timely decisions</a:t>
            </a:r>
          </a:p>
          <a:p>
            <a:pPr lvl="1">
              <a:lnSpc>
                <a:spcPct val="80000"/>
              </a:lnSpc>
            </a:pPr>
            <a:r>
              <a:rPr lang="en-US" sz="2000" i="1" dirty="0" smtClean="0">
                <a:solidFill>
                  <a:schemeClr val="tx1"/>
                </a:solidFill>
              </a:rPr>
              <a:t>Develop responsibility among subordinates</a:t>
            </a:r>
          </a:p>
          <a:p>
            <a:pPr lvl="1">
              <a:lnSpc>
                <a:spcPct val="80000"/>
              </a:lnSpc>
            </a:pPr>
            <a:r>
              <a:rPr lang="en-US" sz="2000" i="1" dirty="0" smtClean="0">
                <a:solidFill>
                  <a:schemeClr val="tx1"/>
                </a:solidFill>
              </a:rPr>
              <a:t>Employ your unit within its capabilities</a:t>
            </a:r>
          </a:p>
          <a:p>
            <a:pPr lvl="1">
              <a:lnSpc>
                <a:spcPct val="80000"/>
              </a:lnSpc>
            </a:pPr>
            <a:r>
              <a:rPr lang="en-US" sz="2000" i="1" dirty="0" smtClean="0">
                <a:solidFill>
                  <a:schemeClr val="tx1"/>
                </a:solidFill>
              </a:rPr>
              <a:t>Seek responsibility and be responsible for your actions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Essentials</a:t>
            </a:r>
            <a:endParaRPr lang="en-US" dirty="0"/>
          </a:p>
        </p:txBody>
      </p:sp>
      <p:sp>
        <p:nvSpPr>
          <p:cNvPr id="3" name="Content Placeholder 2"/>
          <p:cNvSpPr>
            <a:spLocks noGrp="1"/>
          </p:cNvSpPr>
          <p:nvPr>
            <p:ph idx="1"/>
          </p:nvPr>
        </p:nvSpPr>
        <p:spPr>
          <a:xfrm>
            <a:off x="457200" y="2027237"/>
            <a:ext cx="8229600" cy="4373563"/>
          </a:xfrm>
        </p:spPr>
        <p:txBody>
          <a:bodyPr/>
          <a:lstStyle/>
          <a:p>
            <a:pPr marL="781050" lvl="1" indent="-381000">
              <a:buFont typeface="Arial" pitchFamily="34" charset="0"/>
              <a:buChar char="•"/>
            </a:pPr>
            <a:r>
              <a:rPr lang="en-US" sz="3200" dirty="0" smtClean="0"/>
              <a:t>Environment</a:t>
            </a:r>
          </a:p>
          <a:p>
            <a:pPr marL="781050" lvl="1" indent="-381000">
              <a:buFont typeface="Arial" pitchFamily="34" charset="0"/>
              <a:buChar char="•"/>
            </a:pPr>
            <a:r>
              <a:rPr lang="en-US" sz="3200" dirty="0" smtClean="0"/>
              <a:t>Vision</a:t>
            </a:r>
          </a:p>
          <a:p>
            <a:pPr marL="781050" lvl="1" indent="-381000">
              <a:buFont typeface="Arial" pitchFamily="34" charset="0"/>
              <a:buChar char="•"/>
            </a:pPr>
            <a:r>
              <a:rPr lang="en-US" sz="3200" dirty="0" smtClean="0"/>
              <a:t>Values</a:t>
            </a:r>
          </a:p>
          <a:p>
            <a:pPr marL="781050" lvl="1" indent="-381000">
              <a:buFont typeface="Arial" pitchFamily="34" charset="0"/>
              <a:buChar char="•"/>
            </a:pPr>
            <a:r>
              <a:rPr lang="en-US" sz="3200" dirty="0" smtClean="0"/>
              <a:t>Identity / Mantra</a:t>
            </a:r>
          </a:p>
          <a:p>
            <a:pPr marL="781050" lvl="1" indent="-381000">
              <a:buFont typeface="Arial" pitchFamily="34" charset="0"/>
              <a:buChar char="•"/>
            </a:pPr>
            <a:r>
              <a:rPr lang="en-US" sz="3200" dirty="0" smtClean="0"/>
              <a:t>Success Defined</a:t>
            </a:r>
          </a:p>
          <a:p>
            <a:endParaRPr lang="en-US" dirty="0"/>
          </a:p>
        </p:txBody>
      </p:sp>
      <p:pic>
        <p:nvPicPr>
          <p:cNvPr id="5" name="Picture 14"/>
          <p:cNvPicPr>
            <a:picLocks noChangeAspect="1" noChangeArrowheads="1"/>
          </p:cNvPicPr>
          <p:nvPr/>
        </p:nvPicPr>
        <p:blipFill>
          <a:blip r:embed="rId3" cstate="print"/>
          <a:srcRect/>
          <a:stretch>
            <a:fillRect/>
          </a:stretch>
        </p:blipFill>
        <p:spPr bwMode="auto">
          <a:xfrm>
            <a:off x="5715000" y="1828800"/>
            <a:ext cx="2795096" cy="1804987"/>
          </a:xfrm>
          <a:prstGeom prst="rect">
            <a:avLst/>
          </a:prstGeom>
          <a:noFill/>
          <a:ln w="9525">
            <a:solidFill>
              <a:schemeClr val="tx1">
                <a:lumMod val="50000"/>
                <a:lumOff val="50000"/>
              </a:schemeClr>
            </a:solidFill>
            <a:miter lim="800000"/>
            <a:headEnd/>
            <a:tailEnd/>
          </a:ln>
        </p:spPr>
      </p:pic>
      <p:pic>
        <p:nvPicPr>
          <p:cNvPr id="6" name="Picture 5" descr="593"/>
          <p:cNvPicPr>
            <a:picLocks noChangeAspect="1" noChangeArrowheads="1"/>
          </p:cNvPicPr>
          <p:nvPr/>
        </p:nvPicPr>
        <p:blipFill>
          <a:blip r:embed="rId4" cstate="print"/>
          <a:srcRect/>
          <a:stretch>
            <a:fillRect/>
          </a:stretch>
        </p:blipFill>
        <p:spPr bwMode="auto">
          <a:xfrm>
            <a:off x="5714999" y="3809999"/>
            <a:ext cx="2819401" cy="2256315"/>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Essentials</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The Environment:</a:t>
            </a:r>
          </a:p>
          <a:p>
            <a:pPr lvl="1"/>
            <a:r>
              <a:rPr lang="en-US" dirty="0" smtClean="0"/>
              <a:t>Assessment</a:t>
            </a:r>
          </a:p>
          <a:p>
            <a:pPr lvl="2"/>
            <a:r>
              <a:rPr lang="en-US" dirty="0" smtClean="0"/>
              <a:t>Threats – Remove them</a:t>
            </a:r>
          </a:p>
          <a:p>
            <a:pPr lvl="2"/>
            <a:r>
              <a:rPr lang="en-US" dirty="0" smtClean="0"/>
              <a:t>Loyalty – Knowing who is part of the team</a:t>
            </a:r>
          </a:p>
          <a:p>
            <a:pPr lvl="2"/>
            <a:r>
              <a:rPr lang="en-US" dirty="0" smtClean="0"/>
              <a:t>Fence-sitters – Get them on board or get them moving</a:t>
            </a:r>
          </a:p>
          <a:p>
            <a:pPr lvl="2">
              <a:buNone/>
            </a:pPr>
            <a:endParaRPr lang="en-US" dirty="0" smtClean="0"/>
          </a:p>
          <a:p>
            <a:r>
              <a:rPr lang="en-US" sz="3200" dirty="0"/>
              <a:t>Vision:</a:t>
            </a:r>
          </a:p>
          <a:p>
            <a:pPr lvl="2"/>
            <a:r>
              <a:rPr lang="en-US" dirty="0"/>
              <a:t>Where have we been? </a:t>
            </a:r>
          </a:p>
          <a:p>
            <a:pPr lvl="2"/>
            <a:r>
              <a:rPr lang="en-US" dirty="0"/>
              <a:t>Where are we now?  </a:t>
            </a:r>
          </a:p>
          <a:p>
            <a:pPr lvl="2"/>
            <a:r>
              <a:rPr lang="en-US" dirty="0"/>
              <a:t>Where do we want to go? </a:t>
            </a:r>
          </a:p>
          <a:p>
            <a:pPr lvl="2"/>
            <a:r>
              <a:rPr lang="en-US" dirty="0"/>
              <a:t>How are we going to get there? </a:t>
            </a:r>
          </a:p>
          <a:p>
            <a:pPr lvl="2"/>
            <a:r>
              <a:rPr lang="en-US" dirty="0"/>
              <a:t>How do we get better everyday?  </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Essentials</a:t>
            </a:r>
            <a:endParaRPr lang="en-US" dirty="0"/>
          </a:p>
        </p:txBody>
      </p:sp>
      <p:sp>
        <p:nvSpPr>
          <p:cNvPr id="3" name="Content Placeholder 2"/>
          <p:cNvSpPr>
            <a:spLocks noGrp="1"/>
          </p:cNvSpPr>
          <p:nvPr>
            <p:ph idx="1"/>
          </p:nvPr>
        </p:nvSpPr>
        <p:spPr>
          <a:xfrm>
            <a:off x="304800" y="1752601"/>
            <a:ext cx="7924800" cy="3810000"/>
          </a:xfrm>
        </p:spPr>
        <p:txBody>
          <a:bodyPr>
            <a:normAutofit/>
          </a:bodyPr>
          <a:lstStyle/>
          <a:p>
            <a:r>
              <a:rPr lang="en-US" sz="3000" dirty="0" smtClean="0"/>
              <a:t>Values:</a:t>
            </a:r>
          </a:p>
          <a:p>
            <a:pPr marL="736600" lvl="2" indent="-287338" defTabSz="566738"/>
            <a:r>
              <a:rPr lang="en-US" sz="2200" b="1" dirty="0" smtClean="0"/>
              <a:t>Honor</a:t>
            </a:r>
            <a:r>
              <a:rPr lang="en-US" sz="2200" dirty="0" smtClean="0"/>
              <a:t>– Living with integrity, responsibility, honesty, and respect</a:t>
            </a:r>
          </a:p>
          <a:p>
            <a:pPr marL="736600" lvl="2" indent="-287338" defTabSz="566738"/>
            <a:r>
              <a:rPr lang="en-US" sz="2200" b="1" dirty="0" smtClean="0"/>
              <a:t>Courage</a:t>
            </a:r>
            <a:r>
              <a:rPr lang="en-US" sz="2200" dirty="0" smtClean="0"/>
              <a:t>– The mental, moral and physical strength to do what is right in the face of fear, uncertainty or intimidation </a:t>
            </a:r>
          </a:p>
          <a:p>
            <a:pPr marL="736600" lvl="2" indent="-287338" defTabSz="566738"/>
            <a:r>
              <a:rPr lang="en-US" sz="2200" b="1" dirty="0" smtClean="0"/>
              <a:t>Commitment</a:t>
            </a:r>
            <a:r>
              <a:rPr lang="en-US" sz="2200" dirty="0" smtClean="0"/>
              <a:t> – Unwavering, selfless                                  dedication to mission accomplishment,                                        and personal and professional                                        responsibilities </a:t>
            </a:r>
            <a:endParaRPr lang="en-US" sz="2200" dirty="0"/>
          </a:p>
        </p:txBody>
      </p:sp>
      <p:pic>
        <p:nvPicPr>
          <p:cNvPr id="4" name="Picture 9"/>
          <p:cNvPicPr>
            <a:picLocks noChangeAspect="1" noChangeArrowheads="1"/>
          </p:cNvPicPr>
          <p:nvPr/>
        </p:nvPicPr>
        <p:blipFill>
          <a:blip r:embed="rId3" cstate="print"/>
          <a:srcRect l="3571" t="15956" r="3571"/>
          <a:stretch>
            <a:fillRect/>
          </a:stretch>
        </p:blipFill>
        <p:spPr bwMode="auto">
          <a:xfrm>
            <a:off x="6019800" y="4145920"/>
            <a:ext cx="2971800" cy="2407280"/>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Essentials</a:t>
            </a:r>
            <a:endParaRPr lang="en-US" dirty="0"/>
          </a:p>
        </p:txBody>
      </p:sp>
      <p:sp>
        <p:nvSpPr>
          <p:cNvPr id="3" name="Content Placeholder 2"/>
          <p:cNvSpPr>
            <a:spLocks noGrp="1"/>
          </p:cNvSpPr>
          <p:nvPr>
            <p:ph idx="1"/>
          </p:nvPr>
        </p:nvSpPr>
        <p:spPr>
          <a:xfrm>
            <a:off x="457200" y="1752600"/>
            <a:ext cx="5791200" cy="4876800"/>
          </a:xfrm>
        </p:spPr>
        <p:txBody>
          <a:bodyPr>
            <a:normAutofit fontScale="92500" lnSpcReduction="10000"/>
          </a:bodyPr>
          <a:lstStyle/>
          <a:p>
            <a:pPr>
              <a:spcAft>
                <a:spcPts val="300"/>
              </a:spcAft>
            </a:pPr>
            <a:r>
              <a:rPr lang="en-US" sz="3200" dirty="0" smtClean="0"/>
              <a:t>Identity / Mantra</a:t>
            </a:r>
          </a:p>
          <a:p>
            <a:pPr lvl="1">
              <a:spcAft>
                <a:spcPts val="300"/>
              </a:spcAft>
            </a:pPr>
            <a:r>
              <a:rPr lang="en-US" sz="2400" b="1" dirty="0" smtClean="0"/>
              <a:t>A Rallying Cry</a:t>
            </a:r>
            <a:r>
              <a:rPr lang="en-US" sz="2400" dirty="0" smtClean="0"/>
              <a:t>: motto or saying that all players feel an obligation to fulfill</a:t>
            </a:r>
          </a:p>
          <a:p>
            <a:pPr lvl="1">
              <a:spcAft>
                <a:spcPts val="300"/>
              </a:spcAft>
            </a:pPr>
            <a:r>
              <a:rPr lang="en-US" sz="2400" b="1" dirty="0" smtClean="0"/>
              <a:t>Tradition</a:t>
            </a:r>
            <a:r>
              <a:rPr lang="en-US" sz="2400" dirty="0" smtClean="0"/>
              <a:t>: every unit or team should have one; establish a tradition and build on it </a:t>
            </a:r>
          </a:p>
          <a:p>
            <a:pPr lvl="1">
              <a:spcAft>
                <a:spcPts val="300"/>
              </a:spcAft>
            </a:pPr>
            <a:r>
              <a:rPr lang="en-US" sz="2400" b="1" dirty="0" smtClean="0"/>
              <a:t>Motivation:</a:t>
            </a:r>
            <a:r>
              <a:rPr lang="en-US" sz="2400" dirty="0"/>
              <a:t> </a:t>
            </a:r>
            <a:r>
              <a:rPr lang="en-US" sz="2400" dirty="0" smtClean="0"/>
              <a:t>what makes your team tick? Build on an established goal that will maximize the “fire” of the players </a:t>
            </a:r>
          </a:p>
          <a:p>
            <a:pPr lvl="1">
              <a:spcAft>
                <a:spcPts val="300"/>
              </a:spcAft>
            </a:pPr>
            <a:r>
              <a:rPr lang="en-US" sz="2400" b="1" dirty="0" smtClean="0"/>
              <a:t>Be Unique:</a:t>
            </a:r>
            <a:r>
              <a:rPr lang="en-US" sz="2400" dirty="0" smtClean="0"/>
              <a:t> As Marines we pride ourselves on being “First to Fight” and “Most </a:t>
            </a:r>
            <a:r>
              <a:rPr lang="en-US" sz="2400" dirty="0"/>
              <a:t>R</a:t>
            </a:r>
            <a:r>
              <a:rPr lang="en-US" sz="2400" dirty="0" smtClean="0"/>
              <a:t>eady,” when the Nation is least ready.  These ideas are reflected in Marine Corps symbols</a:t>
            </a:r>
          </a:p>
        </p:txBody>
      </p:sp>
      <p:pic>
        <p:nvPicPr>
          <p:cNvPr id="4" name="Picture 2" descr="http://ts4.mm.bing.net/images/thumbnail.aspx?q=389368520039&amp;id=6d94777af35d8213b27be5428b760d80&amp;index=ch1&amp;url=http://www.authenticsignedsports.com/prodimgs/prod_12163-k2ryy2.jpg"/>
          <p:cNvPicPr>
            <a:picLocks noChangeAspect="1" noChangeArrowheads="1"/>
          </p:cNvPicPr>
          <p:nvPr/>
        </p:nvPicPr>
        <p:blipFill>
          <a:blip r:embed="rId3" cstate="print"/>
          <a:srcRect t="12915" b="8610"/>
          <a:stretch>
            <a:fillRect/>
          </a:stretch>
        </p:blipFill>
        <p:spPr bwMode="auto">
          <a:xfrm>
            <a:off x="6629400" y="2127279"/>
            <a:ext cx="1838325" cy="1149321"/>
          </a:xfrm>
          <a:prstGeom prst="rect">
            <a:avLst/>
          </a:prstGeom>
          <a:noFill/>
          <a:ln w="9525">
            <a:solidFill>
              <a:schemeClr val="tx1">
                <a:lumMod val="50000"/>
                <a:lumOff val="50000"/>
              </a:schemeClr>
            </a:solid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629400" y="4267200"/>
            <a:ext cx="1865247" cy="1862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Essentials</a:t>
            </a:r>
            <a:endParaRPr lang="en-US" dirty="0"/>
          </a:p>
        </p:txBody>
      </p:sp>
      <p:sp>
        <p:nvSpPr>
          <p:cNvPr id="3" name="Content Placeholder 2"/>
          <p:cNvSpPr>
            <a:spLocks noGrp="1"/>
          </p:cNvSpPr>
          <p:nvPr>
            <p:ph idx="1"/>
          </p:nvPr>
        </p:nvSpPr>
        <p:spPr>
          <a:xfrm>
            <a:off x="457200" y="1752600"/>
            <a:ext cx="8001000" cy="4876800"/>
          </a:xfrm>
        </p:spPr>
        <p:txBody>
          <a:bodyPr>
            <a:normAutofit/>
          </a:bodyPr>
          <a:lstStyle/>
          <a:p>
            <a:pPr>
              <a:spcAft>
                <a:spcPts val="300"/>
              </a:spcAft>
              <a:buNone/>
            </a:pPr>
            <a:r>
              <a:rPr lang="en-US" sz="3000" dirty="0" smtClean="0"/>
              <a:t>Success Defined</a:t>
            </a:r>
          </a:p>
          <a:p>
            <a:pPr lvl="1">
              <a:spcAft>
                <a:spcPts val="300"/>
              </a:spcAft>
            </a:pPr>
            <a:r>
              <a:rPr lang="en-US" b="1" dirty="0" smtClean="0"/>
              <a:t>WHAT IS SUCCESS</a:t>
            </a:r>
          </a:p>
          <a:p>
            <a:pPr lvl="2">
              <a:spcAft>
                <a:spcPts val="300"/>
              </a:spcAft>
            </a:pPr>
            <a:r>
              <a:rPr lang="en-US" dirty="0" smtClean="0"/>
              <a:t> Winning Records?</a:t>
            </a:r>
          </a:p>
          <a:p>
            <a:pPr lvl="2">
              <a:spcAft>
                <a:spcPts val="300"/>
              </a:spcAft>
            </a:pPr>
            <a:r>
              <a:rPr lang="en-US" dirty="0" smtClean="0"/>
              <a:t> Championship Titles?</a:t>
            </a:r>
          </a:p>
          <a:p>
            <a:pPr lvl="2">
              <a:spcAft>
                <a:spcPts val="300"/>
              </a:spcAft>
            </a:pPr>
            <a:r>
              <a:rPr lang="en-US" dirty="0" smtClean="0"/>
              <a:t> Coaches Hall of Fame?</a:t>
            </a:r>
          </a:p>
          <a:p>
            <a:pPr lvl="2">
              <a:spcAft>
                <a:spcPts val="300"/>
              </a:spcAft>
            </a:pPr>
            <a:r>
              <a:rPr lang="en-US" dirty="0" smtClean="0"/>
              <a:t> Prestige and Power?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181600" y="3505200"/>
            <a:ext cx="3865581" cy="3048000"/>
          </a:xfrm>
          <a:prstGeom prst="rect">
            <a:avLst/>
          </a:prstGeom>
          <a:noFill/>
          <a:ln w="9525">
            <a:solidFill>
              <a:schemeClr val="tx1">
                <a:lumMod val="50000"/>
                <a:lumOff val="50000"/>
              </a:schemeClr>
            </a:solid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152400" y="1752600"/>
            <a:ext cx="4876800" cy="3048000"/>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Autofit/>
          </a:bodyPr>
          <a:lstStyle/>
          <a:p>
            <a:pPr marL="342900" lvl="0" indent="-342900" fontAlgn="base">
              <a:lnSpc>
                <a:spcPct val="90000"/>
              </a:lnSpc>
              <a:spcBef>
                <a:spcPts val="1200"/>
              </a:spcBef>
              <a:spcAft>
                <a:spcPct val="0"/>
              </a:spcAft>
              <a:defRPr/>
            </a:pPr>
            <a:r>
              <a:rPr lang="en-US" sz="3200" b="1" dirty="0">
                <a:latin typeface="Trebuchet MS" pitchFamily="34" charset="0"/>
                <a:ea typeface="ＭＳ Ｐゴシック" pitchFamily="-89" charset="-128"/>
                <a:cs typeface="+mn-cs"/>
              </a:rPr>
              <a:t>Marine Corps Leadership and </a:t>
            </a:r>
            <a:r>
              <a:rPr lang="en-US" sz="3200" b="1" dirty="0" smtClean="0">
                <a:latin typeface="Trebuchet MS" pitchFamily="34" charset="0"/>
                <a:ea typeface="ＭＳ Ｐゴシック" pitchFamily="-89" charset="-128"/>
                <a:cs typeface="+mn-cs"/>
              </a:rPr>
              <a:t/>
            </a:r>
            <a:br>
              <a:rPr lang="en-US" sz="3200" b="1" dirty="0" smtClean="0">
                <a:latin typeface="Trebuchet MS" pitchFamily="34" charset="0"/>
                <a:ea typeface="ＭＳ Ｐゴシック" pitchFamily="-89" charset="-128"/>
                <a:cs typeface="+mn-cs"/>
              </a:rPr>
            </a:br>
            <a:r>
              <a:rPr lang="en-US" sz="3200" b="1" dirty="0" smtClean="0">
                <a:latin typeface="Trebuchet MS" pitchFamily="34" charset="0"/>
                <a:ea typeface="ＭＳ Ｐゴシック" pitchFamily="-89" charset="-128"/>
                <a:cs typeface="+mn-cs"/>
              </a:rPr>
              <a:t>Coaching </a:t>
            </a:r>
            <a:r>
              <a:rPr lang="en-US" sz="3200" b="1" dirty="0">
                <a:ea typeface="ＭＳ Ｐゴシック" pitchFamily="-89" charset="-128"/>
                <a:cs typeface="+mn-cs"/>
              </a:rPr>
              <a:t>for Success </a:t>
            </a:r>
            <a:endParaRPr lang="en-US" sz="3200" dirty="0"/>
          </a:p>
        </p:txBody>
      </p:sp>
      <p:sp>
        <p:nvSpPr>
          <p:cNvPr id="3" name="Content Placeholder 2"/>
          <p:cNvSpPr>
            <a:spLocks noGrp="1"/>
          </p:cNvSpPr>
          <p:nvPr>
            <p:ph idx="1"/>
          </p:nvPr>
        </p:nvSpPr>
        <p:spPr>
          <a:xfrm>
            <a:off x="457200" y="2103437"/>
            <a:ext cx="8229600" cy="4373563"/>
          </a:xfrm>
        </p:spPr>
        <p:txBody>
          <a:bodyPr>
            <a:normAutofit/>
          </a:bodyPr>
          <a:lstStyle/>
          <a:p>
            <a:pPr marL="0" lvl="2" indent="0">
              <a:buNone/>
            </a:pPr>
            <a:r>
              <a:rPr lang="en-US" sz="2800" dirty="0" smtClean="0"/>
              <a:t>Why we’re here - To </a:t>
            </a:r>
            <a:r>
              <a:rPr lang="en-US" sz="2800" dirty="0"/>
              <a:t>help </a:t>
            </a:r>
            <a:r>
              <a:rPr lang="en-US" sz="2800" dirty="0" smtClean="0"/>
              <a:t>you </a:t>
            </a:r>
            <a:r>
              <a:rPr lang="en-US" sz="2800" dirty="0"/>
              <a:t>win and develop the next generation of </a:t>
            </a:r>
            <a:r>
              <a:rPr lang="en-US" sz="2800" dirty="0" smtClean="0"/>
              <a:t>leaders</a:t>
            </a:r>
          </a:p>
          <a:p>
            <a:pPr marL="0" lvl="2" indent="0">
              <a:buNone/>
            </a:pPr>
            <a:endParaRPr lang="en-US" sz="2600" dirty="0" smtClean="0"/>
          </a:p>
          <a:p>
            <a:pPr marL="914400" lvl="2" indent="-457200"/>
            <a:r>
              <a:rPr lang="en-US" dirty="0" smtClean="0"/>
              <a:t>Every Marine is a leader, and the key to a successful unit or team is the people involved</a:t>
            </a:r>
          </a:p>
          <a:p>
            <a:pPr marL="914400" lvl="2" indent="-457200"/>
            <a:r>
              <a:rPr lang="en-US" dirty="0" smtClean="0"/>
              <a:t>Marines have years of experience leading men and women under adverse conditions, and know the principles necessary to achieving success</a:t>
            </a:r>
          </a:p>
          <a:p>
            <a:pPr marL="914400" lvl="2" indent="-457200"/>
            <a:r>
              <a:rPr lang="en-US" dirty="0" smtClean="0"/>
              <a:t>As coaches you have a tremendous impact on the youth of America; the Marine Corps shares that responsibility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Result</a:t>
            </a:r>
            <a:endParaRPr lang="en-US" dirty="0"/>
          </a:p>
        </p:txBody>
      </p:sp>
      <p:sp>
        <p:nvSpPr>
          <p:cNvPr id="3" name="Content Placeholder 2"/>
          <p:cNvSpPr>
            <a:spLocks noGrp="1"/>
          </p:cNvSpPr>
          <p:nvPr>
            <p:ph idx="1"/>
          </p:nvPr>
        </p:nvSpPr>
        <p:spPr>
          <a:xfrm>
            <a:off x="457200" y="1752601"/>
            <a:ext cx="8229600" cy="3352800"/>
          </a:xfrm>
        </p:spPr>
        <p:txBody>
          <a:bodyPr>
            <a:normAutofit/>
          </a:bodyPr>
          <a:lstStyle/>
          <a:p>
            <a:r>
              <a:rPr lang="en-US" sz="2400" dirty="0" smtClean="0"/>
              <a:t>The product of our efforts is the lasting change we make in PEOPLE.  </a:t>
            </a:r>
          </a:p>
          <a:p>
            <a:r>
              <a:rPr lang="en-US" sz="2400" dirty="0" smtClean="0"/>
              <a:t>During these times of financial difficulty it has become more apparent that success will not be measured by material things, but rather by the impact you make during your time on this earth.  </a:t>
            </a:r>
          </a:p>
          <a:p>
            <a:r>
              <a:rPr lang="en-US" sz="2400" dirty="0" smtClean="0"/>
              <a:t>Bottom line – how will you be remembered?</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086600" y="4362246"/>
            <a:ext cx="1690687" cy="2326968"/>
          </a:xfrm>
          <a:prstGeom prst="rect">
            <a:avLst/>
          </a:prstGeom>
          <a:noFill/>
          <a:ln w="9525">
            <a:solidFill>
              <a:schemeClr val="tx1">
                <a:lumMod val="50000"/>
                <a:lumOff val="50000"/>
              </a:schemeClr>
            </a:solidFill>
            <a:miter lim="800000"/>
            <a:headEnd/>
            <a:tailEnd/>
          </a:ln>
        </p:spPr>
      </p:pic>
      <p:pic>
        <p:nvPicPr>
          <p:cNvPr id="1026" name="Picture 2"/>
          <p:cNvPicPr>
            <a:picLocks noChangeAspect="1" noChangeArrowheads="1"/>
          </p:cNvPicPr>
          <p:nvPr/>
        </p:nvPicPr>
        <p:blipFill>
          <a:blip r:embed="rId3" cstate="print"/>
          <a:srcRect t="2852"/>
          <a:stretch>
            <a:fillRect/>
          </a:stretch>
        </p:blipFill>
        <p:spPr bwMode="auto">
          <a:xfrm>
            <a:off x="762000" y="4648200"/>
            <a:ext cx="2771135" cy="2017257"/>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Marine Corps Opportunity</a:t>
            </a:r>
            <a:endParaRPr lang="en-US" dirty="0"/>
          </a:p>
        </p:txBody>
      </p:sp>
      <p:sp>
        <p:nvSpPr>
          <p:cNvPr id="3" name="Content Placeholder 2"/>
          <p:cNvSpPr>
            <a:spLocks noGrp="1"/>
          </p:cNvSpPr>
          <p:nvPr>
            <p:ph idx="1"/>
          </p:nvPr>
        </p:nvSpPr>
        <p:spPr/>
        <p:txBody>
          <a:bodyPr/>
          <a:lstStyle/>
          <a:p>
            <a:pPr marL="0" indent="0">
              <a:lnSpc>
                <a:spcPct val="90000"/>
              </a:lnSpc>
              <a:buNone/>
            </a:pPr>
            <a:r>
              <a:rPr lang="en-US" dirty="0" smtClean="0"/>
              <a:t>“My Marine experience helped shape who I am now personally and professionally, and I am grateful for that on an almost daily basis. </a:t>
            </a:r>
          </a:p>
          <a:p>
            <a:pPr marL="0" indent="0">
              <a:lnSpc>
                <a:spcPct val="90000"/>
              </a:lnSpc>
              <a:buNone/>
            </a:pPr>
            <a:r>
              <a:rPr lang="en-US" dirty="0" smtClean="0"/>
              <a:t>I often find myself wishing everyone had a similar opportunity, to learn about shared dependence, loyalty, responsibility to and for others, about mutual respect and honor, and about the power of appealing to the best that's in us as human beings, not the worst.”</a:t>
            </a:r>
          </a:p>
          <a:p>
            <a:pPr algn="r">
              <a:lnSpc>
                <a:spcPct val="90000"/>
              </a:lnSpc>
              <a:buNone/>
            </a:pPr>
            <a:r>
              <a:rPr lang="en-US" sz="2600" dirty="0" smtClean="0"/>
              <a:t>-Jim Lehrer, News Anchor</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a:xfrm>
            <a:off x="457200" y="1752600"/>
            <a:ext cx="8458200" cy="5105400"/>
          </a:xfrm>
        </p:spPr>
        <p:txBody>
          <a:bodyPr>
            <a:normAutofit fontScale="85000" lnSpcReduction="20000"/>
          </a:bodyPr>
          <a:lstStyle/>
          <a:p>
            <a:r>
              <a:rPr lang="en-US" b="1" dirty="0" smtClean="0"/>
              <a:t>Leadership and CFT Program</a:t>
            </a:r>
          </a:p>
          <a:p>
            <a:pPr lvl="1"/>
            <a:r>
              <a:rPr lang="en-US" dirty="0" smtClean="0"/>
              <a:t>Marines will visit your school to develop mental toughness in your teams by employing the USMC Combat Fitness Test as a teaching tool</a:t>
            </a:r>
          </a:p>
          <a:p>
            <a:r>
              <a:rPr lang="en-US" b="1" dirty="0" smtClean="0"/>
              <a:t>Educator’s Workshop </a:t>
            </a:r>
          </a:p>
          <a:p>
            <a:pPr lvl="1"/>
            <a:r>
              <a:rPr lang="en-US" dirty="0" smtClean="0"/>
              <a:t> Visit </a:t>
            </a:r>
            <a:r>
              <a:rPr lang="en-US" dirty="0"/>
              <a:t>R</a:t>
            </a:r>
            <a:r>
              <a:rPr lang="en-US" dirty="0" smtClean="0"/>
              <a:t>ecruit Depot Parris Island or San Diego to see firsthand how the transformation to Marine occurs</a:t>
            </a:r>
          </a:p>
          <a:p>
            <a:r>
              <a:rPr lang="en-US" b="1" dirty="0" smtClean="0"/>
              <a:t>NROTC</a:t>
            </a:r>
          </a:p>
          <a:p>
            <a:pPr lvl="1"/>
            <a:r>
              <a:rPr lang="en-US" dirty="0" smtClean="0"/>
              <a:t>Program to pay for college before entering the service, covers all tuition and fees to any school with an NROTC detachment (valued over $150K)</a:t>
            </a:r>
          </a:p>
          <a:p>
            <a:pPr lvl="1"/>
            <a:r>
              <a:rPr lang="en-US" dirty="0" smtClean="0"/>
              <a:t>H.S. Juniors can begin applying in May; visit: MarineOfficer.com</a:t>
            </a:r>
          </a:p>
          <a:p>
            <a:pPr lvl="1"/>
            <a:r>
              <a:rPr lang="en-US" dirty="0" smtClean="0"/>
              <a:t>Receive commission as a 2</a:t>
            </a:r>
            <a:r>
              <a:rPr lang="en-US" baseline="30000" dirty="0" smtClean="0"/>
              <a:t>nd</a:t>
            </a:r>
            <a:r>
              <a:rPr lang="en-US" dirty="0" smtClean="0"/>
              <a:t> Lieutenant </a:t>
            </a:r>
          </a:p>
          <a:p>
            <a:pPr lvl="1"/>
            <a:r>
              <a:rPr lang="en-US" dirty="0" smtClean="0"/>
              <a:t>Competitive selection based on GPA, ACT, extracurricular participation, physical fitness</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90500" y="1209675"/>
            <a:ext cx="8670925" cy="2305050"/>
          </a:xfrm>
          <a:prstGeom prst="rect">
            <a:avLst/>
          </a:prstGeom>
          <a:noFill/>
          <a:ln w="9525">
            <a:noFill/>
            <a:miter lim="800000"/>
            <a:headEnd/>
            <a:tailEnd/>
          </a:ln>
        </p:spPr>
        <p:txBody>
          <a:bodyPr/>
          <a:lstStyle/>
          <a:p>
            <a:pPr marL="342900" indent="-342900" algn="ctr">
              <a:lnSpc>
                <a:spcPct val="90000"/>
              </a:lnSpc>
              <a:spcBef>
                <a:spcPts val="1200"/>
              </a:spcBef>
              <a:buClr>
                <a:srgbClr val="8C0000"/>
              </a:buClr>
              <a:defRPr/>
            </a:pPr>
            <a:r>
              <a:rPr lang="en-US" sz="7200" b="1" dirty="0" smtClean="0">
                <a:latin typeface="Trebuchet MS" pitchFamily="34" charset="0"/>
              </a:rPr>
              <a:t>QUESTIONS?</a:t>
            </a:r>
            <a:endParaRPr lang="en-US" sz="7200" dirty="0">
              <a:effectLst>
                <a:outerShdw blurRad="38100" dist="38100" dir="2700000" algn="tl">
                  <a:srgbClr val="C0C0C0"/>
                </a:outerShdw>
              </a:effectLst>
              <a:latin typeface="Trebuchet MS" pitchFamily="34" charset="0"/>
            </a:endParaRPr>
          </a:p>
          <a:p>
            <a:pPr marL="742950" lvl="1" indent="-169863" eaLnBrk="0" hangingPunct="0">
              <a:spcBef>
                <a:spcPts val="1200"/>
              </a:spcBef>
              <a:buFontTx/>
              <a:buChar char="–"/>
              <a:defRPr/>
            </a:pPr>
            <a:endParaRPr lang="en-US" sz="4000" i="1" dirty="0">
              <a:solidFill>
                <a:srgbClr val="8C6E00"/>
              </a:solidFill>
              <a:latin typeface="Trebuchet MS" pitchFamily="34" charset="0"/>
            </a:endParaRPr>
          </a:p>
          <a:p>
            <a:pPr marL="342900" indent="-342900" eaLnBrk="0" hangingPunct="0">
              <a:spcBef>
                <a:spcPts val="1200"/>
              </a:spcBef>
              <a:buClr>
                <a:srgbClr val="8C0000"/>
              </a:buClr>
              <a:buFontTx/>
              <a:buChar char="&gt;"/>
              <a:defRPr/>
            </a:pPr>
            <a:endParaRPr lang="en-US" sz="4000" dirty="0">
              <a:solidFill>
                <a:srgbClr val="000033"/>
              </a:solidFill>
              <a:latin typeface="Trebuchet MS"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3508375" y="2757488"/>
            <a:ext cx="2079625" cy="2130425"/>
          </a:xfrm>
          <a:prstGeom prst="rect">
            <a:avLst/>
          </a:prstGeom>
          <a:noFill/>
          <a:ln w="9525">
            <a:noFill/>
            <a:miter lim="800000"/>
            <a:headEnd/>
            <a:tailEnd/>
          </a:ln>
        </p:spPr>
      </p:pic>
    </p:spTree>
    <p:extLst>
      <p:ext uri="{BB962C8B-B14F-4D97-AF65-F5344CB8AC3E}">
        <p14:creationId xmlns:p14="http://schemas.microsoft.com/office/powerpoint/2010/main" val="3755932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a typeface="ＭＳ Ｐゴシック" pitchFamily="-89" charset="-128"/>
              </a:rPr>
              <a:t>Agenda</a:t>
            </a:r>
            <a:endParaRPr lang="en-US" sz="3200" dirty="0"/>
          </a:p>
        </p:txBody>
      </p:sp>
      <p:sp>
        <p:nvSpPr>
          <p:cNvPr id="3" name="Content Placeholder 2"/>
          <p:cNvSpPr>
            <a:spLocks noGrp="1"/>
          </p:cNvSpPr>
          <p:nvPr>
            <p:ph idx="1"/>
          </p:nvPr>
        </p:nvSpPr>
        <p:spPr/>
        <p:txBody>
          <a:bodyPr/>
          <a:lstStyle/>
          <a:p>
            <a:r>
              <a:rPr lang="en-US" dirty="0" smtClean="0"/>
              <a:t>Marine Corps Overview</a:t>
            </a:r>
          </a:p>
          <a:p>
            <a:r>
              <a:rPr lang="en-US" dirty="0" smtClean="0"/>
              <a:t>Parallels</a:t>
            </a:r>
          </a:p>
          <a:p>
            <a:r>
              <a:rPr lang="en-US" dirty="0" smtClean="0"/>
              <a:t>Transformation</a:t>
            </a:r>
          </a:p>
          <a:p>
            <a:r>
              <a:rPr lang="en-US" dirty="0" smtClean="0"/>
              <a:t>Leadership Principles</a:t>
            </a:r>
          </a:p>
          <a:p>
            <a:r>
              <a:rPr lang="en-US" dirty="0" smtClean="0"/>
              <a:t>Questions and Answers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USMC Vision Statement</a:t>
            </a:r>
            <a:endParaRPr lang="en-US" dirty="0"/>
          </a:p>
        </p:txBody>
      </p:sp>
      <p:sp>
        <p:nvSpPr>
          <p:cNvPr id="5" name="Rectangle 3"/>
          <p:cNvSpPr txBox="1">
            <a:spLocks noChangeArrowheads="1"/>
          </p:cNvSpPr>
          <p:nvPr/>
        </p:nvSpPr>
        <p:spPr>
          <a:xfrm>
            <a:off x="381000" y="1676400"/>
            <a:ext cx="8382000" cy="4924425"/>
          </a:xfrm>
          <a:prstGeom prst="rect">
            <a:avLst/>
          </a:prstGeom>
          <a:solidFill>
            <a:schemeClr val="bg1"/>
          </a:solidFill>
          <a:ln w="28575">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The Marine Corps of 2025 will fight and win our Nation’s battles with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1" i="0" u="sng" strike="noStrike" kern="1200" cap="none" spc="0" normalizeH="0" baseline="0" noProof="0" dirty="0" smtClean="0">
                <a:ln>
                  <a:noFill/>
                </a:ln>
                <a:solidFill>
                  <a:schemeClr val="tx1"/>
                </a:solidFill>
                <a:effectLst/>
                <a:uLnTx/>
                <a:uFillTx/>
              </a:rPr>
              <a:t>multicapable MAGTFs</a:t>
            </a:r>
            <a:r>
              <a:rPr kumimoji="0" lang="en-US" sz="2000" b="0" i="0" u="none" strike="noStrike" kern="1200" cap="none" spc="0" normalizeH="0" baseline="0" noProof="0" dirty="0" smtClean="0">
                <a:ln>
                  <a:noFill/>
                </a:ln>
                <a:solidFill>
                  <a:schemeClr val="tx1"/>
                </a:solidFill>
                <a:effectLst/>
                <a:uLnTx/>
                <a:uFillTx/>
              </a:rPr>
              <a:t>, either from the sea or in sustained operations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ashore.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Our unique role as the </a:t>
            </a:r>
            <a:r>
              <a:rPr kumimoji="0" lang="en-US" sz="2000" b="1" i="1" u="sng" strike="noStrike" kern="1200" cap="none" spc="0" normalizeH="0" baseline="0" noProof="0" dirty="0" smtClean="0">
                <a:ln>
                  <a:noFill/>
                </a:ln>
                <a:solidFill>
                  <a:schemeClr val="tx1"/>
                </a:solidFill>
                <a:effectLst/>
                <a:uLnTx/>
                <a:uFillTx/>
              </a:rPr>
              <a:t>Nation’s force in readiness</a:t>
            </a:r>
            <a:r>
              <a:rPr kumimoji="0" lang="en-US" sz="2000" b="0" i="0" u="none" strike="noStrike" kern="1200" cap="none" spc="0" normalizeH="0" baseline="0" noProof="0" dirty="0" smtClean="0">
                <a:ln>
                  <a:noFill/>
                </a:ln>
                <a:solidFill>
                  <a:schemeClr val="tx1"/>
                </a:solidFill>
                <a:effectLst/>
                <a:uLnTx/>
                <a:uFillTx/>
              </a:rPr>
              <a:t>, along with our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values,  enduring ethos, and core competencies, will ensure we remain</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highly responsive to the needs of combatant commanders in an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uncertain environment and against irregular threats.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Our future Corps will be </a:t>
            </a:r>
            <a:r>
              <a:rPr kumimoji="0" lang="en-US" sz="2000" i="0" strike="noStrike" kern="1200" cap="none" spc="0" normalizeH="0" baseline="0" noProof="0" dirty="0" smtClean="0">
                <a:ln>
                  <a:noFill/>
                </a:ln>
                <a:solidFill>
                  <a:schemeClr val="tx1"/>
                </a:solidFill>
                <a:effectLst/>
                <a:uLnTx/>
                <a:uFillTx/>
              </a:rPr>
              <a:t>increasingly reliant on naval deployment,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i="0" strike="noStrike" kern="1200" cap="none" spc="0" normalizeH="0" baseline="0" noProof="0" dirty="0" smtClean="0">
                <a:ln>
                  <a:noFill/>
                </a:ln>
                <a:solidFill>
                  <a:schemeClr val="tx1"/>
                </a:solidFill>
                <a:effectLst/>
                <a:uLnTx/>
                <a:uFillTx/>
              </a:rPr>
              <a:t>preventative in approach, leaner in equipment, versatile in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i="0" strike="noStrike" kern="1200" cap="none" spc="0" normalizeH="0" baseline="0" noProof="0" dirty="0" smtClean="0">
                <a:ln>
                  <a:noFill/>
                </a:ln>
                <a:solidFill>
                  <a:schemeClr val="tx1"/>
                </a:solidFill>
                <a:effectLst/>
                <a:uLnTx/>
                <a:uFillTx/>
              </a:rPr>
              <a:t>capabilities, and innovative in mindset.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rPr>
              <a:t>In an evolving and complex world, </a:t>
            </a:r>
            <a:r>
              <a:rPr kumimoji="0" lang="en-US" sz="2000" b="1" i="1" u="sng" strike="noStrike" kern="1200" cap="none" spc="0" normalizeH="0" baseline="0" noProof="0" dirty="0" smtClean="0">
                <a:ln>
                  <a:noFill/>
                </a:ln>
                <a:solidFill>
                  <a:schemeClr val="tx1"/>
                </a:solidFill>
                <a:effectLst/>
                <a:uLnTx/>
                <a:uFillTx/>
              </a:rPr>
              <a:t>we will excel as the Nation’s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000" b="1" i="1" u="sng" strike="noStrike" kern="1200" cap="none" spc="0" normalizeH="0" baseline="0" noProof="0" dirty="0" smtClean="0">
                <a:ln>
                  <a:noFill/>
                </a:ln>
                <a:solidFill>
                  <a:schemeClr val="tx1"/>
                </a:solidFill>
                <a:effectLst/>
                <a:uLnTx/>
                <a:uFillTx/>
              </a:rPr>
              <a:t>expeditionary “force of choice</a:t>
            </a:r>
            <a:r>
              <a:rPr kumimoji="0" lang="en-US" sz="2000" b="1" i="1" u="none" strike="noStrike" kern="1200" cap="none" spc="0" normalizeH="0" baseline="0" noProof="0" dirty="0" smtClean="0">
                <a:ln>
                  <a:noFill/>
                </a:ln>
                <a:solidFill>
                  <a:schemeClr val="tx1"/>
                </a:solidFill>
                <a:effectLst/>
                <a:uLnTx/>
                <a:uFillTx/>
              </a:rPr>
              <a:t>.”</a:t>
            </a:r>
            <a:endParaRPr kumimoji="0" lang="en-US" sz="20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MAGTF – Marine Air Ground Task Force</a:t>
            </a:r>
            <a:endParaRPr lang="en-US" dirty="0"/>
          </a:p>
        </p:txBody>
      </p:sp>
      <p:grpSp>
        <p:nvGrpSpPr>
          <p:cNvPr id="24" name="Group 3"/>
          <p:cNvGrpSpPr>
            <a:grpSpLocks/>
          </p:cNvGrpSpPr>
          <p:nvPr/>
        </p:nvGrpSpPr>
        <p:grpSpPr bwMode="auto">
          <a:xfrm>
            <a:off x="758825" y="3540125"/>
            <a:ext cx="3822700" cy="1271588"/>
            <a:chOff x="478" y="2820"/>
            <a:chExt cx="2408" cy="801"/>
          </a:xfrm>
        </p:grpSpPr>
        <p:sp>
          <p:nvSpPr>
            <p:cNvPr id="25" name="Freeform 4"/>
            <p:cNvSpPr>
              <a:spLocks/>
            </p:cNvSpPr>
            <p:nvPr/>
          </p:nvSpPr>
          <p:spPr bwMode="auto">
            <a:xfrm>
              <a:off x="1152" y="2820"/>
              <a:ext cx="1734" cy="192"/>
            </a:xfrm>
            <a:custGeom>
              <a:avLst/>
              <a:gdLst>
                <a:gd name="T0" fmla="*/ 1734 w 1734"/>
                <a:gd name="T1" fmla="*/ 0 h 192"/>
                <a:gd name="T2" fmla="*/ 0 w 1734"/>
                <a:gd name="T3" fmla="*/ 0 h 192"/>
                <a:gd name="T4" fmla="*/ 0 w 1734"/>
                <a:gd name="T5" fmla="*/ 192 h 192"/>
                <a:gd name="T6" fmla="*/ 0 60000 65536"/>
                <a:gd name="T7" fmla="*/ 0 60000 65536"/>
                <a:gd name="T8" fmla="*/ 0 60000 65536"/>
                <a:gd name="T9" fmla="*/ 0 w 1734"/>
                <a:gd name="T10" fmla="*/ 0 h 192"/>
                <a:gd name="T11" fmla="*/ 1734 w 1734"/>
                <a:gd name="T12" fmla="*/ 192 h 192"/>
              </a:gdLst>
              <a:ahLst/>
              <a:cxnLst>
                <a:cxn ang="T6">
                  <a:pos x="T0" y="T1"/>
                </a:cxn>
                <a:cxn ang="T7">
                  <a:pos x="T2" y="T3"/>
                </a:cxn>
                <a:cxn ang="T8">
                  <a:pos x="T4" y="T5"/>
                </a:cxn>
              </a:cxnLst>
              <a:rect l="T9" t="T10" r="T11" b="T12"/>
              <a:pathLst>
                <a:path w="1734" h="192">
                  <a:moveTo>
                    <a:pt x="1734" y="0"/>
                  </a:moveTo>
                  <a:lnTo>
                    <a:pt x="0" y="0"/>
                  </a:lnTo>
                  <a:lnTo>
                    <a:pt x="0" y="192"/>
                  </a:lnTo>
                </a:path>
              </a:pathLst>
            </a:custGeom>
            <a:noFill/>
            <a:ln w="38100" cap="sq">
              <a:solidFill>
                <a:schemeClr val="tx1"/>
              </a:solidFill>
              <a:round/>
              <a:headEnd/>
              <a:tailEnd/>
            </a:ln>
          </p:spPr>
          <p:txBody>
            <a:bodyPr/>
            <a:lstStyle/>
            <a:p>
              <a:endParaRPr lang="en-US" dirty="0"/>
            </a:p>
          </p:txBody>
        </p:sp>
        <p:grpSp>
          <p:nvGrpSpPr>
            <p:cNvPr id="26" name="Group 5"/>
            <p:cNvGrpSpPr>
              <a:grpSpLocks/>
            </p:cNvGrpSpPr>
            <p:nvPr/>
          </p:nvGrpSpPr>
          <p:grpSpPr bwMode="auto">
            <a:xfrm>
              <a:off x="478" y="3008"/>
              <a:ext cx="1434" cy="613"/>
              <a:chOff x="478" y="3008"/>
              <a:chExt cx="1434" cy="613"/>
            </a:xfrm>
          </p:grpSpPr>
          <p:sp>
            <p:nvSpPr>
              <p:cNvPr id="27" name="Rectangle 6"/>
              <p:cNvSpPr>
                <a:spLocks noChangeArrowheads="1"/>
              </p:cNvSpPr>
              <p:nvPr/>
            </p:nvSpPr>
            <p:spPr bwMode="auto">
              <a:xfrm>
                <a:off x="478" y="3008"/>
                <a:ext cx="1434" cy="613"/>
              </a:xfrm>
              <a:prstGeom prst="rect">
                <a:avLst/>
              </a:prstGeom>
              <a:solidFill>
                <a:schemeClr val="bg1"/>
              </a:solidFill>
              <a:ln w="12700" cap="sq">
                <a:solidFill>
                  <a:schemeClr val="tx1"/>
                </a:solidFill>
                <a:miter lim="800000"/>
                <a:headEnd/>
                <a:tailEnd/>
              </a:ln>
              <a:effectLst>
                <a:outerShdw dist="107763" dir="8100000" algn="ctr" rotWithShape="0">
                  <a:schemeClr val="tx1"/>
                </a:outerShdw>
              </a:effectLst>
            </p:spPr>
            <p:txBody>
              <a:bodyPr wrap="none" lIns="91749" tIns="45875" rIns="91749" bIns="45875" anchor="ctr"/>
              <a:lstStyle/>
              <a:p>
                <a:pPr>
                  <a:defRPr/>
                </a:pPr>
                <a:endParaRPr lang="en-US" dirty="0">
                  <a:latin typeface="Arial" charset="0"/>
                  <a:ea typeface="ＭＳ Ｐゴシック" pitchFamily="-89" charset="-128"/>
                </a:endParaRPr>
              </a:p>
            </p:txBody>
          </p:sp>
          <p:sp>
            <p:nvSpPr>
              <p:cNvPr id="28" name="Text Box 7"/>
              <p:cNvSpPr txBox="1">
                <a:spLocks noChangeArrowheads="1"/>
              </p:cNvSpPr>
              <p:nvPr/>
            </p:nvSpPr>
            <p:spPr bwMode="auto">
              <a:xfrm>
                <a:off x="534" y="3022"/>
                <a:ext cx="1232" cy="427"/>
              </a:xfrm>
              <a:prstGeom prst="rect">
                <a:avLst/>
              </a:prstGeom>
              <a:noFill/>
              <a:ln w="12700" cap="sq">
                <a:noFill/>
                <a:miter lim="800000"/>
                <a:headEnd/>
                <a:tailEnd/>
              </a:ln>
            </p:spPr>
            <p:txBody>
              <a:bodyPr wrap="none" lIns="91749" tIns="45875" rIns="91749" bIns="45875">
                <a:spAutoFit/>
              </a:bodyPr>
              <a:lstStyle/>
              <a:p>
                <a:pPr algn="ctr">
                  <a:lnSpc>
                    <a:spcPct val="95000"/>
                  </a:lnSpc>
                </a:pPr>
                <a:r>
                  <a:rPr kumimoji="1" lang="en-US" sz="2000" b="1" dirty="0">
                    <a:solidFill>
                      <a:schemeClr val="tx2"/>
                    </a:solidFill>
                  </a:rPr>
                  <a:t>Aviation</a:t>
                </a:r>
              </a:p>
              <a:p>
                <a:pPr algn="ctr">
                  <a:lnSpc>
                    <a:spcPct val="95000"/>
                  </a:lnSpc>
                </a:pPr>
                <a:r>
                  <a:rPr kumimoji="1" lang="en-US" sz="2000" b="1" dirty="0">
                    <a:solidFill>
                      <a:schemeClr val="tx2"/>
                    </a:solidFill>
                  </a:rPr>
                  <a:t>Combat </a:t>
                </a:r>
                <a:r>
                  <a:rPr kumimoji="1" lang="en-US" sz="2000" b="1" dirty="0" smtClean="0">
                    <a:solidFill>
                      <a:schemeClr val="tx2"/>
                    </a:solidFill>
                  </a:rPr>
                  <a:t>Element</a:t>
                </a:r>
                <a:endParaRPr kumimoji="1" lang="en-US" sz="2000" b="1" dirty="0">
                  <a:solidFill>
                    <a:schemeClr val="tx2"/>
                  </a:solidFill>
                </a:endParaRPr>
              </a:p>
            </p:txBody>
          </p:sp>
        </p:grpSp>
      </p:grpSp>
      <p:sp>
        <p:nvSpPr>
          <p:cNvPr id="29" name="Freeform 8"/>
          <p:cNvSpPr>
            <a:spLocks/>
          </p:cNvSpPr>
          <p:nvPr/>
        </p:nvSpPr>
        <p:spPr bwMode="auto">
          <a:xfrm flipH="1">
            <a:off x="4573588" y="2786063"/>
            <a:ext cx="42862" cy="1947862"/>
          </a:xfrm>
          <a:custGeom>
            <a:avLst/>
            <a:gdLst>
              <a:gd name="T0" fmla="*/ 0 w 1"/>
              <a:gd name="T1" fmla="*/ 0 h 642"/>
              <a:gd name="T2" fmla="*/ 0 w 1"/>
              <a:gd name="T3" fmla="*/ 642 h 642"/>
              <a:gd name="T4" fmla="*/ 0 60000 65536"/>
              <a:gd name="T5" fmla="*/ 0 60000 65536"/>
              <a:gd name="T6" fmla="*/ 0 w 1"/>
              <a:gd name="T7" fmla="*/ 0 h 642"/>
              <a:gd name="T8" fmla="*/ 1 w 1"/>
              <a:gd name="T9" fmla="*/ 642 h 642"/>
            </a:gdLst>
            <a:ahLst/>
            <a:cxnLst>
              <a:cxn ang="T4">
                <a:pos x="T0" y="T1"/>
              </a:cxn>
              <a:cxn ang="T5">
                <a:pos x="T2" y="T3"/>
              </a:cxn>
            </a:cxnLst>
            <a:rect l="T6" t="T7" r="T8" b="T9"/>
            <a:pathLst>
              <a:path w="1" h="642">
                <a:moveTo>
                  <a:pt x="0" y="0"/>
                </a:moveTo>
                <a:lnTo>
                  <a:pt x="0" y="642"/>
                </a:lnTo>
              </a:path>
            </a:pathLst>
          </a:custGeom>
          <a:noFill/>
          <a:ln w="38100" cap="sq">
            <a:solidFill>
              <a:schemeClr val="tx1"/>
            </a:solidFill>
            <a:round/>
            <a:headEnd/>
            <a:tailEnd/>
          </a:ln>
        </p:spPr>
        <p:txBody>
          <a:bodyPr/>
          <a:lstStyle/>
          <a:p>
            <a:endParaRPr lang="en-US" dirty="0"/>
          </a:p>
        </p:txBody>
      </p:sp>
      <p:grpSp>
        <p:nvGrpSpPr>
          <p:cNvPr id="30" name="Group 9"/>
          <p:cNvGrpSpPr>
            <a:grpSpLocks/>
          </p:cNvGrpSpPr>
          <p:nvPr/>
        </p:nvGrpSpPr>
        <p:grpSpPr bwMode="auto">
          <a:xfrm>
            <a:off x="3425825" y="3833813"/>
            <a:ext cx="2276475" cy="973137"/>
            <a:chOff x="2158" y="3018"/>
            <a:chExt cx="1434" cy="613"/>
          </a:xfrm>
        </p:grpSpPr>
        <p:sp>
          <p:nvSpPr>
            <p:cNvPr id="31" name="Rectangle 10"/>
            <p:cNvSpPr>
              <a:spLocks noChangeArrowheads="1"/>
            </p:cNvSpPr>
            <p:nvPr/>
          </p:nvSpPr>
          <p:spPr bwMode="auto">
            <a:xfrm>
              <a:off x="2158" y="3018"/>
              <a:ext cx="1434" cy="613"/>
            </a:xfrm>
            <a:prstGeom prst="rect">
              <a:avLst/>
            </a:prstGeom>
            <a:solidFill>
              <a:schemeClr val="bg1"/>
            </a:solidFill>
            <a:ln w="12700" cap="sq">
              <a:solidFill>
                <a:schemeClr val="tx1"/>
              </a:solidFill>
              <a:miter lim="800000"/>
              <a:headEnd/>
              <a:tailEnd/>
            </a:ln>
            <a:effectLst>
              <a:outerShdw dist="107763" dir="8100000" algn="ctr" rotWithShape="0">
                <a:schemeClr val="tx1"/>
              </a:outerShdw>
            </a:effectLst>
          </p:spPr>
          <p:txBody>
            <a:bodyPr wrap="none" lIns="91749" tIns="45875" rIns="91749" bIns="45875" anchor="ctr"/>
            <a:lstStyle/>
            <a:p>
              <a:pPr>
                <a:defRPr/>
              </a:pPr>
              <a:endParaRPr lang="en-US" dirty="0">
                <a:solidFill>
                  <a:schemeClr val="tx2"/>
                </a:solidFill>
                <a:latin typeface="Arial" charset="0"/>
                <a:ea typeface="ＭＳ Ｐゴシック" pitchFamily="-89" charset="-128"/>
              </a:endParaRPr>
            </a:p>
          </p:txBody>
        </p:sp>
        <p:sp>
          <p:nvSpPr>
            <p:cNvPr id="32" name="Text Box 11"/>
            <p:cNvSpPr txBox="1">
              <a:spLocks noChangeArrowheads="1"/>
            </p:cNvSpPr>
            <p:nvPr/>
          </p:nvSpPr>
          <p:spPr bwMode="auto">
            <a:xfrm>
              <a:off x="2260" y="3022"/>
              <a:ext cx="1232" cy="427"/>
            </a:xfrm>
            <a:prstGeom prst="rect">
              <a:avLst/>
            </a:prstGeom>
            <a:noFill/>
            <a:ln w="12700" cap="sq">
              <a:noFill/>
              <a:miter lim="800000"/>
              <a:headEnd/>
              <a:tailEnd/>
            </a:ln>
          </p:spPr>
          <p:txBody>
            <a:bodyPr wrap="none" lIns="91749" tIns="45875" rIns="91749" bIns="45875">
              <a:spAutoFit/>
            </a:bodyPr>
            <a:lstStyle/>
            <a:p>
              <a:pPr algn="ctr">
                <a:lnSpc>
                  <a:spcPct val="95000"/>
                </a:lnSpc>
              </a:pPr>
              <a:r>
                <a:rPr kumimoji="1" lang="en-US" sz="2000" b="1" dirty="0">
                  <a:solidFill>
                    <a:schemeClr val="tx2"/>
                  </a:solidFill>
                </a:rPr>
                <a:t>Ground</a:t>
              </a:r>
            </a:p>
            <a:p>
              <a:pPr algn="ctr">
                <a:lnSpc>
                  <a:spcPct val="95000"/>
                </a:lnSpc>
              </a:pPr>
              <a:r>
                <a:rPr kumimoji="1" lang="en-US" sz="2000" b="1" dirty="0">
                  <a:solidFill>
                    <a:schemeClr val="tx2"/>
                  </a:solidFill>
                </a:rPr>
                <a:t>Combat </a:t>
              </a:r>
              <a:r>
                <a:rPr kumimoji="1" lang="en-US" sz="2000" b="1" dirty="0" smtClean="0">
                  <a:solidFill>
                    <a:schemeClr val="tx2"/>
                  </a:solidFill>
                </a:rPr>
                <a:t>Element</a:t>
              </a:r>
              <a:endParaRPr kumimoji="1" lang="en-US" sz="2000" b="1" dirty="0">
                <a:solidFill>
                  <a:schemeClr val="tx2"/>
                </a:solidFill>
              </a:endParaRPr>
            </a:p>
          </p:txBody>
        </p:sp>
      </p:grpSp>
      <p:grpSp>
        <p:nvGrpSpPr>
          <p:cNvPr id="33" name="Group 12"/>
          <p:cNvGrpSpPr>
            <a:grpSpLocks/>
          </p:cNvGrpSpPr>
          <p:nvPr/>
        </p:nvGrpSpPr>
        <p:grpSpPr bwMode="auto">
          <a:xfrm>
            <a:off x="3425825" y="1795463"/>
            <a:ext cx="2276475" cy="973137"/>
            <a:chOff x="2158" y="1064"/>
            <a:chExt cx="1434" cy="613"/>
          </a:xfrm>
        </p:grpSpPr>
        <p:sp>
          <p:nvSpPr>
            <p:cNvPr id="34" name="Rectangle 13"/>
            <p:cNvSpPr>
              <a:spLocks noChangeArrowheads="1"/>
            </p:cNvSpPr>
            <p:nvPr/>
          </p:nvSpPr>
          <p:spPr bwMode="auto">
            <a:xfrm>
              <a:off x="2158" y="1064"/>
              <a:ext cx="1434" cy="613"/>
            </a:xfrm>
            <a:prstGeom prst="rect">
              <a:avLst/>
            </a:prstGeom>
            <a:solidFill>
              <a:schemeClr val="bg1"/>
            </a:solidFill>
            <a:ln w="12700" cap="sq">
              <a:solidFill>
                <a:schemeClr val="tx1"/>
              </a:solidFill>
              <a:miter lim="800000"/>
              <a:headEnd/>
              <a:tailEnd/>
            </a:ln>
            <a:effectLst>
              <a:outerShdw dist="107763" dir="8100000" algn="ctr" rotWithShape="0">
                <a:schemeClr val="tx1"/>
              </a:outerShdw>
            </a:effectLst>
          </p:spPr>
          <p:txBody>
            <a:bodyPr wrap="none" lIns="91749" tIns="45875" rIns="91749" bIns="45875" anchor="ctr"/>
            <a:lstStyle/>
            <a:p>
              <a:pPr>
                <a:defRPr/>
              </a:pPr>
              <a:endParaRPr lang="en-US" dirty="0">
                <a:solidFill>
                  <a:schemeClr val="tx2"/>
                </a:solidFill>
                <a:latin typeface="Arial" charset="0"/>
                <a:ea typeface="ＭＳ Ｐゴシック" pitchFamily="-89" charset="-128"/>
              </a:endParaRPr>
            </a:p>
          </p:txBody>
        </p:sp>
        <p:sp>
          <p:nvSpPr>
            <p:cNvPr id="35" name="Text Box 14"/>
            <p:cNvSpPr txBox="1">
              <a:spLocks noChangeArrowheads="1"/>
            </p:cNvSpPr>
            <p:nvPr/>
          </p:nvSpPr>
          <p:spPr bwMode="auto">
            <a:xfrm>
              <a:off x="2473" y="1076"/>
              <a:ext cx="805" cy="427"/>
            </a:xfrm>
            <a:prstGeom prst="rect">
              <a:avLst/>
            </a:prstGeom>
            <a:noFill/>
            <a:ln w="12700" cap="sq">
              <a:noFill/>
              <a:miter lim="800000"/>
              <a:headEnd/>
              <a:tailEnd/>
            </a:ln>
          </p:spPr>
          <p:txBody>
            <a:bodyPr wrap="none" lIns="91749" tIns="45875" rIns="91749" bIns="45875">
              <a:spAutoFit/>
            </a:bodyPr>
            <a:lstStyle/>
            <a:p>
              <a:pPr algn="ctr">
                <a:lnSpc>
                  <a:spcPct val="95000"/>
                </a:lnSpc>
              </a:pPr>
              <a:r>
                <a:rPr kumimoji="1" lang="en-US" sz="2000" b="1" dirty="0">
                  <a:solidFill>
                    <a:schemeClr val="tx2"/>
                  </a:solidFill>
                </a:rPr>
                <a:t>Command</a:t>
              </a:r>
            </a:p>
            <a:p>
              <a:pPr algn="ctr">
                <a:lnSpc>
                  <a:spcPct val="95000"/>
                </a:lnSpc>
              </a:pPr>
              <a:r>
                <a:rPr kumimoji="1" lang="en-US" sz="2000" b="1" dirty="0" smtClean="0">
                  <a:solidFill>
                    <a:schemeClr val="tx2"/>
                  </a:solidFill>
                </a:rPr>
                <a:t>Element</a:t>
              </a:r>
              <a:endParaRPr kumimoji="1" lang="en-US" sz="2000" b="1" dirty="0">
                <a:solidFill>
                  <a:schemeClr val="tx2"/>
                </a:solidFill>
              </a:endParaRPr>
            </a:p>
          </p:txBody>
        </p:sp>
      </p:grpSp>
      <p:sp>
        <p:nvSpPr>
          <p:cNvPr id="36" name="Freeform 15"/>
          <p:cNvSpPr>
            <a:spLocks/>
          </p:cNvSpPr>
          <p:nvPr/>
        </p:nvSpPr>
        <p:spPr bwMode="auto">
          <a:xfrm>
            <a:off x="4572000" y="3540125"/>
            <a:ext cx="2705100" cy="295275"/>
          </a:xfrm>
          <a:custGeom>
            <a:avLst/>
            <a:gdLst>
              <a:gd name="T0" fmla="*/ 0 w 1704"/>
              <a:gd name="T1" fmla="*/ 0 h 186"/>
              <a:gd name="T2" fmla="*/ 1704 w 1704"/>
              <a:gd name="T3" fmla="*/ 0 h 186"/>
              <a:gd name="T4" fmla="*/ 1704 w 1704"/>
              <a:gd name="T5" fmla="*/ 186 h 186"/>
              <a:gd name="T6" fmla="*/ 0 60000 65536"/>
              <a:gd name="T7" fmla="*/ 0 60000 65536"/>
              <a:gd name="T8" fmla="*/ 0 60000 65536"/>
              <a:gd name="T9" fmla="*/ 0 w 1704"/>
              <a:gd name="T10" fmla="*/ 0 h 186"/>
              <a:gd name="T11" fmla="*/ 1704 w 1704"/>
              <a:gd name="T12" fmla="*/ 186 h 186"/>
            </a:gdLst>
            <a:ahLst/>
            <a:cxnLst>
              <a:cxn ang="T6">
                <a:pos x="T0" y="T1"/>
              </a:cxn>
              <a:cxn ang="T7">
                <a:pos x="T2" y="T3"/>
              </a:cxn>
              <a:cxn ang="T8">
                <a:pos x="T4" y="T5"/>
              </a:cxn>
            </a:cxnLst>
            <a:rect l="T9" t="T10" r="T11" b="T12"/>
            <a:pathLst>
              <a:path w="1704" h="186">
                <a:moveTo>
                  <a:pt x="0" y="0"/>
                </a:moveTo>
                <a:lnTo>
                  <a:pt x="1704" y="0"/>
                </a:lnTo>
                <a:lnTo>
                  <a:pt x="1704" y="186"/>
                </a:lnTo>
              </a:path>
            </a:pathLst>
          </a:custGeom>
          <a:noFill/>
          <a:ln w="38100" cap="sq">
            <a:solidFill>
              <a:schemeClr val="tx1"/>
            </a:solidFill>
            <a:round/>
            <a:headEnd/>
            <a:tailEnd/>
          </a:ln>
        </p:spPr>
        <p:txBody>
          <a:bodyPr/>
          <a:lstStyle/>
          <a:p>
            <a:endParaRPr lang="en-US" dirty="0"/>
          </a:p>
        </p:txBody>
      </p:sp>
      <p:pic>
        <p:nvPicPr>
          <p:cNvPr id="37" name="Picture 11" descr="AIR_V-22_Underslung_M777_lg.jpg"/>
          <p:cNvPicPr>
            <a:picLocks noChangeAspect="1" noChangeArrowheads="1"/>
          </p:cNvPicPr>
          <p:nvPr/>
        </p:nvPicPr>
        <p:blipFill>
          <a:blip r:embed="rId3" cstate="print"/>
          <a:srcRect/>
          <a:stretch>
            <a:fillRect/>
          </a:stretch>
        </p:blipFill>
        <p:spPr bwMode="auto">
          <a:xfrm>
            <a:off x="757238" y="4957763"/>
            <a:ext cx="2117725" cy="1641475"/>
          </a:xfrm>
          <a:prstGeom prst="rect">
            <a:avLst/>
          </a:prstGeom>
          <a:noFill/>
          <a:ln w="9525">
            <a:noFill/>
            <a:miter lim="800000"/>
            <a:headEnd/>
            <a:tailEnd/>
          </a:ln>
        </p:spPr>
      </p:pic>
      <p:pic>
        <p:nvPicPr>
          <p:cNvPr id="38" name="Picture 17" descr="Army bulldozers clear the way so the Marines of the 26th Marine Expeditionary Unit can have a successful landing on the coast of Djibouti, in support of their sustainment training here with Combined Joint Task Force ? Horn of Africa. This operation will be a valuable asset in the counter-terrorism mission for CJTF-HOA of detecting, deterring and disrupting transnational terrorists operating in the region.  Photo by: Sgt. Bradly Shaver"/>
          <p:cNvPicPr>
            <a:picLocks noChangeAspect="1" noChangeArrowheads="1"/>
          </p:cNvPicPr>
          <p:nvPr/>
        </p:nvPicPr>
        <p:blipFill>
          <a:blip r:embed="rId4" cstate="print"/>
          <a:srcRect r="12607"/>
          <a:stretch>
            <a:fillRect/>
          </a:stretch>
        </p:blipFill>
        <p:spPr bwMode="auto">
          <a:xfrm>
            <a:off x="6016625" y="5091113"/>
            <a:ext cx="2606675" cy="1425575"/>
          </a:xfrm>
          <a:prstGeom prst="rect">
            <a:avLst/>
          </a:prstGeom>
          <a:noFill/>
          <a:ln w="38100">
            <a:noFill/>
            <a:miter lim="800000"/>
            <a:headEnd/>
            <a:tailEnd/>
          </a:ln>
        </p:spPr>
      </p:pic>
      <p:pic>
        <p:nvPicPr>
          <p:cNvPr id="39" name="Picture 6" descr="080611-Task Force Mech.jpg"/>
          <p:cNvPicPr>
            <a:picLocks noChangeAspect="1" noChangeArrowheads="1"/>
          </p:cNvPicPr>
          <p:nvPr/>
        </p:nvPicPr>
        <p:blipFill>
          <a:blip r:embed="rId5" cstate="print"/>
          <a:srcRect/>
          <a:stretch>
            <a:fillRect/>
          </a:stretch>
        </p:blipFill>
        <p:spPr bwMode="auto">
          <a:xfrm>
            <a:off x="3276600" y="4940300"/>
            <a:ext cx="2528887" cy="1699168"/>
          </a:xfrm>
          <a:prstGeom prst="rect">
            <a:avLst/>
          </a:prstGeom>
          <a:noFill/>
          <a:ln w="9525">
            <a:noFill/>
            <a:miter lim="800000"/>
            <a:headEnd/>
            <a:tailEnd/>
          </a:ln>
        </p:spPr>
      </p:pic>
      <p:pic>
        <p:nvPicPr>
          <p:cNvPr id="40" name="Picture 16" descr="080418-3RD MAW FWD.jpg"/>
          <p:cNvPicPr>
            <a:picLocks noChangeAspect="1" noChangeArrowheads="1"/>
          </p:cNvPicPr>
          <p:nvPr/>
        </p:nvPicPr>
        <p:blipFill>
          <a:blip r:embed="rId6" cstate="print"/>
          <a:srcRect/>
          <a:stretch>
            <a:fillRect/>
          </a:stretch>
        </p:blipFill>
        <p:spPr bwMode="auto">
          <a:xfrm>
            <a:off x="1905000" y="1655955"/>
            <a:ext cx="1125538" cy="1657157"/>
          </a:xfrm>
          <a:prstGeom prst="rect">
            <a:avLst/>
          </a:prstGeom>
          <a:noFill/>
          <a:ln w="9525">
            <a:noFill/>
            <a:miter lim="800000"/>
            <a:headEnd/>
            <a:tailEnd/>
          </a:ln>
        </p:spPr>
      </p:pic>
      <p:grpSp>
        <p:nvGrpSpPr>
          <p:cNvPr id="41" name="Group 20"/>
          <p:cNvGrpSpPr>
            <a:grpSpLocks/>
          </p:cNvGrpSpPr>
          <p:nvPr/>
        </p:nvGrpSpPr>
        <p:grpSpPr bwMode="auto">
          <a:xfrm>
            <a:off x="6132513" y="3833813"/>
            <a:ext cx="2276475" cy="973137"/>
            <a:chOff x="2158" y="3018"/>
            <a:chExt cx="1434" cy="613"/>
          </a:xfrm>
        </p:grpSpPr>
        <p:sp>
          <p:nvSpPr>
            <p:cNvPr id="42" name="Rectangle 21"/>
            <p:cNvSpPr>
              <a:spLocks noChangeArrowheads="1"/>
            </p:cNvSpPr>
            <p:nvPr/>
          </p:nvSpPr>
          <p:spPr bwMode="auto">
            <a:xfrm>
              <a:off x="2158" y="3018"/>
              <a:ext cx="1434" cy="613"/>
            </a:xfrm>
            <a:prstGeom prst="rect">
              <a:avLst/>
            </a:prstGeom>
            <a:solidFill>
              <a:schemeClr val="bg1"/>
            </a:solidFill>
            <a:ln w="12700" cap="sq">
              <a:solidFill>
                <a:schemeClr val="tx1"/>
              </a:solidFill>
              <a:miter lim="800000"/>
              <a:headEnd/>
              <a:tailEnd/>
            </a:ln>
            <a:effectLst>
              <a:outerShdw dist="107763" dir="8100000" algn="ctr" rotWithShape="0">
                <a:schemeClr val="tx1"/>
              </a:outerShdw>
            </a:effectLst>
          </p:spPr>
          <p:txBody>
            <a:bodyPr wrap="none" lIns="91749" tIns="45875" rIns="91749" bIns="45875" anchor="ctr"/>
            <a:lstStyle/>
            <a:p>
              <a:pPr>
                <a:defRPr/>
              </a:pPr>
              <a:endParaRPr lang="en-US" dirty="0">
                <a:latin typeface="Arial" charset="0"/>
                <a:ea typeface="ＭＳ Ｐゴシック" pitchFamily="-89" charset="-128"/>
              </a:endParaRPr>
            </a:p>
          </p:txBody>
        </p:sp>
        <p:sp>
          <p:nvSpPr>
            <p:cNvPr id="43" name="Text Box 22"/>
            <p:cNvSpPr txBox="1">
              <a:spLocks noChangeArrowheads="1"/>
            </p:cNvSpPr>
            <p:nvPr/>
          </p:nvSpPr>
          <p:spPr bwMode="auto">
            <a:xfrm>
              <a:off x="2260" y="3022"/>
              <a:ext cx="1232" cy="427"/>
            </a:xfrm>
            <a:prstGeom prst="rect">
              <a:avLst/>
            </a:prstGeom>
            <a:noFill/>
            <a:ln w="12700" cap="sq">
              <a:noFill/>
              <a:miter lim="800000"/>
              <a:headEnd/>
              <a:tailEnd/>
            </a:ln>
          </p:spPr>
          <p:txBody>
            <a:bodyPr wrap="none" lIns="91749" tIns="45875" rIns="91749" bIns="45875">
              <a:spAutoFit/>
            </a:bodyPr>
            <a:lstStyle/>
            <a:p>
              <a:pPr algn="ctr">
                <a:lnSpc>
                  <a:spcPct val="95000"/>
                </a:lnSpc>
              </a:pPr>
              <a:r>
                <a:rPr kumimoji="1" lang="en-US" sz="2000" b="1" dirty="0">
                  <a:solidFill>
                    <a:schemeClr val="tx2"/>
                  </a:solidFill>
                </a:rPr>
                <a:t>Logistics</a:t>
              </a:r>
            </a:p>
            <a:p>
              <a:pPr algn="ctr">
                <a:lnSpc>
                  <a:spcPct val="95000"/>
                </a:lnSpc>
              </a:pPr>
              <a:r>
                <a:rPr kumimoji="1" lang="en-US" sz="2000" b="1" dirty="0">
                  <a:solidFill>
                    <a:schemeClr val="tx2"/>
                  </a:solidFill>
                </a:rPr>
                <a:t>Combat </a:t>
              </a:r>
              <a:r>
                <a:rPr kumimoji="1" lang="en-US" sz="2000" b="1" dirty="0" smtClean="0">
                  <a:solidFill>
                    <a:schemeClr val="tx2"/>
                  </a:solidFill>
                </a:rPr>
                <a:t>Element</a:t>
              </a:r>
              <a:endParaRPr kumimoji="1" lang="en-US" sz="2000" b="1" dirty="0">
                <a:solidFill>
                  <a:schemeClr val="tx2"/>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Parallel</a:t>
            </a:r>
            <a:endParaRPr lang="en-US" dirty="0"/>
          </a:p>
        </p:txBody>
      </p:sp>
      <p:sp>
        <p:nvSpPr>
          <p:cNvPr id="3" name="Content Placeholder 2"/>
          <p:cNvSpPr>
            <a:spLocks noGrp="1"/>
          </p:cNvSpPr>
          <p:nvPr>
            <p:ph idx="1"/>
          </p:nvPr>
        </p:nvSpPr>
        <p:spPr>
          <a:xfrm>
            <a:off x="457200" y="1752600"/>
            <a:ext cx="4114800" cy="4373563"/>
          </a:xfrm>
        </p:spPr>
        <p:txBody>
          <a:bodyPr/>
          <a:lstStyle/>
          <a:p>
            <a:r>
              <a:rPr lang="en-US" sz="3200" b="1" dirty="0" smtClean="0"/>
              <a:t>Football Coaches:</a:t>
            </a:r>
          </a:p>
          <a:p>
            <a:pPr lvl="1">
              <a:buFont typeface="Arial" pitchFamily="34" charset="0"/>
              <a:buChar char="•"/>
            </a:pPr>
            <a:r>
              <a:rPr lang="en-US" sz="2000" dirty="0" smtClean="0"/>
              <a:t>Make Football Players</a:t>
            </a:r>
          </a:p>
          <a:p>
            <a:pPr lvl="1">
              <a:buFont typeface="Arial" pitchFamily="34" charset="0"/>
              <a:buChar char="•"/>
            </a:pPr>
            <a:r>
              <a:rPr lang="en-US" sz="2000" dirty="0" smtClean="0"/>
              <a:t>Build Winning Teams</a:t>
            </a:r>
          </a:p>
          <a:p>
            <a:pPr lvl="1">
              <a:buFont typeface="Arial" pitchFamily="34" charset="0"/>
              <a:buChar char="•"/>
            </a:pPr>
            <a:r>
              <a:rPr lang="en-US" sz="2000" dirty="0" smtClean="0"/>
              <a:t>Develop Student Athletes</a:t>
            </a:r>
          </a:p>
          <a:p>
            <a:endParaRPr lang="en-US" sz="3200" b="1" dirty="0" smtClean="0"/>
          </a:p>
          <a:p>
            <a:r>
              <a:rPr lang="en-US" sz="3200" b="1" dirty="0" smtClean="0"/>
              <a:t>The Marine Corps:</a:t>
            </a:r>
          </a:p>
          <a:p>
            <a:pPr lvl="1">
              <a:buFont typeface="Arial" pitchFamily="34" charset="0"/>
              <a:buChar char="•"/>
            </a:pPr>
            <a:r>
              <a:rPr lang="en-US" sz="2000" dirty="0" smtClean="0"/>
              <a:t>Makes Marines</a:t>
            </a:r>
          </a:p>
          <a:p>
            <a:pPr lvl="1">
              <a:buFont typeface="Arial" pitchFamily="34" charset="0"/>
              <a:buChar char="•"/>
            </a:pPr>
            <a:r>
              <a:rPr lang="en-US" sz="2000" dirty="0" smtClean="0"/>
              <a:t>Wins Battles</a:t>
            </a:r>
          </a:p>
          <a:p>
            <a:pPr lvl="1">
              <a:buFont typeface="Arial" pitchFamily="34" charset="0"/>
              <a:buChar char="•"/>
            </a:pPr>
            <a:r>
              <a:rPr lang="en-US" sz="2000" dirty="0" smtClean="0"/>
              <a:t>Develops Quality Citizens</a:t>
            </a:r>
          </a:p>
          <a:p>
            <a:endParaRPr lang="en-US" dirty="0"/>
          </a:p>
        </p:txBody>
      </p:sp>
      <p:pic>
        <p:nvPicPr>
          <p:cNvPr id="3074" name="Picture 2"/>
          <p:cNvPicPr>
            <a:picLocks noChangeAspect="1" noChangeArrowheads="1"/>
          </p:cNvPicPr>
          <p:nvPr/>
        </p:nvPicPr>
        <p:blipFill>
          <a:blip r:embed="rId2" cstate="print"/>
          <a:srcRect b="21943"/>
          <a:stretch>
            <a:fillRect/>
          </a:stretch>
        </p:blipFill>
        <p:spPr bwMode="auto">
          <a:xfrm>
            <a:off x="5562600" y="1964296"/>
            <a:ext cx="2590800" cy="1769504"/>
          </a:xfrm>
          <a:prstGeom prst="rect">
            <a:avLst/>
          </a:prstGeom>
          <a:noFill/>
          <a:ln w="9525">
            <a:solidFill>
              <a:schemeClr val="tx1">
                <a:lumMod val="50000"/>
                <a:lumOff val="50000"/>
              </a:schemeClr>
            </a:solidFill>
            <a:miter lim="800000"/>
            <a:headEnd/>
            <a:tailEnd/>
          </a:ln>
          <a:effectLst/>
        </p:spPr>
      </p:pic>
      <p:pic>
        <p:nvPicPr>
          <p:cNvPr id="3075" name="Picture 3"/>
          <p:cNvPicPr>
            <a:picLocks noChangeAspect="1" noChangeArrowheads="1"/>
          </p:cNvPicPr>
          <p:nvPr/>
        </p:nvPicPr>
        <p:blipFill>
          <a:blip r:embed="rId3" cstate="print"/>
          <a:srcRect l="6696" t="6316" r="11891" b="11368"/>
          <a:stretch>
            <a:fillRect/>
          </a:stretch>
        </p:blipFill>
        <p:spPr bwMode="auto">
          <a:xfrm>
            <a:off x="5562600" y="4191000"/>
            <a:ext cx="2616194" cy="1752600"/>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Transformation</a:t>
            </a:r>
          </a:p>
        </p:txBody>
      </p:sp>
      <p:sp>
        <p:nvSpPr>
          <p:cNvPr id="11267" name="Rectangle 3"/>
          <p:cNvSpPr>
            <a:spLocks noGrp="1" noChangeArrowheads="1"/>
          </p:cNvSpPr>
          <p:nvPr>
            <p:ph type="body" idx="1"/>
          </p:nvPr>
        </p:nvSpPr>
        <p:spPr>
          <a:xfrm>
            <a:off x="76200" y="1722438"/>
            <a:ext cx="8924925" cy="4525962"/>
          </a:xfrm>
        </p:spPr>
        <p:txBody>
          <a:bodyPr>
            <a:normAutofit/>
          </a:bodyPr>
          <a:lstStyle/>
          <a:p>
            <a:pPr marL="569913" lvl="1" indent="3175" eaLnBrk="1" hangingPunct="1">
              <a:buNone/>
            </a:pPr>
            <a:r>
              <a:rPr lang="en-US" sz="2000" dirty="0" smtClean="0"/>
              <a:t>The Marine Corps transforms young men and women, mentally and physically, to be better prepared to fight and win our nation’s battles, and also to be better Americans </a:t>
            </a:r>
          </a:p>
        </p:txBody>
      </p:sp>
      <p:sp>
        <p:nvSpPr>
          <p:cNvPr id="11268" name="AutoShape 7"/>
          <p:cNvSpPr>
            <a:spLocks noChangeArrowheads="1"/>
          </p:cNvSpPr>
          <p:nvPr/>
        </p:nvSpPr>
        <p:spPr bwMode="auto">
          <a:xfrm>
            <a:off x="3886200" y="3810000"/>
            <a:ext cx="990600" cy="381000"/>
          </a:xfrm>
          <a:prstGeom prst="leftRightArrow">
            <a:avLst>
              <a:gd name="adj1" fmla="val 50000"/>
              <a:gd name="adj2" fmla="val 52000"/>
            </a:avLst>
          </a:prstGeom>
          <a:solidFill>
            <a:srgbClr val="990000"/>
          </a:solidFill>
          <a:ln w="9525">
            <a:solidFill>
              <a:schemeClr val="tx1"/>
            </a:solidFill>
            <a:miter lim="800000"/>
            <a:headEnd/>
            <a:tailEnd/>
          </a:ln>
        </p:spPr>
        <p:txBody>
          <a:bodyPr wrap="none" anchor="ctr"/>
          <a:lstStyle/>
          <a:p>
            <a:endParaRPr lang="en-US" dirty="0"/>
          </a:p>
        </p:txBody>
      </p:sp>
      <p:sp>
        <p:nvSpPr>
          <p:cNvPr id="11270" name="Text Box 9"/>
          <p:cNvSpPr txBox="1">
            <a:spLocks noChangeArrowheads="1"/>
          </p:cNvSpPr>
          <p:nvPr/>
        </p:nvSpPr>
        <p:spPr bwMode="auto">
          <a:xfrm>
            <a:off x="298450" y="6400800"/>
            <a:ext cx="8845550" cy="366713"/>
          </a:xfrm>
          <a:prstGeom prst="rect">
            <a:avLst/>
          </a:prstGeom>
          <a:noFill/>
          <a:ln w="9525">
            <a:noFill/>
            <a:miter lim="800000"/>
            <a:headEnd/>
            <a:tailEnd/>
          </a:ln>
        </p:spPr>
        <p:txBody>
          <a:bodyPr wrap="none">
            <a:spAutoFit/>
          </a:bodyPr>
          <a:lstStyle/>
          <a:p>
            <a:r>
              <a:rPr lang="en-US" i="1" dirty="0">
                <a:solidFill>
                  <a:srgbClr val="000033"/>
                </a:solidFill>
              </a:rPr>
              <a:t>The end result is transforming “me oriented” individuals into “we oriented” teammates </a:t>
            </a:r>
            <a:endParaRPr lang="en-US" i="1" dirty="0">
              <a:solidFill>
                <a:srgbClr val="0000FF"/>
              </a:solidFill>
            </a:endParaRPr>
          </a:p>
        </p:txBody>
      </p:sp>
      <p:sp>
        <p:nvSpPr>
          <p:cNvPr id="11272" name="Rectangle 11"/>
          <p:cNvSpPr>
            <a:spLocks noChangeArrowheads="1"/>
          </p:cNvSpPr>
          <p:nvPr/>
        </p:nvSpPr>
        <p:spPr bwMode="auto">
          <a:xfrm>
            <a:off x="609600" y="2895600"/>
            <a:ext cx="3021012" cy="2870200"/>
          </a:xfrm>
          <a:prstGeom prst="rect">
            <a:avLst/>
          </a:prstGeom>
          <a:noFill/>
          <a:ln w="9525">
            <a:noFill/>
            <a:miter lim="800000"/>
            <a:headEnd/>
            <a:tailEnd/>
          </a:ln>
        </p:spPr>
        <p:txBody>
          <a:bodyPr/>
          <a:lstStyle/>
          <a:p>
            <a:pPr algn="r">
              <a:spcBef>
                <a:spcPts val="1200"/>
              </a:spcBef>
              <a:buClr>
                <a:srgbClr val="8C0000"/>
              </a:buClr>
            </a:pPr>
            <a:r>
              <a:rPr lang="en-US" sz="2400" b="1" dirty="0"/>
              <a:t>USMC Phases:</a:t>
            </a:r>
          </a:p>
          <a:p>
            <a:pPr marL="742950" lvl="1" indent="-285750" algn="r">
              <a:spcBef>
                <a:spcPts val="1200"/>
              </a:spcBef>
            </a:pPr>
            <a:r>
              <a:rPr lang="en-US" dirty="0"/>
              <a:t>Recruiting</a:t>
            </a:r>
          </a:p>
          <a:p>
            <a:pPr marL="742950" lvl="1" indent="-285750" algn="r">
              <a:spcBef>
                <a:spcPts val="1200"/>
              </a:spcBef>
            </a:pPr>
            <a:r>
              <a:rPr lang="en-US" dirty="0"/>
              <a:t>Recruit Training</a:t>
            </a:r>
          </a:p>
          <a:p>
            <a:pPr marL="742950" lvl="1" indent="-285750" algn="r">
              <a:spcBef>
                <a:spcPts val="1200"/>
              </a:spcBef>
            </a:pPr>
            <a:r>
              <a:rPr lang="en-US" dirty="0"/>
              <a:t>Marine Combat Training</a:t>
            </a:r>
          </a:p>
          <a:p>
            <a:pPr marL="742950" lvl="1" indent="-285750" algn="r">
              <a:spcBef>
                <a:spcPts val="1200"/>
              </a:spcBef>
            </a:pPr>
            <a:r>
              <a:rPr lang="en-US" dirty="0"/>
              <a:t>Initial Fleet Assignment</a:t>
            </a:r>
          </a:p>
          <a:p>
            <a:pPr marL="742950" lvl="1" indent="-285750" algn="r">
              <a:spcBef>
                <a:spcPts val="1200"/>
              </a:spcBef>
            </a:pPr>
            <a:r>
              <a:rPr lang="en-US" dirty="0"/>
              <a:t>Sustainment Training</a:t>
            </a:r>
          </a:p>
          <a:p>
            <a:pPr marL="742950" lvl="1" indent="-285750">
              <a:spcBef>
                <a:spcPts val="1200"/>
              </a:spcBef>
            </a:pPr>
            <a:endParaRPr lang="en-US" dirty="0">
              <a:solidFill>
                <a:srgbClr val="8C6E00"/>
              </a:solidFill>
              <a:latin typeface="Trebuchet MS" pitchFamily="34" charset="0"/>
            </a:endParaRPr>
          </a:p>
          <a:p>
            <a:pPr>
              <a:spcBef>
                <a:spcPts val="1200"/>
              </a:spcBef>
              <a:buClr>
                <a:srgbClr val="8C0000"/>
              </a:buClr>
              <a:buFontTx/>
              <a:buChar char="&gt;"/>
            </a:pPr>
            <a:endParaRPr lang="en-US" sz="1600" dirty="0">
              <a:solidFill>
                <a:srgbClr val="000033"/>
              </a:solidFill>
              <a:latin typeface="Trebuchet MS" pitchFamily="34" charset="0"/>
            </a:endParaRPr>
          </a:p>
        </p:txBody>
      </p:sp>
      <p:sp>
        <p:nvSpPr>
          <p:cNvPr id="11273" name="Rectangle 12"/>
          <p:cNvSpPr>
            <a:spLocks noChangeArrowheads="1"/>
          </p:cNvSpPr>
          <p:nvPr/>
        </p:nvSpPr>
        <p:spPr bwMode="auto">
          <a:xfrm>
            <a:off x="5056188" y="2921000"/>
            <a:ext cx="3783012" cy="2870200"/>
          </a:xfrm>
          <a:prstGeom prst="rect">
            <a:avLst/>
          </a:prstGeom>
          <a:noFill/>
          <a:ln w="9525">
            <a:noFill/>
            <a:miter lim="800000"/>
            <a:headEnd/>
            <a:tailEnd/>
          </a:ln>
        </p:spPr>
        <p:txBody>
          <a:bodyPr/>
          <a:lstStyle/>
          <a:p>
            <a:pPr>
              <a:spcBef>
                <a:spcPts val="1200"/>
              </a:spcBef>
              <a:buClr>
                <a:srgbClr val="8C0000"/>
              </a:buClr>
            </a:pPr>
            <a:r>
              <a:rPr lang="en-US" sz="2400" b="1" dirty="0"/>
              <a:t>Football Team Phases:</a:t>
            </a:r>
          </a:p>
          <a:p>
            <a:pPr marL="285750" indent="-285750">
              <a:spcBef>
                <a:spcPts val="1200"/>
              </a:spcBef>
            </a:pPr>
            <a:r>
              <a:rPr lang="en-US" dirty="0"/>
              <a:t>Pre-Season Orientation</a:t>
            </a:r>
          </a:p>
          <a:p>
            <a:pPr marL="285750" indent="-285750">
              <a:spcBef>
                <a:spcPts val="1200"/>
              </a:spcBef>
            </a:pPr>
            <a:r>
              <a:rPr lang="en-US" dirty="0"/>
              <a:t>Pre-Season Practice</a:t>
            </a:r>
          </a:p>
          <a:p>
            <a:pPr marL="285750" indent="-285750">
              <a:spcBef>
                <a:spcPts val="1200"/>
              </a:spcBef>
            </a:pPr>
            <a:r>
              <a:rPr lang="en-US" dirty="0"/>
              <a:t>In Season</a:t>
            </a:r>
          </a:p>
          <a:p>
            <a:pPr marL="285750" indent="-285750">
              <a:spcBef>
                <a:spcPts val="1200"/>
              </a:spcBef>
            </a:pPr>
            <a:r>
              <a:rPr lang="en-US" dirty="0"/>
              <a:t>Post Season</a:t>
            </a:r>
          </a:p>
          <a:p>
            <a:pPr marL="285750" indent="-285750">
              <a:spcBef>
                <a:spcPts val="1200"/>
              </a:spcBef>
            </a:pPr>
            <a:r>
              <a:rPr lang="en-US" dirty="0"/>
              <a:t>Off Season Training</a:t>
            </a:r>
          </a:p>
          <a:p>
            <a:pPr marL="742950" lvl="1" indent="-285750">
              <a:spcBef>
                <a:spcPts val="1200"/>
              </a:spcBef>
            </a:pPr>
            <a:endParaRPr lang="en-US" dirty="0">
              <a:solidFill>
                <a:srgbClr val="8C6E00"/>
              </a:solidFill>
              <a:latin typeface="Trebuchet MS" pitchFamily="34" charset="0"/>
            </a:endParaRPr>
          </a:p>
          <a:p>
            <a:pPr>
              <a:spcBef>
                <a:spcPts val="1200"/>
              </a:spcBef>
              <a:buClr>
                <a:srgbClr val="8C0000"/>
              </a:buClr>
              <a:buFontTx/>
              <a:buChar char="&gt;"/>
            </a:pPr>
            <a:endParaRPr lang="en-US" sz="1600" dirty="0">
              <a:solidFill>
                <a:srgbClr val="000033"/>
              </a:solidFill>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Concepts Supporting Transformation</a:t>
            </a:r>
          </a:p>
        </p:txBody>
      </p:sp>
      <p:sp>
        <p:nvSpPr>
          <p:cNvPr id="12291" name="Rectangle 3"/>
          <p:cNvSpPr>
            <a:spLocks noGrp="1" noChangeArrowheads="1"/>
          </p:cNvSpPr>
          <p:nvPr>
            <p:ph type="body" idx="1"/>
          </p:nvPr>
        </p:nvSpPr>
        <p:spPr>
          <a:xfrm>
            <a:off x="609600" y="2057400"/>
            <a:ext cx="3429000" cy="3063875"/>
          </a:xfrm>
        </p:spPr>
        <p:txBody>
          <a:bodyPr>
            <a:normAutofit fontScale="92500" lnSpcReduction="10000"/>
          </a:bodyPr>
          <a:lstStyle/>
          <a:p>
            <a:pPr eaLnBrk="1" hangingPunct="1">
              <a:buFontTx/>
              <a:buNone/>
            </a:pPr>
            <a:r>
              <a:rPr lang="en-US" sz="2600" u="sng" dirty="0" smtClean="0"/>
              <a:t>Marines Teach</a:t>
            </a:r>
          </a:p>
          <a:p>
            <a:pPr eaLnBrk="1" hangingPunct="1"/>
            <a:r>
              <a:rPr lang="en-US" sz="2400" dirty="0" smtClean="0"/>
              <a:t>Character Development</a:t>
            </a:r>
          </a:p>
          <a:p>
            <a:pPr eaLnBrk="1" hangingPunct="1"/>
            <a:r>
              <a:rPr lang="en-US" sz="2400" dirty="0" smtClean="0"/>
              <a:t>Discipline</a:t>
            </a:r>
          </a:p>
          <a:p>
            <a:pPr eaLnBrk="1" hangingPunct="1"/>
            <a:r>
              <a:rPr lang="en-US" sz="2400" dirty="0" smtClean="0"/>
              <a:t>Esprit de Corps</a:t>
            </a:r>
            <a:r>
              <a:rPr lang="en-US" sz="2400" b="1" dirty="0" smtClean="0"/>
              <a:t>  </a:t>
            </a:r>
          </a:p>
          <a:p>
            <a:pPr eaLnBrk="1" hangingPunct="1"/>
            <a:r>
              <a:rPr lang="en-US" sz="2400" dirty="0" smtClean="0"/>
              <a:t>Military Bearing</a:t>
            </a:r>
            <a:r>
              <a:rPr lang="en-US" sz="2400" b="1" dirty="0" smtClean="0"/>
              <a:t> </a:t>
            </a:r>
          </a:p>
          <a:p>
            <a:pPr eaLnBrk="1" hangingPunct="1"/>
            <a:r>
              <a:rPr lang="en-US" sz="2400" dirty="0" smtClean="0"/>
              <a:t>General Military Subjects</a:t>
            </a:r>
          </a:p>
          <a:p>
            <a:pPr eaLnBrk="1" hangingPunct="1"/>
            <a:r>
              <a:rPr lang="en-US" sz="2400" dirty="0" smtClean="0"/>
              <a:t>Basic Combat Tasks</a:t>
            </a:r>
            <a:endParaRPr lang="en-US" sz="2400" b="1" dirty="0" smtClean="0"/>
          </a:p>
          <a:p>
            <a:pPr eaLnBrk="1" hangingPunct="1"/>
            <a:r>
              <a:rPr lang="en-US" sz="2400" dirty="0" smtClean="0"/>
              <a:t>Combat Conditioning</a:t>
            </a:r>
          </a:p>
        </p:txBody>
      </p:sp>
      <p:sp>
        <p:nvSpPr>
          <p:cNvPr id="12292" name="Rectangle 4"/>
          <p:cNvSpPr>
            <a:spLocks noChangeArrowheads="1"/>
          </p:cNvSpPr>
          <p:nvPr/>
        </p:nvSpPr>
        <p:spPr bwMode="auto">
          <a:xfrm>
            <a:off x="4495800" y="2106612"/>
            <a:ext cx="4278313" cy="3151188"/>
          </a:xfrm>
          <a:prstGeom prst="rect">
            <a:avLst/>
          </a:prstGeom>
          <a:noFill/>
          <a:ln w="9525">
            <a:noFill/>
            <a:miter lim="800000"/>
            <a:headEnd/>
            <a:tailEnd/>
          </a:ln>
        </p:spPr>
        <p:txBody>
          <a:bodyPr/>
          <a:lstStyle/>
          <a:p>
            <a:pPr>
              <a:lnSpc>
                <a:spcPct val="90000"/>
              </a:lnSpc>
              <a:spcBef>
                <a:spcPct val="20000"/>
              </a:spcBef>
            </a:pPr>
            <a:r>
              <a:rPr lang="en-US" sz="2400" u="sng" dirty="0"/>
              <a:t>Coaches Teach</a:t>
            </a:r>
          </a:p>
          <a:p>
            <a:pPr marL="342900" indent="-342900">
              <a:lnSpc>
                <a:spcPct val="90000"/>
              </a:lnSpc>
              <a:spcBef>
                <a:spcPct val="20000"/>
              </a:spcBef>
              <a:buFont typeface="Arial" panose="020B0604020202020204" pitchFamily="34" charset="0"/>
              <a:buChar char="•"/>
            </a:pPr>
            <a:r>
              <a:rPr lang="en-US" sz="2200" dirty="0"/>
              <a:t>Character Development</a:t>
            </a:r>
          </a:p>
          <a:p>
            <a:pPr marL="342900" indent="-342900">
              <a:lnSpc>
                <a:spcPct val="90000"/>
              </a:lnSpc>
              <a:spcBef>
                <a:spcPct val="20000"/>
              </a:spcBef>
              <a:buFont typeface="Arial" panose="020B0604020202020204" pitchFamily="34" charset="0"/>
              <a:buChar char="•"/>
            </a:pPr>
            <a:r>
              <a:rPr lang="en-US" sz="2200" dirty="0"/>
              <a:t>Discipline</a:t>
            </a:r>
          </a:p>
          <a:p>
            <a:pPr marL="342900" indent="-342900">
              <a:lnSpc>
                <a:spcPct val="90000"/>
              </a:lnSpc>
              <a:spcBef>
                <a:spcPct val="20000"/>
              </a:spcBef>
              <a:buFont typeface="Arial" panose="020B0604020202020204" pitchFamily="34" charset="0"/>
              <a:buChar char="•"/>
            </a:pPr>
            <a:r>
              <a:rPr lang="en-US" sz="2200" dirty="0"/>
              <a:t>Pride in belonging to the team</a:t>
            </a:r>
          </a:p>
          <a:p>
            <a:pPr marL="342900" indent="-342900">
              <a:lnSpc>
                <a:spcPct val="90000"/>
              </a:lnSpc>
              <a:spcBef>
                <a:spcPct val="20000"/>
              </a:spcBef>
              <a:buFont typeface="Arial" panose="020B0604020202020204" pitchFamily="34" charset="0"/>
              <a:buChar char="•"/>
            </a:pPr>
            <a:r>
              <a:rPr lang="en-US" sz="2200" dirty="0"/>
              <a:t>How team-members </a:t>
            </a:r>
            <a:r>
              <a:rPr lang="en-US" sz="2200" dirty="0" smtClean="0"/>
              <a:t>should act </a:t>
            </a:r>
            <a:endParaRPr lang="en-US" sz="2200" dirty="0"/>
          </a:p>
          <a:p>
            <a:pPr marL="342900" indent="-342900">
              <a:lnSpc>
                <a:spcPct val="90000"/>
              </a:lnSpc>
              <a:spcBef>
                <a:spcPct val="20000"/>
              </a:spcBef>
              <a:buFont typeface="Arial" panose="020B0604020202020204" pitchFamily="34" charset="0"/>
              <a:buChar char="•"/>
            </a:pPr>
            <a:r>
              <a:rPr lang="en-US" sz="2200" dirty="0" smtClean="0"/>
              <a:t>Rules of the game</a:t>
            </a:r>
            <a:endParaRPr lang="en-US" sz="2200" dirty="0"/>
          </a:p>
          <a:p>
            <a:pPr marL="342900" indent="-342900">
              <a:lnSpc>
                <a:spcPct val="90000"/>
              </a:lnSpc>
              <a:spcBef>
                <a:spcPct val="20000"/>
              </a:spcBef>
              <a:buFont typeface="Arial" panose="020B0604020202020204" pitchFamily="34" charset="0"/>
              <a:buChar char="•"/>
            </a:pPr>
            <a:r>
              <a:rPr lang="en-US" sz="2200" dirty="0"/>
              <a:t>Blocking </a:t>
            </a:r>
            <a:r>
              <a:rPr lang="en-US" sz="2200" dirty="0" smtClean="0"/>
              <a:t>and </a:t>
            </a:r>
            <a:r>
              <a:rPr lang="en-US" sz="2200" dirty="0"/>
              <a:t>Tackling</a:t>
            </a:r>
          </a:p>
          <a:p>
            <a:pPr marL="342900" indent="-342900">
              <a:lnSpc>
                <a:spcPct val="90000"/>
              </a:lnSpc>
              <a:spcBef>
                <a:spcPct val="20000"/>
              </a:spcBef>
              <a:buFont typeface="Arial" panose="020B0604020202020204" pitchFamily="34" charset="0"/>
              <a:buChar char="•"/>
            </a:pPr>
            <a:r>
              <a:rPr lang="en-US" sz="2200" dirty="0"/>
              <a:t>Conditioning</a:t>
            </a:r>
          </a:p>
        </p:txBody>
      </p:sp>
      <p:pic>
        <p:nvPicPr>
          <p:cNvPr id="6146" name="Picture 2"/>
          <p:cNvPicPr>
            <a:picLocks noChangeAspect="1" noChangeArrowheads="1"/>
          </p:cNvPicPr>
          <p:nvPr/>
        </p:nvPicPr>
        <p:blipFill>
          <a:blip r:embed="rId3" cstate="print"/>
          <a:srcRect r="51710"/>
          <a:stretch>
            <a:fillRect/>
          </a:stretch>
        </p:blipFill>
        <p:spPr bwMode="auto">
          <a:xfrm>
            <a:off x="415624" y="5349051"/>
            <a:ext cx="3546776" cy="1204149"/>
          </a:xfrm>
          <a:prstGeom prst="rect">
            <a:avLst/>
          </a:prstGeom>
          <a:noFill/>
          <a:ln w="9525">
            <a:solidFill>
              <a:schemeClr val="tx1">
                <a:lumMod val="65000"/>
                <a:lumOff val="35000"/>
              </a:schemeClr>
            </a:solid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7467600" y="4495800"/>
            <a:ext cx="1447800" cy="2063885"/>
          </a:xfrm>
          <a:prstGeom prst="rect">
            <a:avLst/>
          </a:prstGeom>
          <a:noFill/>
          <a:ln w="9525">
            <a:solidFill>
              <a:schemeClr val="tx1">
                <a:lumMod val="65000"/>
                <a:lumOff val="35000"/>
              </a:schemeClr>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Transformation</a:t>
            </a:r>
          </a:p>
        </p:txBody>
      </p:sp>
      <p:sp>
        <p:nvSpPr>
          <p:cNvPr id="14339" name="Rectangle 3"/>
          <p:cNvSpPr>
            <a:spLocks noGrp="1" noChangeArrowheads="1"/>
          </p:cNvSpPr>
          <p:nvPr>
            <p:ph type="body" idx="1"/>
          </p:nvPr>
        </p:nvSpPr>
        <p:spPr>
          <a:xfrm>
            <a:off x="228600" y="1828800"/>
            <a:ext cx="8729663" cy="2514600"/>
          </a:xfrm>
        </p:spPr>
        <p:txBody>
          <a:bodyPr>
            <a:normAutofit/>
          </a:bodyPr>
          <a:lstStyle/>
          <a:p>
            <a:pPr eaLnBrk="1" hangingPunct="1">
              <a:lnSpc>
                <a:spcPct val="90000"/>
              </a:lnSpc>
              <a:spcAft>
                <a:spcPts val="600"/>
              </a:spcAft>
              <a:buNone/>
            </a:pPr>
            <a:r>
              <a:rPr lang="en-US" sz="2800" dirty="0" smtClean="0"/>
              <a:t>Marine Corps Rite of Passage:</a:t>
            </a:r>
          </a:p>
          <a:p>
            <a:pPr lvl="1" eaLnBrk="1" hangingPunct="1">
              <a:lnSpc>
                <a:spcPct val="90000"/>
              </a:lnSpc>
              <a:spcAft>
                <a:spcPts val="600"/>
              </a:spcAft>
            </a:pPr>
            <a:r>
              <a:rPr lang="en-US" dirty="0"/>
              <a:t>12 </a:t>
            </a:r>
            <a:r>
              <a:rPr lang="en-US" dirty="0" smtClean="0"/>
              <a:t>Weeks </a:t>
            </a:r>
            <a:r>
              <a:rPr lang="en-US" dirty="0"/>
              <a:t>of recruit training at Parris Island or San Diego</a:t>
            </a:r>
          </a:p>
          <a:p>
            <a:pPr lvl="2">
              <a:lnSpc>
                <a:spcPct val="90000"/>
              </a:lnSpc>
              <a:spcAft>
                <a:spcPts val="600"/>
              </a:spcAft>
            </a:pPr>
            <a:r>
              <a:rPr lang="en-US" dirty="0" smtClean="0"/>
              <a:t>The Crucible (week 11) is the culminating event</a:t>
            </a:r>
            <a:r>
              <a:rPr lang="en-US" dirty="0"/>
              <a:t>: </a:t>
            </a:r>
            <a:r>
              <a:rPr lang="en-US" dirty="0" smtClean="0"/>
              <a:t>a </a:t>
            </a:r>
            <a:r>
              <a:rPr lang="en-US" dirty="0"/>
              <a:t>54 hour moral, mental </a:t>
            </a:r>
            <a:r>
              <a:rPr lang="en-US" dirty="0" smtClean="0"/>
              <a:t>and </a:t>
            </a:r>
            <a:r>
              <a:rPr lang="en-US" dirty="0"/>
              <a:t>physical test of stamina, judgment </a:t>
            </a:r>
            <a:r>
              <a:rPr lang="en-US" dirty="0" smtClean="0"/>
              <a:t>and </a:t>
            </a:r>
            <a:r>
              <a:rPr lang="en-US" dirty="0"/>
              <a:t>commitment</a:t>
            </a:r>
          </a:p>
          <a:p>
            <a:pPr eaLnBrk="1" hangingPunct="1">
              <a:lnSpc>
                <a:spcPct val="90000"/>
              </a:lnSpc>
            </a:pPr>
            <a:endParaRPr lang="en-US" sz="800" dirty="0" smtClean="0"/>
          </a:p>
          <a:p>
            <a:pPr eaLnBrk="1" hangingPunct="1">
              <a:lnSpc>
                <a:spcPct val="90000"/>
              </a:lnSpc>
            </a:pPr>
            <a:endParaRPr lang="en-US" sz="800" dirty="0" smtClean="0"/>
          </a:p>
        </p:txBody>
      </p:sp>
      <p:sp>
        <p:nvSpPr>
          <p:cNvPr id="4" name="TextBox 3"/>
          <p:cNvSpPr txBox="1"/>
          <p:nvPr/>
        </p:nvSpPr>
        <p:spPr>
          <a:xfrm>
            <a:off x="76200" y="6550223"/>
            <a:ext cx="6477000" cy="307777"/>
          </a:xfrm>
          <a:prstGeom prst="rect">
            <a:avLst/>
          </a:prstGeom>
          <a:noFill/>
        </p:spPr>
        <p:txBody>
          <a:bodyPr wrap="square" rtlCol="0">
            <a:spAutoFit/>
          </a:bodyPr>
          <a:lstStyle/>
          <a:p>
            <a:r>
              <a:rPr lang="en-US" sz="1400" i="1" dirty="0"/>
              <a:t>The importance of oversight, control and close </a:t>
            </a:r>
            <a:r>
              <a:rPr lang="en-US" sz="1400" i="1" dirty="0" smtClean="0"/>
              <a:t>supervision cannot </a:t>
            </a:r>
            <a:r>
              <a:rPr lang="en-US" sz="1400" i="1" dirty="0"/>
              <a:t>be </a:t>
            </a:r>
            <a:r>
              <a:rPr lang="en-US" sz="1400" i="1" dirty="0" smtClean="0"/>
              <a:t>overstated</a:t>
            </a:r>
            <a:endParaRPr lang="en-US" sz="1400" i="1" dirty="0"/>
          </a:p>
        </p:txBody>
      </p:sp>
      <p:pic>
        <p:nvPicPr>
          <p:cNvPr id="7170" name="Picture 2"/>
          <p:cNvPicPr>
            <a:picLocks noChangeAspect="1" noChangeArrowheads="1"/>
          </p:cNvPicPr>
          <p:nvPr/>
        </p:nvPicPr>
        <p:blipFill>
          <a:blip r:embed="rId3" cstate="print"/>
          <a:srcRect r="938" b="1875"/>
          <a:stretch>
            <a:fillRect/>
          </a:stretch>
        </p:blipFill>
        <p:spPr bwMode="auto">
          <a:xfrm>
            <a:off x="5410200" y="3886200"/>
            <a:ext cx="3347110" cy="2210275"/>
          </a:xfrm>
          <a:prstGeom prst="rect">
            <a:avLst/>
          </a:prstGeom>
          <a:noFill/>
          <a:ln w="9525">
            <a:solidFill>
              <a:schemeClr val="bg2">
                <a:lumMod val="25000"/>
              </a:schemeClr>
            </a:solidFill>
            <a:miter lim="800000"/>
            <a:headEnd/>
            <a:tailEnd/>
          </a:ln>
          <a:effectLst/>
        </p:spPr>
      </p:pic>
      <p:sp>
        <p:nvSpPr>
          <p:cNvPr id="6" name="TextBox 5"/>
          <p:cNvSpPr txBox="1"/>
          <p:nvPr/>
        </p:nvSpPr>
        <p:spPr>
          <a:xfrm>
            <a:off x="228600" y="4114800"/>
            <a:ext cx="4800600" cy="1775871"/>
          </a:xfrm>
          <a:prstGeom prst="rect">
            <a:avLst/>
          </a:prstGeom>
          <a:noFill/>
        </p:spPr>
        <p:txBody>
          <a:bodyPr wrap="square" rtlCol="0">
            <a:spAutoFit/>
          </a:bodyPr>
          <a:lstStyle/>
          <a:p>
            <a:pPr marL="1143000" lvl="2" indent="-228600">
              <a:lnSpc>
                <a:spcPct val="90000"/>
              </a:lnSpc>
              <a:spcBef>
                <a:spcPct val="20000"/>
              </a:spcBef>
              <a:spcAft>
                <a:spcPts val="600"/>
              </a:spcAft>
              <a:buFont typeface="Arial" pitchFamily="34" charset="0"/>
              <a:buChar char="•"/>
            </a:pPr>
            <a:r>
              <a:rPr lang="en-US" sz="2400" dirty="0" smtClean="0">
                <a:solidFill>
                  <a:prstClr val="black"/>
                </a:solidFill>
              </a:rPr>
              <a:t>After recruits finish the crucible the transformation is complete, and they have earned the title Marine.</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2239</Words>
  <Application>Microsoft Office PowerPoint</Application>
  <PresentationFormat>On-screen Show (4:3)</PresentationFormat>
  <Paragraphs>250</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Times New Roman</vt:lpstr>
      <vt:lpstr>Trebuchet MS</vt:lpstr>
      <vt:lpstr>Wingdings</vt:lpstr>
      <vt:lpstr>Office Theme</vt:lpstr>
      <vt:lpstr>PowerPoint Presentation</vt:lpstr>
      <vt:lpstr>Marine Corps Leadership and  Coaching for Success </vt:lpstr>
      <vt:lpstr>Agenda</vt:lpstr>
      <vt:lpstr>USMC Vision Statement</vt:lpstr>
      <vt:lpstr>MAGTF – Marine Air Ground Task Force</vt:lpstr>
      <vt:lpstr>The Parallel</vt:lpstr>
      <vt:lpstr>Transformation</vt:lpstr>
      <vt:lpstr>Concepts Supporting Transformation</vt:lpstr>
      <vt:lpstr>Transformation</vt:lpstr>
      <vt:lpstr>Millennials</vt:lpstr>
      <vt:lpstr>Teambuilding</vt:lpstr>
      <vt:lpstr>Leadership Traits</vt:lpstr>
      <vt:lpstr>Marine Corps Leadership</vt:lpstr>
      <vt:lpstr>Leadership Essentials</vt:lpstr>
      <vt:lpstr>Leadership Essentials</vt:lpstr>
      <vt:lpstr>Leadership Essentials</vt:lpstr>
      <vt:lpstr>Leadership Essentials</vt:lpstr>
      <vt:lpstr>Leadership Essentials</vt:lpstr>
      <vt:lpstr>Legacy</vt:lpstr>
      <vt:lpstr>The End Result</vt:lpstr>
      <vt:lpstr>The Marine Corps Opportunity</vt:lpstr>
      <vt:lpstr>Learn More</vt:lpstr>
      <vt:lpstr>PowerPoint Presentation</vt:lpstr>
    </vt:vector>
  </TitlesOfParts>
  <Company>J Walter Thompson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Lerner</dc:creator>
  <cp:lastModifiedBy>Melton, Craig</cp:lastModifiedBy>
  <cp:revision>139</cp:revision>
  <dcterms:created xsi:type="dcterms:W3CDTF">2011-12-13T19:23:02Z</dcterms:created>
  <dcterms:modified xsi:type="dcterms:W3CDTF">2015-03-02T19:51:58Z</dcterms:modified>
</cp:coreProperties>
</file>