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5" r:id="rId3"/>
    <p:sldId id="257" r:id="rId4"/>
    <p:sldId id="27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0" r:id="rId19"/>
    <p:sldId id="299" r:id="rId20"/>
    <p:sldId id="272" r:id="rId21"/>
    <p:sldId id="297" r:id="rId22"/>
    <p:sldId id="300" r:id="rId23"/>
    <p:sldId id="298" r:id="rId24"/>
  </p:sldIdLst>
  <p:sldSz cx="9144000" cy="6858000" type="screen4x3"/>
  <p:notesSz cx="6858000" cy="9042400"/>
  <p:defaultTextStyle>
    <a:defPPr>
      <a:defRPr lang="en-US"/>
    </a:defPPr>
    <a:lvl1pPr algn="l" rtl="0" eaLnBrk="0" fontAlgn="base" hangingPunct="0">
      <a:spcBef>
        <a:spcPct val="20000"/>
      </a:spcBef>
      <a:spcAft>
        <a:spcPts val="800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20000"/>
      </a:spcBef>
      <a:spcAft>
        <a:spcPts val="800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20000"/>
      </a:spcBef>
      <a:spcAft>
        <a:spcPts val="800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20000"/>
      </a:spcBef>
      <a:spcAft>
        <a:spcPts val="800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20000"/>
      </a:spcBef>
      <a:spcAft>
        <a:spcPts val="800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BE6AB"/>
    <a:srgbClr val="4D473F"/>
    <a:srgbClr val="003399"/>
    <a:srgbClr val="A5FFE9"/>
    <a:srgbClr val="D9D9FF"/>
    <a:srgbClr val="E1E1FF"/>
    <a:srgbClr val="99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7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10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10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1pPr>
          </a:lstStyle>
          <a:p>
            <a:fld id="{1CB4A0CD-B0F1-4541-9973-6CFD5E73D3B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9999FF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9999FF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95388" y="687388"/>
            <a:ext cx="4467225" cy="3349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672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10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9999FF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10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9999FF"/>
                </a:solidFill>
                <a:latin typeface="Times New Roman" pitchFamily="18" charset="0"/>
              </a:defRPr>
            </a:lvl1pPr>
          </a:lstStyle>
          <a:p>
            <a:fld id="{A433DC26-8814-455B-A239-1E46D24C74C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5B59A8-D865-4354-B0A0-7774441801E5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551D18-B74D-4BA4-A7FA-3D57504C746E}" type="slidenum">
              <a:rPr lang="en-US"/>
              <a:pPr/>
              <a:t>10</a:t>
            </a:fld>
            <a:endParaRPr lang="en-US"/>
          </a:p>
        </p:txBody>
      </p:sp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8FCEA8-4930-4220-8F06-4E73FCC7181B}" type="slidenum">
              <a:rPr lang="en-US"/>
              <a:pPr/>
              <a:t>11</a:t>
            </a:fld>
            <a:endParaRPr lang="en-US"/>
          </a:p>
        </p:txBody>
      </p:sp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A04B5B-0B9A-484C-B2AE-B77FE36BCEE8}" type="slidenum">
              <a:rPr lang="en-US"/>
              <a:pPr/>
              <a:t>12</a:t>
            </a:fld>
            <a:endParaRPr lang="en-US"/>
          </a:p>
        </p:txBody>
      </p:sp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142694-6BD5-42EF-B02C-00FC7E805CCA}" type="slidenum">
              <a:rPr lang="en-US"/>
              <a:pPr/>
              <a:t>13</a:t>
            </a:fld>
            <a:endParaRPr lang="en-US"/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CCC2EE-CBF9-4324-8FEC-507C45D89FCB}" type="slidenum">
              <a:rPr lang="en-US"/>
              <a:pPr/>
              <a:t>14</a:t>
            </a:fld>
            <a:endParaRPr lang="en-US"/>
          </a:p>
        </p:txBody>
      </p:sp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18F2B2-1C39-4013-88D8-0B676DDC53DA}" type="slidenum">
              <a:rPr lang="en-US"/>
              <a:pPr/>
              <a:t>15</a:t>
            </a:fld>
            <a:endParaRPr lang="en-US"/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A81C6F-3115-47F2-BC30-DB0BBFB64081}" type="slidenum">
              <a:rPr lang="en-US"/>
              <a:pPr/>
              <a:t>16</a:t>
            </a:fld>
            <a:endParaRPr lang="en-US"/>
          </a:p>
        </p:txBody>
      </p:sp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E02EFA-8A61-4383-8C77-90B84561C882}" type="slidenum">
              <a:rPr lang="en-US"/>
              <a:pPr/>
              <a:t>17</a:t>
            </a:fld>
            <a:endParaRPr lang="en-US"/>
          </a:p>
        </p:txBody>
      </p:sp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9D05D0-6930-4F8F-9E30-4BE05F6BF029}" type="slidenum">
              <a:rPr lang="en-US"/>
              <a:pPr/>
              <a:t>18</a:t>
            </a:fld>
            <a:endParaRPr lang="en-US"/>
          </a:p>
        </p:txBody>
      </p:sp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0E1DD9-62E9-4B75-A09F-2478E52A6A19}" type="slidenum">
              <a:rPr lang="en-US"/>
              <a:pPr/>
              <a:t>19</a:t>
            </a:fld>
            <a:endParaRPr lang="en-US"/>
          </a:p>
        </p:txBody>
      </p:sp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C932D5-A4BC-4A9E-8D11-DA526901143C}" type="slidenum">
              <a:rPr lang="en-US"/>
              <a:pPr/>
              <a:t>2</a:t>
            </a:fld>
            <a:endParaRPr lang="en-US"/>
          </a:p>
        </p:txBody>
      </p:sp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D001C3-BF87-465F-92C4-86AE962BF6B6}" type="slidenum">
              <a:rPr lang="en-US"/>
              <a:pPr/>
              <a:t>20</a:t>
            </a:fld>
            <a:endParaRPr lang="en-US"/>
          </a:p>
        </p:txBody>
      </p:sp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BA9432-F88D-44C4-916A-40EE3BA93576}" type="slidenum">
              <a:rPr lang="en-US"/>
              <a:pPr/>
              <a:t>21</a:t>
            </a:fld>
            <a:endParaRPr lang="en-US"/>
          </a:p>
        </p:txBody>
      </p:sp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9C9E47-ABB7-43A2-9D58-EC11605B0483}" type="slidenum">
              <a:rPr lang="en-US"/>
              <a:pPr/>
              <a:t>22</a:t>
            </a:fld>
            <a:endParaRPr lang="en-US"/>
          </a:p>
        </p:txBody>
      </p:sp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067AF6-28EC-4749-8A91-3E163212CA1F}" type="slidenum">
              <a:rPr lang="en-US"/>
              <a:pPr/>
              <a:t>23</a:t>
            </a:fld>
            <a:endParaRPr lang="en-US"/>
          </a:p>
        </p:txBody>
      </p:sp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34EED4-AAC0-4ECD-9485-A2E93B4AC303}" type="slidenum">
              <a:rPr lang="en-US"/>
              <a:pPr/>
              <a:t>3</a:t>
            </a:fld>
            <a:endParaRPr lang="en-US"/>
          </a:p>
        </p:txBody>
      </p:sp>
      <p:sp>
        <p:nvSpPr>
          <p:cNvPr id="10242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5F6BA5-2034-4063-94E4-001DE1A4E417}" type="slidenum">
              <a:rPr lang="en-US"/>
              <a:pPr/>
              <a:t>4</a:t>
            </a:fld>
            <a:endParaRPr lang="en-US"/>
          </a:p>
        </p:txBody>
      </p:sp>
      <p:sp>
        <p:nvSpPr>
          <p:cNvPr id="12290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96AE7E-2DD9-4C47-82B0-EB41FD661320}" type="slidenum">
              <a:rPr lang="en-US"/>
              <a:pPr/>
              <a:t>5</a:t>
            </a:fld>
            <a:endParaRPr lang="en-US"/>
          </a:p>
        </p:txBody>
      </p:sp>
      <p:sp>
        <p:nvSpPr>
          <p:cNvPr id="14338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C6F12D-30B3-4A6C-A25D-6B0E86EDBD98}" type="slidenum">
              <a:rPr lang="en-US"/>
              <a:pPr/>
              <a:t>6</a:t>
            </a:fld>
            <a:endParaRPr lang="en-US"/>
          </a:p>
        </p:txBody>
      </p:sp>
      <p:sp>
        <p:nvSpPr>
          <p:cNvPr id="16386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5CF086-AE11-4122-AE76-84F5F1D324D8}" type="slidenum">
              <a:rPr lang="en-US"/>
              <a:pPr/>
              <a:t>7</a:t>
            </a:fld>
            <a:endParaRPr lang="en-US"/>
          </a:p>
        </p:txBody>
      </p:sp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83DD32-F8D9-4805-87B3-0EA341DAA125}" type="slidenum">
              <a:rPr lang="en-US"/>
              <a:pPr/>
              <a:t>8</a:t>
            </a:fld>
            <a:endParaRPr lang="en-US"/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D6615A-1BC1-4B63-96D0-8727D01D7E77}" type="slidenum">
              <a:rPr lang="en-US"/>
              <a:pPr/>
              <a:t>9</a:t>
            </a:fld>
            <a:endParaRPr lang="en-US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 algn="ctr">
              <a:buFont typeface="Monotype Sort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fld id="{A9710E22-8D56-4C90-9EA0-60071402441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055" name="Picture 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28800"/>
            <a:ext cx="83185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DB25C-9404-4DA0-A7F7-7419D1A3A8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44BD4-EA6A-4385-901C-738BFC7E7D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41B77-8D70-4F95-996E-793F6245AB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30E64-FD32-44B5-9CCE-909ADB6704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3F4B3-3C88-4694-A8E2-9B136534B2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D0B48-7A1D-4B5B-9222-F5DF726129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D1A52-1384-446A-9361-89811984FB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A84C9-0BD8-4A07-BA77-4E12B2C037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AA919-29C5-470C-BCCA-DA7A28EB2D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87FA6-923A-44AF-A2DD-8708C4D622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fld id="{AA185EE7-E243-42D6-958C-74ACE69DBD7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14400" y="1314450"/>
            <a:ext cx="83185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  <a:cs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  <a:cs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  <a:cs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  <a:cs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charset="2"/>
        <a:buChar char="z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charset="2"/>
        <a:buChar char="y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charset="2"/>
        <a:buChar char="x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slide" Target="slide3.xml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slide" Target="slide7.xml"/><Relationship Id="rId7" Type="http://schemas.openxmlformats.org/officeDocument/2006/relationships/slide" Target="slide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11" Type="http://schemas.openxmlformats.org/officeDocument/2006/relationships/image" Target="../media/image27.wmf"/><Relationship Id="rId5" Type="http://schemas.openxmlformats.org/officeDocument/2006/relationships/slide" Target="slide8.xml"/><Relationship Id="rId10" Type="http://schemas.openxmlformats.org/officeDocument/2006/relationships/slide" Target="slide10.xml"/><Relationship Id="rId4" Type="http://schemas.openxmlformats.org/officeDocument/2006/relationships/image" Target="../media/image23.wmf"/><Relationship Id="rId9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slide" Target="slide8.xml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slide" Target="slide19.xml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slide" Target="slide19.xml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slide" Target="slide3.x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slide" Target="slide19.xml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</p:spPr>
        <p:txBody>
          <a:bodyPr anchor="ctr"/>
          <a:lstStyle/>
          <a:p>
            <a:pPr algn="ctr"/>
            <a:r>
              <a:rPr lang="en-US" sz="3600"/>
              <a:t>Chapter Three</a:t>
            </a:r>
            <a:br>
              <a:rPr lang="en-US" sz="3600"/>
            </a:br>
            <a:r>
              <a:rPr lang="en-US" sz="3600"/>
              <a:t>Goal Setting for Teenagers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/>
          <a:lstStyle/>
          <a:p>
            <a:pPr algn="l"/>
            <a:r>
              <a:rPr lang="en-US" sz="2800" i="1">
                <a:latin typeface="Arial Black" pitchFamily="34" charset="0"/>
              </a:rPr>
              <a:t>Nothing can stop people with the right mental attitude from achieving their goals.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/>
              <a:t>Goal-Setting Steps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885950"/>
            <a:ext cx="7188200" cy="4171950"/>
          </a:xfrm>
          <a:noFill/>
          <a:ln/>
        </p:spPr>
        <p:txBody>
          <a:bodyPr/>
          <a:lstStyle/>
          <a:p>
            <a:pPr>
              <a:spcAft>
                <a:spcPts val="2000"/>
              </a:spcAft>
              <a:buFont typeface="Monotype Sorts" charset="2"/>
              <a:buNone/>
            </a:pPr>
            <a:r>
              <a:rPr lang="en-US" sz="2800" dirty="0"/>
              <a:t>  1.  </a:t>
            </a:r>
          </a:p>
          <a:p>
            <a:pPr>
              <a:spcAft>
                <a:spcPts val="2000"/>
              </a:spcAft>
              <a:buFont typeface="Monotype Sorts" charset="2"/>
              <a:buNone/>
            </a:pPr>
            <a:r>
              <a:rPr lang="en-US" sz="2800" dirty="0"/>
              <a:t>  2.  </a:t>
            </a:r>
          </a:p>
          <a:p>
            <a:pPr>
              <a:spcAft>
                <a:spcPts val="2000"/>
              </a:spcAft>
              <a:buFont typeface="Monotype Sorts" charset="2"/>
              <a:buNone/>
            </a:pPr>
            <a:r>
              <a:rPr lang="en-US" sz="2800" dirty="0"/>
              <a:t>  3.  </a:t>
            </a:r>
          </a:p>
          <a:p>
            <a:pPr>
              <a:spcAft>
                <a:spcPts val="2000"/>
              </a:spcAft>
              <a:buFont typeface="Monotype Sorts" charset="2"/>
              <a:buNone/>
            </a:pPr>
            <a:r>
              <a:rPr lang="en-US" sz="2800" dirty="0"/>
              <a:t>  4.  </a:t>
            </a:r>
          </a:p>
          <a:p>
            <a:pPr>
              <a:spcAft>
                <a:spcPts val="2000"/>
              </a:spcAft>
              <a:buFont typeface="Monotype Sorts" charset="2"/>
              <a:buNone/>
            </a:pPr>
            <a:r>
              <a:rPr lang="en-US" sz="2800" dirty="0"/>
              <a:t>  5.  </a:t>
            </a:r>
          </a:p>
          <a:p>
            <a:pPr>
              <a:spcAft>
                <a:spcPts val="2000"/>
              </a:spcAft>
              <a:buFont typeface="Monotype Sorts" charset="2"/>
              <a:buNone/>
            </a:pPr>
            <a:r>
              <a:rPr lang="en-US" sz="2800" dirty="0"/>
              <a:t>  6.  </a:t>
            </a:r>
          </a:p>
        </p:txBody>
      </p:sp>
      <p:pic>
        <p:nvPicPr>
          <p:cNvPr id="23556" name="Picture 4">
            <a:hlinkClick r:id="" action="ppaction://hlinkshowjump?jump=nextslide"/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715000"/>
            <a:ext cx="687388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28600" y="53340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chemeClr val="accent2"/>
                </a:solidFill>
                <a:latin typeface="Times New Roman" pitchFamily="18" charset="0"/>
              </a:rPr>
              <a:t>Objective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457200" y="6324600"/>
            <a:ext cx="598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chemeClr val="accent2"/>
                </a:solidFill>
                <a:latin typeface="Times New Roman" pitchFamily="18" charset="0"/>
              </a:rPr>
              <a:t>1 of 2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/>
              <a:t>Goal-Setting Steps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885950"/>
            <a:ext cx="6883400" cy="4171950"/>
          </a:xfrm>
          <a:noFill/>
          <a:ln/>
        </p:spPr>
        <p:txBody>
          <a:bodyPr/>
          <a:lstStyle/>
          <a:p>
            <a:pPr>
              <a:spcAft>
                <a:spcPts val="2000"/>
              </a:spcAft>
              <a:buFont typeface="Monotype Sorts" charset="2"/>
              <a:buNone/>
            </a:pPr>
            <a:r>
              <a:rPr lang="en-US" sz="2800" dirty="0"/>
              <a:t>  7.  </a:t>
            </a:r>
          </a:p>
          <a:p>
            <a:pPr>
              <a:spcAft>
                <a:spcPts val="2000"/>
              </a:spcAft>
              <a:buFont typeface="Monotype Sorts" charset="2"/>
              <a:buNone/>
            </a:pPr>
            <a:r>
              <a:rPr lang="en-US" sz="2800" dirty="0"/>
              <a:t>  8.  </a:t>
            </a:r>
          </a:p>
          <a:p>
            <a:pPr>
              <a:spcAft>
                <a:spcPts val="2000"/>
              </a:spcAft>
              <a:buFont typeface="Monotype Sorts" charset="2"/>
              <a:buNone/>
            </a:pPr>
            <a:r>
              <a:rPr lang="en-US" sz="2800" dirty="0"/>
              <a:t>  9.  </a:t>
            </a:r>
          </a:p>
          <a:p>
            <a:pPr>
              <a:spcAft>
                <a:spcPts val="2000"/>
              </a:spcAft>
              <a:buFont typeface="Monotype Sorts" charset="2"/>
              <a:buNone/>
            </a:pPr>
            <a:r>
              <a:rPr lang="en-US" sz="2800" dirty="0"/>
              <a:t>10. </a:t>
            </a:r>
          </a:p>
          <a:p>
            <a:pPr>
              <a:spcAft>
                <a:spcPts val="2000"/>
              </a:spcAft>
              <a:buFont typeface="Monotype Sorts" charset="2"/>
              <a:buNone/>
            </a:pPr>
            <a:r>
              <a:rPr lang="en-US" sz="2800" dirty="0"/>
              <a:t>11. </a:t>
            </a:r>
          </a:p>
          <a:p>
            <a:pPr>
              <a:spcAft>
                <a:spcPts val="2000"/>
              </a:spcAft>
              <a:buFont typeface="Monotype Sorts" charset="2"/>
              <a:buNone/>
            </a:pPr>
            <a:r>
              <a:rPr lang="en-US" sz="2800" dirty="0"/>
              <a:t>12. </a:t>
            </a:r>
          </a:p>
        </p:txBody>
      </p:sp>
      <p:pic>
        <p:nvPicPr>
          <p:cNvPr id="25604" name="Picture 4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715000"/>
            <a:ext cx="687388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28600" y="53340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chemeClr val="accent2"/>
                </a:solidFill>
                <a:latin typeface="Times New Roman" pitchFamily="18" charset="0"/>
              </a:rPr>
              <a:t>Objective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457200" y="6324600"/>
            <a:ext cx="598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chemeClr val="accent2"/>
                </a:solidFill>
                <a:latin typeface="Times New Roman" pitchFamily="18" charset="0"/>
              </a:rPr>
              <a:t>2 of 2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228600" y="3810000"/>
            <a:ext cx="125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chemeClr val="accent2"/>
                </a:solidFill>
                <a:latin typeface="Times New Roman" pitchFamily="18" charset="0"/>
              </a:rPr>
              <a:t>Vocabulary</a:t>
            </a:r>
          </a:p>
        </p:txBody>
      </p:sp>
      <p:pic>
        <p:nvPicPr>
          <p:cNvPr id="25608" name="Picture 8">
            <a:hlinkClick r:id="rId5" action="ppaction://hlinksldjump"/>
          </p:cNvPr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7050" y="4191000"/>
            <a:ext cx="674688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/>
              <a:t>Goal Setting in Action</a:t>
            </a:r>
            <a:br>
              <a:rPr lang="en-US" sz="3600"/>
            </a:br>
            <a:r>
              <a:rPr lang="en-US" sz="3600"/>
              <a:t>Case Study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214563" y="2132013"/>
            <a:ext cx="5934075" cy="2441575"/>
          </a:xfrm>
          <a:prstGeom prst="rect">
            <a:avLst/>
          </a:prstGeom>
          <a:solidFill>
            <a:srgbClr val="FBE6AB"/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70013" y="2133600"/>
            <a:ext cx="7772400" cy="4419600"/>
          </a:xfrm>
          <a:noFill/>
          <a:ln/>
        </p:spPr>
        <p:txBody>
          <a:bodyPr/>
          <a:lstStyle/>
          <a:p>
            <a:pPr algn="ctr">
              <a:spcAft>
                <a:spcPts val="1000"/>
              </a:spcAft>
              <a:buFont typeface="Monotype Sorts" charset="2"/>
              <a:buNone/>
            </a:pPr>
            <a:r>
              <a:rPr lang="en-US" sz="2800" u="sng" dirty="0"/>
              <a:t>Jodi</a:t>
            </a:r>
          </a:p>
          <a:p>
            <a:pPr>
              <a:spcAft>
                <a:spcPts val="900"/>
              </a:spcAft>
              <a:buFont typeface="Monotype Sorts" charset="2"/>
              <a:buNone/>
            </a:pPr>
            <a:r>
              <a:rPr lang="en-US" sz="2800" dirty="0"/>
              <a:t>		</a:t>
            </a:r>
            <a:r>
              <a:rPr lang="en-US" sz="2600" dirty="0" smtClean="0"/>
              <a:t>_____ </a:t>
            </a:r>
            <a:r>
              <a:rPr lang="en-US" sz="2600" dirty="0"/>
              <a:t>year old 10th grader</a:t>
            </a:r>
          </a:p>
          <a:p>
            <a:pPr>
              <a:spcAft>
                <a:spcPts val="900"/>
              </a:spcAft>
              <a:buFont typeface="Monotype Sorts" charset="2"/>
              <a:buNone/>
            </a:pPr>
            <a:r>
              <a:rPr lang="en-US" sz="2600" dirty="0"/>
              <a:t>		5’4’’, </a:t>
            </a:r>
            <a:r>
              <a:rPr lang="en-US" sz="2600" dirty="0" smtClean="0"/>
              <a:t>_______ </a:t>
            </a:r>
            <a:r>
              <a:rPr lang="en-US" sz="2600" dirty="0"/>
              <a:t>lbs.</a:t>
            </a:r>
          </a:p>
          <a:p>
            <a:pPr>
              <a:spcAft>
                <a:spcPts val="1200"/>
              </a:spcAft>
              <a:buFont typeface="Monotype Sorts" charset="2"/>
              <a:buNone/>
            </a:pPr>
            <a:r>
              <a:rPr lang="en-US" sz="2600" dirty="0"/>
              <a:t>		mile run- </a:t>
            </a:r>
            <a:r>
              <a:rPr lang="en-US" sz="2600" dirty="0" smtClean="0"/>
              <a:t>_______</a:t>
            </a:r>
            <a:r>
              <a:rPr lang="en-US" sz="2600" dirty="0" err="1" smtClean="0"/>
              <a:t>th</a:t>
            </a:r>
            <a:r>
              <a:rPr lang="en-US" sz="2600" dirty="0" smtClean="0"/>
              <a:t> </a:t>
            </a:r>
            <a:r>
              <a:rPr lang="en-US" sz="2600" dirty="0"/>
              <a:t>percentile (12:21 min)</a:t>
            </a:r>
            <a:endParaRPr lang="en-US" sz="2600" i="1" dirty="0"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800" dirty="0"/>
              <a:t>Fitness Goals</a:t>
            </a:r>
          </a:p>
          <a:p>
            <a:pPr lvl="1"/>
            <a:r>
              <a:rPr lang="en-US" dirty="0" smtClean="0"/>
              <a:t>_____ </a:t>
            </a:r>
            <a:r>
              <a:rPr lang="en-US" dirty="0"/>
              <a:t>lbs. in 9 weeks</a:t>
            </a:r>
          </a:p>
          <a:p>
            <a:pPr lvl="1"/>
            <a:r>
              <a:rPr lang="en-US" dirty="0"/>
              <a:t>run mile </a:t>
            </a:r>
            <a:r>
              <a:rPr lang="en-US" dirty="0" smtClean="0"/>
              <a:t>___:____ </a:t>
            </a:r>
            <a:r>
              <a:rPr lang="en-US" dirty="0"/>
              <a:t>faster (50th percentile)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  <p:bldP spid="27652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/>
              <a:t>Benefits of Jodi’s Goals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Aft>
                <a:spcPts val="2000"/>
              </a:spcAft>
            </a:pPr>
            <a:r>
              <a:rPr lang="en-US" sz="2800" dirty="0"/>
              <a:t>Improved </a:t>
            </a:r>
            <a:r>
              <a:rPr lang="en-US" sz="2800" dirty="0" smtClean="0"/>
              <a:t>a___________</a:t>
            </a:r>
            <a:endParaRPr lang="en-US" sz="2800" dirty="0"/>
          </a:p>
          <a:p>
            <a:pPr>
              <a:spcAft>
                <a:spcPts val="2000"/>
              </a:spcAft>
            </a:pPr>
            <a:r>
              <a:rPr lang="en-US" sz="2800" dirty="0"/>
              <a:t>Less self-conscious about weight</a:t>
            </a:r>
          </a:p>
          <a:p>
            <a:pPr>
              <a:spcAft>
                <a:spcPts val="2000"/>
              </a:spcAft>
            </a:pPr>
            <a:r>
              <a:rPr lang="en-US" sz="2800" dirty="0"/>
              <a:t>Feel good about self for achieving goals</a:t>
            </a:r>
          </a:p>
          <a:p>
            <a:pPr>
              <a:spcAft>
                <a:spcPts val="2000"/>
              </a:spcAft>
            </a:pPr>
            <a:r>
              <a:rPr lang="en-US" sz="2800" dirty="0"/>
              <a:t>More </a:t>
            </a:r>
            <a:r>
              <a:rPr lang="en-US" sz="2800" dirty="0" smtClean="0"/>
              <a:t>_________ </a:t>
            </a:r>
            <a:r>
              <a:rPr lang="en-US" sz="2800" dirty="0"/>
              <a:t>fit &amp; </a:t>
            </a:r>
            <a:r>
              <a:rPr lang="en-US" sz="2800" dirty="0" smtClean="0"/>
              <a:t>_______ </a:t>
            </a:r>
            <a:r>
              <a:rPr lang="en-US" sz="2800" dirty="0"/>
              <a:t>in P.E.</a:t>
            </a:r>
          </a:p>
          <a:p>
            <a:pPr>
              <a:spcAft>
                <a:spcPts val="2000"/>
              </a:spcAft>
            </a:pPr>
            <a:r>
              <a:rPr lang="en-US" sz="2800" dirty="0"/>
              <a:t>Wear at least 1 size smaller clothes</a:t>
            </a:r>
          </a:p>
          <a:p>
            <a:pPr>
              <a:spcAft>
                <a:spcPts val="2000"/>
              </a:spcAft>
            </a:pPr>
            <a:r>
              <a:rPr lang="en-US" sz="2800" dirty="0"/>
              <a:t>More </a:t>
            </a:r>
            <a:r>
              <a:rPr lang="en-US" sz="2800" dirty="0" smtClean="0"/>
              <a:t>________ </a:t>
            </a:r>
            <a:r>
              <a:rPr lang="en-US" sz="2800" dirty="0"/>
              <a:t>about tackling other </a:t>
            </a:r>
            <a:r>
              <a:rPr lang="en-US" sz="2800" dirty="0" smtClean="0"/>
              <a:t>______________in </a:t>
            </a:r>
            <a:r>
              <a:rPr lang="en-US" sz="2800" dirty="0"/>
              <a:t>life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/>
              <a:t>Goal 1 - Lose 10 lbs.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Aft>
                <a:spcPts val="2000"/>
              </a:spcAft>
            </a:pPr>
            <a:r>
              <a:rPr lang="en-US" sz="2800" dirty="0"/>
              <a:t>Monitor food &amp; drink intake for </a:t>
            </a:r>
            <a:r>
              <a:rPr lang="en-US" sz="2800" dirty="0" smtClean="0"/>
              <a:t>_____ </a:t>
            </a:r>
            <a:r>
              <a:rPr lang="en-US" sz="2800" dirty="0"/>
              <a:t>days</a:t>
            </a:r>
          </a:p>
          <a:p>
            <a:pPr>
              <a:spcAft>
                <a:spcPts val="2000"/>
              </a:spcAft>
            </a:pPr>
            <a:r>
              <a:rPr lang="en-US" sz="2800" dirty="0"/>
              <a:t>Limit </a:t>
            </a:r>
            <a:r>
              <a:rPr lang="en-US" sz="2800" dirty="0" smtClean="0"/>
              <a:t>______ ________ </a:t>
            </a:r>
            <a:r>
              <a:rPr lang="en-US" sz="2800" dirty="0"/>
              <a:t>to &lt;2 times/week &amp; make healthy choices</a:t>
            </a:r>
          </a:p>
          <a:p>
            <a:pPr>
              <a:spcAft>
                <a:spcPts val="2000"/>
              </a:spcAft>
            </a:pPr>
            <a:r>
              <a:rPr lang="en-US" sz="2800" dirty="0"/>
              <a:t>Reduce </a:t>
            </a:r>
            <a:r>
              <a:rPr lang="en-US" sz="2800" dirty="0" smtClean="0"/>
              <a:t>_______ </a:t>
            </a:r>
            <a:r>
              <a:rPr lang="en-US" sz="2800" dirty="0"/>
              <a:t>food, replace with </a:t>
            </a:r>
            <a:r>
              <a:rPr lang="en-US" sz="2800" dirty="0" smtClean="0"/>
              <a:t>_________ </a:t>
            </a:r>
            <a:r>
              <a:rPr lang="en-US" sz="2800" dirty="0"/>
              <a:t>snacks</a:t>
            </a:r>
          </a:p>
          <a:p>
            <a:pPr>
              <a:spcAft>
                <a:spcPts val="2000"/>
              </a:spcAft>
            </a:pPr>
            <a:r>
              <a:rPr lang="en-US" sz="2800" dirty="0"/>
              <a:t>Eat at least 2 </a:t>
            </a:r>
            <a:r>
              <a:rPr lang="en-US" sz="2800" dirty="0" smtClean="0"/>
              <a:t>________, </a:t>
            </a:r>
            <a:r>
              <a:rPr lang="en-US" sz="2800" dirty="0"/>
              <a:t>3 </a:t>
            </a:r>
            <a:r>
              <a:rPr lang="en-US" sz="2800" dirty="0" smtClean="0"/>
              <a:t>____________ </a:t>
            </a:r>
            <a:r>
              <a:rPr lang="en-US" sz="2800" dirty="0"/>
              <a:t>per day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171450"/>
            <a:ext cx="7772400" cy="1143000"/>
          </a:xfrm>
          <a:noFill/>
          <a:ln/>
        </p:spPr>
        <p:txBody>
          <a:bodyPr/>
          <a:lstStyle/>
          <a:p>
            <a:r>
              <a:rPr lang="en-US" sz="3600"/>
              <a:t>Goal 2 - Improve Mile Run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924800" cy="4953000"/>
          </a:xfrm>
          <a:noFill/>
          <a:ln/>
        </p:spPr>
        <p:txBody>
          <a:bodyPr/>
          <a:lstStyle/>
          <a:p>
            <a:pPr>
              <a:spcAft>
                <a:spcPts val="2000"/>
              </a:spcAft>
            </a:pPr>
            <a:r>
              <a:rPr lang="en-US" sz="2800" dirty="0"/>
              <a:t>Buy </a:t>
            </a:r>
            <a:r>
              <a:rPr lang="en-US" sz="2800" dirty="0" smtClean="0"/>
              <a:t>_____________ </a:t>
            </a:r>
            <a:r>
              <a:rPr lang="en-US" sz="2800" dirty="0"/>
              <a:t>shoes</a:t>
            </a:r>
          </a:p>
          <a:p>
            <a:pPr>
              <a:spcAft>
                <a:spcPts val="2000"/>
              </a:spcAft>
            </a:pPr>
            <a:r>
              <a:rPr lang="en-US" sz="2800" dirty="0"/>
              <a:t>Walk/jog </a:t>
            </a:r>
            <a:r>
              <a:rPr lang="en-US" sz="2800" dirty="0" smtClean="0"/>
              <a:t>___ </a:t>
            </a:r>
            <a:r>
              <a:rPr lang="en-US" sz="2800" dirty="0"/>
              <a:t>times/week for </a:t>
            </a:r>
            <a:r>
              <a:rPr lang="en-US" sz="2800" dirty="0" smtClean="0"/>
              <a:t>_____min</a:t>
            </a:r>
            <a:r>
              <a:rPr lang="en-US" sz="2800" dirty="0"/>
              <a:t>. at school</a:t>
            </a:r>
          </a:p>
          <a:p>
            <a:pPr>
              <a:spcAft>
                <a:spcPts val="2000"/>
              </a:spcAft>
            </a:pPr>
            <a:r>
              <a:rPr lang="en-US" sz="2800" dirty="0" smtClean="0"/>
              <a:t>Jog </a:t>
            </a:r>
            <a:r>
              <a:rPr lang="en-US" sz="2800" dirty="0"/>
              <a:t>continuously </a:t>
            </a:r>
            <a:r>
              <a:rPr lang="en-US" sz="2800" dirty="0" smtClean="0"/>
              <a:t>____min</a:t>
            </a:r>
            <a:r>
              <a:rPr lang="en-US" sz="2800" dirty="0"/>
              <a:t>.  &amp; reduce mile time 1 min. by end of week </a:t>
            </a:r>
            <a:r>
              <a:rPr lang="en-US" sz="2800" dirty="0" smtClean="0"/>
              <a:t>____</a:t>
            </a:r>
            <a:endParaRPr lang="en-US" sz="2800" dirty="0"/>
          </a:p>
          <a:p>
            <a:pPr>
              <a:spcAft>
                <a:spcPts val="2000"/>
              </a:spcAft>
            </a:pPr>
            <a:r>
              <a:rPr lang="en-US" sz="2800" dirty="0"/>
              <a:t>Increase training runs to </a:t>
            </a:r>
            <a:r>
              <a:rPr lang="en-US" sz="2800" dirty="0" smtClean="0"/>
              <a:t>___min </a:t>
            </a:r>
            <a:r>
              <a:rPr lang="en-US" sz="2800" dirty="0"/>
              <a:t>by end week </a:t>
            </a:r>
            <a:r>
              <a:rPr lang="en-US" sz="2800" dirty="0" smtClean="0"/>
              <a:t>____</a:t>
            </a:r>
            <a:endParaRPr lang="en-US" sz="2800" dirty="0"/>
          </a:p>
          <a:p>
            <a:pPr>
              <a:spcAft>
                <a:spcPts val="2000"/>
              </a:spcAft>
            </a:pPr>
            <a:r>
              <a:rPr lang="en-US" sz="2800" dirty="0"/>
              <a:t>Retake test and achieve </a:t>
            </a:r>
            <a:r>
              <a:rPr lang="en-US" sz="2800" dirty="0" smtClean="0"/>
              <a:t>____ </a:t>
            </a:r>
            <a:r>
              <a:rPr lang="en-US" sz="2800" dirty="0"/>
              <a:t>% by week </a:t>
            </a:r>
            <a:r>
              <a:rPr lang="en-US" sz="2800" dirty="0" smtClean="0"/>
              <a:t>___</a:t>
            </a:r>
            <a:endParaRPr lang="en-US" sz="2800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/>
              <a:t>Did Jodi Succeed?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>
              <a:spcAft>
                <a:spcPts val="2000"/>
              </a:spcAft>
              <a:buFont typeface="Monotype Sorts" charset="2"/>
              <a:buNone/>
            </a:pPr>
            <a:r>
              <a:rPr lang="en-US" sz="2400"/>
              <a:t>Yes! </a:t>
            </a:r>
          </a:p>
          <a:p>
            <a:pPr>
              <a:spcAft>
                <a:spcPts val="2000"/>
              </a:spcAft>
            </a:pPr>
            <a:r>
              <a:rPr lang="en-US" sz="2400"/>
              <a:t>Reasons</a:t>
            </a:r>
          </a:p>
          <a:p>
            <a:pPr lvl="1">
              <a:buFont typeface="Monotype Sorts" charset="2"/>
              <a:buChar char="3"/>
            </a:pPr>
            <a:r>
              <a:rPr lang="en-US" sz="2400"/>
              <a:t>desire &amp; belief</a:t>
            </a:r>
          </a:p>
          <a:p>
            <a:pPr lvl="1">
              <a:buFont typeface="Monotype Sorts" charset="2"/>
              <a:buChar char="3"/>
            </a:pPr>
            <a:r>
              <a:rPr lang="en-US" sz="2400"/>
              <a:t>assessed herself</a:t>
            </a:r>
          </a:p>
          <a:p>
            <a:pPr lvl="1">
              <a:buFont typeface="Monotype Sorts" charset="2"/>
              <a:buChar char="3"/>
            </a:pPr>
            <a:r>
              <a:rPr lang="en-US" sz="2400"/>
              <a:t>identified benefits</a:t>
            </a:r>
          </a:p>
          <a:p>
            <a:pPr lvl="1">
              <a:buFont typeface="Monotype Sorts" charset="2"/>
              <a:buChar char="3"/>
            </a:pPr>
            <a:r>
              <a:rPr lang="en-US" sz="2400"/>
              <a:t>specific plan with specific</a:t>
            </a:r>
            <a:br>
              <a:rPr lang="en-US" sz="2400"/>
            </a:br>
            <a:r>
              <a:rPr lang="en-US" sz="2400"/>
              <a:t>time line</a:t>
            </a:r>
          </a:p>
          <a:p>
            <a:pPr lvl="1">
              <a:buFont typeface="Monotype Sorts" charset="2"/>
              <a:buChar char="3"/>
            </a:pPr>
            <a:r>
              <a:rPr lang="en-US" sz="2400"/>
              <a:t>monitored progress</a:t>
            </a:r>
          </a:p>
          <a:p>
            <a:pPr lvl="1">
              <a:buFont typeface="Monotype Sorts" charset="2"/>
              <a:buChar char="3"/>
            </a:pPr>
            <a:r>
              <a:rPr lang="en-US" sz="2400"/>
              <a:t>did not give up</a:t>
            </a:r>
          </a:p>
        </p:txBody>
      </p:sp>
      <p:graphicFrame>
        <p:nvGraphicFramePr>
          <p:cNvPr id="35844" name="Object 4"/>
          <p:cNvGraphicFramePr>
            <a:graphicFrameLocks/>
          </p:cNvGraphicFramePr>
          <p:nvPr/>
        </p:nvGraphicFramePr>
        <p:xfrm>
          <a:off x="6934200" y="1600200"/>
          <a:ext cx="1895475" cy="4667250"/>
        </p:xfrm>
        <a:graphic>
          <a:graphicData uri="http://schemas.openxmlformats.org/presentationml/2006/ole">
            <p:oleObj spid="_x0000_s35844" name="Bitmap Image" r:id="rId4" imgW="1895400" imgH="4667040" progId="Paint.Picture">
              <p:embed/>
            </p:oleObj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sz="3600"/>
              <a:t>Record Progress Toward Goal</a:t>
            </a:r>
          </a:p>
        </p:txBody>
      </p:sp>
      <p:pic>
        <p:nvPicPr>
          <p:cNvPr id="37891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152650"/>
            <a:ext cx="2414588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7892" name="Object 4"/>
          <p:cNvGraphicFramePr>
            <a:graphicFrameLocks/>
          </p:cNvGraphicFramePr>
          <p:nvPr/>
        </p:nvGraphicFramePr>
        <p:xfrm>
          <a:off x="3049588" y="1905000"/>
          <a:ext cx="3041650" cy="4279900"/>
        </p:xfrm>
        <a:graphic>
          <a:graphicData uri="http://schemas.openxmlformats.org/presentationml/2006/ole">
            <p:oleObj spid="_x0000_s37892" name="Bitmap Image" r:id="rId5" imgW="3041640" imgH="4279680" progId="Paint.Picture">
              <p:embed/>
            </p:oleObj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/>
              <a:t>Summary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Aft>
                <a:spcPts val="2000"/>
              </a:spcAft>
            </a:pPr>
            <a:r>
              <a:rPr lang="en-US" sz="2800"/>
              <a:t>Long-term goals</a:t>
            </a:r>
          </a:p>
          <a:p>
            <a:pPr>
              <a:spcAft>
                <a:spcPts val="2000"/>
              </a:spcAft>
            </a:pPr>
            <a:r>
              <a:rPr lang="en-US" sz="2800"/>
              <a:t>Short-term goals</a:t>
            </a:r>
          </a:p>
          <a:p>
            <a:pPr>
              <a:spcAft>
                <a:spcPts val="2000"/>
              </a:spcAft>
            </a:pPr>
            <a:r>
              <a:rPr lang="en-US" sz="2800"/>
              <a:t>Steps in goal setting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/>
              <a:t>Objectives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76400"/>
            <a:ext cx="7162800" cy="5029200"/>
          </a:xfrm>
          <a:noFill/>
          <a:ln/>
        </p:spPr>
        <p:txBody>
          <a:bodyPr/>
          <a:lstStyle/>
          <a:p>
            <a:pPr>
              <a:spcAft>
                <a:spcPts val="2000"/>
              </a:spcAft>
              <a:buFont typeface="Monotype Sorts" charset="2"/>
              <a:buNone/>
            </a:pPr>
            <a:r>
              <a:rPr lang="en-US" sz="2800"/>
              <a:t>What are goals?</a:t>
            </a:r>
          </a:p>
          <a:p>
            <a:pPr>
              <a:spcAft>
                <a:spcPts val="2000"/>
              </a:spcAft>
              <a:buFont typeface="Monotype Sorts" charset="2"/>
              <a:buNone/>
            </a:pPr>
            <a:r>
              <a:rPr lang="en-US" sz="2800"/>
              <a:t>What is goal setting?</a:t>
            </a:r>
          </a:p>
          <a:p>
            <a:pPr>
              <a:spcAft>
                <a:spcPts val="2000"/>
              </a:spcAft>
              <a:buFont typeface="Monotype Sorts" charset="2"/>
              <a:buNone/>
            </a:pPr>
            <a:r>
              <a:rPr lang="en-US" sz="2800"/>
              <a:t>How can setting goals help you take control of your health &amp; fitness?</a:t>
            </a:r>
          </a:p>
          <a:p>
            <a:pPr>
              <a:spcAft>
                <a:spcPts val="2000"/>
              </a:spcAft>
              <a:buFont typeface="Monotype Sorts" charset="2"/>
              <a:buNone/>
            </a:pPr>
            <a:r>
              <a:rPr lang="en-US" sz="2800"/>
              <a:t>What is the difference between long-term &amp; short-term goals?</a:t>
            </a:r>
          </a:p>
          <a:p>
            <a:pPr>
              <a:spcAft>
                <a:spcPts val="2000"/>
              </a:spcAft>
              <a:buFont typeface="Monotype Sorts" charset="2"/>
              <a:buNone/>
            </a:pPr>
            <a:r>
              <a:rPr lang="en-US" sz="2800"/>
              <a:t>What are the steps necessary for successful goal setting?</a:t>
            </a:r>
          </a:p>
        </p:txBody>
      </p:sp>
      <p:pic>
        <p:nvPicPr>
          <p:cNvPr id="41988" name="Picture 4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752600"/>
            <a:ext cx="763588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9" name="Picture 5">
            <a:hlinkClick r:id="rId5" action="ppaction://hlinksldjump"/>
          </p:cNvPr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2514600"/>
            <a:ext cx="763588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0" name="Picture 6">
            <a:hlinkClick r:id="rId7" action="ppaction://hlinksldjump"/>
          </p:cNvPr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9200" y="3352800"/>
            <a:ext cx="763588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1" name="Picture 7">
            <a:hlinkClick r:id="rId5" action="ppaction://hlinksldjump"/>
          </p:cNvPr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9200" y="4495800"/>
            <a:ext cx="763588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2" name="Picture 8">
            <a:hlinkClick r:id="rId10" action="ppaction://hlinksldjump"/>
          </p:cNvPr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19200" y="5715000"/>
            <a:ext cx="763588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/>
              <a:t>Objectives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78800" cy="4171950"/>
          </a:xfrm>
          <a:noFill/>
          <a:ln/>
        </p:spPr>
        <p:txBody>
          <a:bodyPr/>
          <a:lstStyle/>
          <a:p>
            <a:pPr>
              <a:spcAft>
                <a:spcPts val="2000"/>
              </a:spcAft>
            </a:pPr>
            <a:r>
              <a:rPr lang="en-US" sz="2800"/>
              <a:t>What are goals?</a:t>
            </a:r>
          </a:p>
          <a:p>
            <a:pPr>
              <a:spcAft>
                <a:spcPts val="2000"/>
              </a:spcAft>
            </a:pPr>
            <a:r>
              <a:rPr lang="en-US" sz="2800"/>
              <a:t>What is goal setting?</a:t>
            </a:r>
          </a:p>
          <a:p>
            <a:pPr>
              <a:spcAft>
                <a:spcPts val="2000"/>
              </a:spcAft>
            </a:pPr>
            <a:r>
              <a:rPr lang="en-US" sz="2800"/>
              <a:t>How can setting goals help you take control of your health &amp; fitness?</a:t>
            </a:r>
          </a:p>
          <a:p>
            <a:pPr>
              <a:spcAft>
                <a:spcPts val="2000"/>
              </a:spcAft>
            </a:pPr>
            <a:r>
              <a:rPr lang="en-US" sz="2800"/>
              <a:t>What is the difference between long-term &amp; short-term goals?</a:t>
            </a:r>
          </a:p>
          <a:p>
            <a:pPr>
              <a:spcAft>
                <a:spcPts val="2000"/>
              </a:spcAft>
            </a:pPr>
            <a:r>
              <a:rPr lang="en-US" sz="2800"/>
              <a:t>What are the steps necessary for successful goal setting?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noFill/>
          <a:ln/>
        </p:spPr>
        <p:txBody>
          <a:bodyPr anchor="ctr"/>
          <a:lstStyle/>
          <a:p>
            <a:r>
              <a:rPr lang="en-US" sz="3600"/>
              <a:t>Study Questions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1952625"/>
            <a:ext cx="7758112" cy="3903663"/>
          </a:xfrm>
          <a:noFill/>
          <a:ln/>
        </p:spPr>
        <p:txBody>
          <a:bodyPr/>
          <a:lstStyle/>
          <a:p>
            <a:pPr>
              <a:spcBef>
                <a:spcPct val="35000"/>
              </a:spcBef>
              <a:spcAft>
                <a:spcPct val="25000"/>
              </a:spcAft>
            </a:pPr>
            <a:r>
              <a:rPr lang="en-US" sz="2800"/>
              <a:t>The following is a list of some things that you might do as you work toward your goals. </a:t>
            </a:r>
          </a:p>
          <a:p>
            <a:pPr>
              <a:spcBef>
                <a:spcPct val="35000"/>
              </a:spcBef>
              <a:spcAft>
                <a:spcPct val="25000"/>
              </a:spcAft>
            </a:pPr>
            <a:r>
              <a:rPr lang="en-US" sz="2800"/>
              <a:t>Choose “T” if the statement describes something that will help you achieve your goals. </a:t>
            </a:r>
          </a:p>
          <a:p>
            <a:pPr>
              <a:spcBef>
                <a:spcPct val="35000"/>
              </a:spcBef>
              <a:spcAft>
                <a:spcPct val="25000"/>
              </a:spcAft>
            </a:pPr>
            <a:r>
              <a:rPr lang="en-US" sz="2800"/>
              <a:t>Choose “F” if it describes something that will not help you achieve your goals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/>
              <a:t>Study Questions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>
              <a:spcAft>
                <a:spcPts val="1000"/>
              </a:spcAft>
              <a:buFont typeface="Monotype Sorts" charset="2"/>
              <a:buNone/>
            </a:pPr>
            <a:r>
              <a:rPr lang="en-US" sz="3200" u="sng"/>
              <a:t>True or False</a:t>
            </a:r>
          </a:p>
          <a:p>
            <a:pPr lvl="1">
              <a:spcAft>
                <a:spcPts val="1000"/>
              </a:spcAft>
            </a:pPr>
            <a:r>
              <a:rPr lang="en-US"/>
              <a:t>I avoid setting time lines.</a:t>
            </a:r>
          </a:p>
          <a:p>
            <a:pPr lvl="1">
              <a:spcAft>
                <a:spcPts val="1000"/>
              </a:spcAft>
            </a:pPr>
            <a:r>
              <a:rPr lang="en-US"/>
              <a:t>I list benefits I will receive.</a:t>
            </a:r>
          </a:p>
          <a:p>
            <a:pPr lvl="1">
              <a:spcAft>
                <a:spcPts val="1000"/>
              </a:spcAft>
            </a:pPr>
            <a:r>
              <a:rPr lang="en-US"/>
              <a:t>I write my goals down in detail.</a:t>
            </a:r>
          </a:p>
          <a:p>
            <a:pPr lvl="1">
              <a:spcAft>
                <a:spcPts val="1000"/>
              </a:spcAft>
            </a:pPr>
            <a:r>
              <a:rPr lang="en-US"/>
              <a:t>I do not worry about obstacles I may face.</a:t>
            </a:r>
          </a:p>
          <a:p>
            <a:pPr lvl="1">
              <a:spcAft>
                <a:spcPts val="1000"/>
              </a:spcAft>
            </a:pPr>
            <a:r>
              <a:rPr lang="en-US"/>
              <a:t>I identify how I will benefit from accomplishing my goal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/>
              <a:t>Study Questions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686800" cy="4171950"/>
          </a:xfrm>
          <a:noFill/>
          <a:ln/>
        </p:spPr>
        <p:txBody>
          <a:bodyPr/>
          <a:lstStyle/>
          <a:p>
            <a:pPr lvl="1">
              <a:spcAft>
                <a:spcPts val="1000"/>
              </a:spcAft>
              <a:buFont typeface="Monotype Sorts" charset="2"/>
              <a:buNone/>
            </a:pPr>
            <a:r>
              <a:rPr lang="en-US" sz="3200" u="sng"/>
              <a:t>True or False</a:t>
            </a:r>
          </a:p>
          <a:p>
            <a:pPr lvl="1">
              <a:spcAft>
                <a:spcPts val="1000"/>
              </a:spcAft>
            </a:pPr>
            <a:r>
              <a:rPr lang="en-US"/>
              <a:t>I avoid setting time lines. </a:t>
            </a:r>
            <a:r>
              <a:rPr lang="en-US">
                <a:solidFill>
                  <a:srgbClr val="FF3300"/>
                </a:solidFill>
              </a:rPr>
              <a:t>false</a:t>
            </a:r>
            <a:endParaRPr lang="en-US"/>
          </a:p>
          <a:p>
            <a:pPr lvl="1">
              <a:spcAft>
                <a:spcPts val="1000"/>
              </a:spcAft>
            </a:pPr>
            <a:r>
              <a:rPr lang="en-US"/>
              <a:t>I list benefits I will receive. </a:t>
            </a:r>
            <a:r>
              <a:rPr lang="en-US">
                <a:solidFill>
                  <a:srgbClr val="FF3300"/>
                </a:solidFill>
              </a:rPr>
              <a:t>true</a:t>
            </a:r>
            <a:endParaRPr lang="en-US"/>
          </a:p>
          <a:p>
            <a:pPr lvl="1">
              <a:spcAft>
                <a:spcPts val="1000"/>
              </a:spcAft>
            </a:pPr>
            <a:r>
              <a:rPr lang="en-US"/>
              <a:t>I write my goals down in detail. </a:t>
            </a:r>
            <a:r>
              <a:rPr lang="en-US">
                <a:solidFill>
                  <a:srgbClr val="FF3300"/>
                </a:solidFill>
              </a:rPr>
              <a:t>true</a:t>
            </a:r>
            <a:endParaRPr lang="en-US"/>
          </a:p>
          <a:p>
            <a:pPr lvl="1">
              <a:spcAft>
                <a:spcPts val="1000"/>
              </a:spcAft>
            </a:pPr>
            <a:r>
              <a:rPr lang="en-US"/>
              <a:t>I do not worry about obstacles I may face. </a:t>
            </a:r>
            <a:r>
              <a:rPr lang="en-US">
                <a:solidFill>
                  <a:srgbClr val="FF3300"/>
                </a:solidFill>
              </a:rPr>
              <a:t>false</a:t>
            </a:r>
            <a:endParaRPr lang="en-US"/>
          </a:p>
          <a:p>
            <a:pPr lvl="1">
              <a:spcAft>
                <a:spcPts val="1000"/>
              </a:spcAft>
            </a:pPr>
            <a:r>
              <a:rPr lang="en-US"/>
              <a:t>I identify how I will benefit from accomplishing my goal.  </a:t>
            </a:r>
            <a:r>
              <a:rPr lang="en-US">
                <a:solidFill>
                  <a:srgbClr val="FF3300"/>
                </a:solidFill>
              </a:rPr>
              <a:t>true</a:t>
            </a:r>
          </a:p>
          <a:p>
            <a:pPr>
              <a:spcAft>
                <a:spcPts val="1000"/>
              </a:spcAft>
              <a:buFont typeface="Monotype Sorts" charset="2"/>
              <a:buChar char="y"/>
            </a:pPr>
            <a:endParaRPr lang="en-US" sz="280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/>
              <a:t>Study Questions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Aft>
                <a:spcPts val="1000"/>
              </a:spcAft>
              <a:buFont typeface="Monotype Sorts" charset="2"/>
              <a:buNone/>
            </a:pPr>
            <a:r>
              <a:rPr lang="en-US" u="sng"/>
              <a:t>Discussion</a:t>
            </a:r>
          </a:p>
          <a:p>
            <a:pPr lvl="1">
              <a:spcAft>
                <a:spcPts val="1000"/>
              </a:spcAft>
            </a:pPr>
            <a:r>
              <a:rPr lang="en-US"/>
              <a:t>What are the steps necessary for successful goal setting?</a:t>
            </a:r>
          </a:p>
          <a:p>
            <a:pPr lvl="1"/>
            <a:r>
              <a:rPr lang="en-US"/>
              <a:t>Identify five goals that you would like to accomplish this year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/>
              <a:t>Vocabulary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1600200"/>
            <a:ext cx="5359400" cy="4171950"/>
          </a:xfrm>
          <a:noFill/>
          <a:ln/>
        </p:spPr>
        <p:txBody>
          <a:bodyPr/>
          <a:lstStyle/>
          <a:p>
            <a:pPr>
              <a:spcAft>
                <a:spcPts val="2000"/>
              </a:spcAft>
              <a:buFont typeface="Monotype Sorts" charset="2"/>
              <a:buNone/>
            </a:pPr>
            <a:r>
              <a:rPr lang="en-US" sz="2000"/>
              <a:t>process designed to motivate people to make changes in their lifestyles and increase self-improvement</a:t>
            </a:r>
            <a:endParaRPr lang="en-US" sz="2800"/>
          </a:p>
          <a:p>
            <a:pPr>
              <a:spcAft>
                <a:spcPts val="2000"/>
              </a:spcAft>
              <a:buFont typeface="Monotype Sorts" charset="2"/>
              <a:buNone/>
            </a:pPr>
            <a:r>
              <a:rPr lang="en-US" sz="2000"/>
              <a:t>goals that take a long time, perhaps years, to reach</a:t>
            </a:r>
            <a:endParaRPr lang="en-US" sz="2800"/>
          </a:p>
          <a:p>
            <a:pPr>
              <a:spcAft>
                <a:spcPts val="2000"/>
              </a:spcAft>
              <a:buFont typeface="Monotype Sorts" charset="2"/>
              <a:buNone/>
            </a:pPr>
            <a:r>
              <a:rPr lang="en-US" sz="2000"/>
              <a:t>goals that can be reached in a short period of time</a:t>
            </a:r>
            <a:endParaRPr lang="en-US" sz="2800"/>
          </a:p>
          <a:p>
            <a:pPr>
              <a:spcAft>
                <a:spcPts val="2000"/>
              </a:spcAft>
              <a:buFont typeface="Monotype Sorts" charset="2"/>
              <a:buNone/>
            </a:pPr>
            <a:r>
              <a:rPr lang="en-US" sz="2000"/>
              <a:t>tools used to organize and plot the course to a major goal </a:t>
            </a:r>
          </a:p>
        </p:txBody>
      </p:sp>
      <p:pic>
        <p:nvPicPr>
          <p:cNvPr id="9220" name="Picture 4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919413"/>
            <a:ext cx="5222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746250"/>
            <a:ext cx="5222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613" y="3757613"/>
            <a:ext cx="5222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>
            <a:hlinkClick r:id="rId7" action="ppaction://hlinksldjump"/>
          </p:cNvPr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" y="4672013"/>
            <a:ext cx="5222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127125" y="1690688"/>
            <a:ext cx="1527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3300"/>
                </a:solidFill>
                <a:latin typeface="Times New Roman" pitchFamily="18" charset="0"/>
              </a:rPr>
              <a:t>goal setting--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1127125" y="2879725"/>
            <a:ext cx="1949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3300"/>
                </a:solidFill>
                <a:latin typeface="Times New Roman" pitchFamily="18" charset="0"/>
              </a:rPr>
              <a:t>long-term goals--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1127125" y="3671888"/>
            <a:ext cx="2005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3300"/>
                </a:solidFill>
                <a:latin typeface="Times New Roman" pitchFamily="18" charset="0"/>
              </a:rPr>
              <a:t>short-term goals--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1127125" y="4648200"/>
            <a:ext cx="1343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3300"/>
                </a:solidFill>
                <a:latin typeface="Times New Roman" pitchFamily="18" charset="0"/>
              </a:rPr>
              <a:t>time lines--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>
              <a:spcAft>
                <a:spcPts val="2000"/>
              </a:spcAft>
            </a:pPr>
            <a:r>
              <a:rPr lang="en-US" sz="3600"/>
              <a:t>Evaluate Goals</a:t>
            </a:r>
          </a:p>
        </p:txBody>
      </p:sp>
      <p:graphicFrame>
        <p:nvGraphicFramePr>
          <p:cNvPr id="11267" name="Object 3"/>
          <p:cNvGraphicFramePr>
            <a:graphicFrameLocks/>
          </p:cNvGraphicFramePr>
          <p:nvPr/>
        </p:nvGraphicFramePr>
        <p:xfrm>
          <a:off x="4495800" y="2200275"/>
          <a:ext cx="4011613" cy="4116388"/>
        </p:xfrm>
        <a:graphic>
          <a:graphicData uri="http://schemas.openxmlformats.org/presentationml/2006/ole">
            <p:oleObj spid="_x0000_s11267" name="Bitmap Image" r:id="rId4" imgW="4011480" imgH="4116240" progId="Paint.Picture">
              <p:embed/>
            </p:oleObj>
          </a:graphicData>
        </a:graphic>
      </p:graphicFrame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828800" y="3581400"/>
            <a:ext cx="19050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1752600" y="2209800"/>
            <a:ext cx="2057400" cy="1295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270" name="Object 6"/>
          <p:cNvGraphicFramePr>
            <a:graphicFrameLocks/>
          </p:cNvGraphicFramePr>
          <p:nvPr/>
        </p:nvGraphicFramePr>
        <p:xfrm>
          <a:off x="2362200" y="2362200"/>
          <a:ext cx="938213" cy="1243013"/>
        </p:xfrm>
        <a:graphic>
          <a:graphicData uri="http://schemas.openxmlformats.org/presentationml/2006/ole">
            <p:oleObj spid="_x0000_s11270" name="Clip" r:id="rId5" imgW="938160" imgH="1242720" progId="MS_ClipArt_Gallery.2">
              <p:embed/>
            </p:oleObj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/>
              <a:t>Teen Years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Aft>
                <a:spcPts val="2000"/>
              </a:spcAft>
            </a:pPr>
            <a:r>
              <a:rPr lang="en-US" sz="2800" dirty="0" smtClean="0"/>
              <a:t>_________ period from childhood to _______</a:t>
            </a:r>
            <a:endParaRPr lang="en-US" sz="2800" dirty="0"/>
          </a:p>
          <a:p>
            <a:pPr>
              <a:spcAft>
                <a:spcPts val="2000"/>
              </a:spcAft>
            </a:pPr>
            <a:r>
              <a:rPr lang="en-US" sz="2800" dirty="0"/>
              <a:t>Confusing, frustrating for some</a:t>
            </a:r>
          </a:p>
          <a:p>
            <a:pPr>
              <a:spcAft>
                <a:spcPts val="2000"/>
              </a:spcAft>
            </a:pPr>
            <a:r>
              <a:rPr lang="en-US" sz="2800" dirty="0"/>
              <a:t>Positive &amp; negative experiences</a:t>
            </a:r>
          </a:p>
          <a:p>
            <a:pPr>
              <a:spcAft>
                <a:spcPts val="2000"/>
              </a:spcAft>
            </a:pPr>
            <a:r>
              <a:rPr lang="en-US" sz="2800" dirty="0"/>
              <a:t>More </a:t>
            </a:r>
            <a:r>
              <a:rPr lang="en-US" sz="2800" dirty="0" smtClean="0"/>
              <a:t>responsibility</a:t>
            </a:r>
          </a:p>
          <a:p>
            <a:pPr>
              <a:spcAft>
                <a:spcPts val="2000"/>
              </a:spcAft>
            </a:pPr>
            <a:r>
              <a:rPr lang="en-US" sz="2800" dirty="0" smtClean="0"/>
              <a:t>_______-</a:t>
            </a:r>
            <a:r>
              <a:rPr lang="en-US" sz="2800" dirty="0" err="1" smtClean="0"/>
              <a:t>turvy</a:t>
            </a:r>
            <a:r>
              <a:rPr lang="en-US" sz="2800" dirty="0" smtClean="0"/>
              <a:t>-things are ___ very ________ or in __________</a:t>
            </a:r>
            <a:endParaRPr lang="en-US" sz="2800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/>
              <a:t>Taking Control of </a:t>
            </a:r>
            <a:br>
              <a:rPr lang="en-US" sz="3600"/>
            </a:br>
            <a:r>
              <a:rPr lang="en-US" sz="3600"/>
              <a:t>Health &amp; Fitness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78800" cy="4171950"/>
          </a:xfrm>
          <a:noFill/>
          <a:ln/>
        </p:spPr>
        <p:txBody>
          <a:bodyPr/>
          <a:lstStyle/>
          <a:p>
            <a:pPr>
              <a:spcAft>
                <a:spcPts val="2000"/>
              </a:spcAft>
            </a:pPr>
            <a:r>
              <a:rPr lang="en-US" sz="2800" dirty="0"/>
              <a:t>Happiness &amp; success depend on choices you make</a:t>
            </a:r>
          </a:p>
          <a:p>
            <a:pPr>
              <a:spcAft>
                <a:spcPts val="2000"/>
              </a:spcAft>
            </a:pPr>
            <a:r>
              <a:rPr lang="en-US" sz="2800" dirty="0" smtClean="0"/>
              <a:t>R__________ </a:t>
            </a:r>
            <a:r>
              <a:rPr lang="en-US" sz="2800" dirty="0"/>
              <a:t>goals require effort</a:t>
            </a:r>
          </a:p>
          <a:p>
            <a:pPr>
              <a:spcAft>
                <a:spcPts val="2000"/>
              </a:spcAft>
            </a:pPr>
            <a:r>
              <a:rPr lang="en-US" sz="2800" dirty="0" smtClean="0"/>
              <a:t>________setting </a:t>
            </a:r>
            <a:r>
              <a:rPr lang="en-US" sz="2800" dirty="0"/>
              <a:t>helps you realize more of your potential</a:t>
            </a:r>
          </a:p>
        </p:txBody>
      </p:sp>
      <p:graphicFrame>
        <p:nvGraphicFramePr>
          <p:cNvPr id="15364" name="Object 4"/>
          <p:cNvGraphicFramePr>
            <a:graphicFrameLocks/>
          </p:cNvGraphicFramePr>
          <p:nvPr/>
        </p:nvGraphicFramePr>
        <p:xfrm>
          <a:off x="5105400" y="4225925"/>
          <a:ext cx="3276600" cy="2746375"/>
        </p:xfrm>
        <a:graphic>
          <a:graphicData uri="http://schemas.openxmlformats.org/presentationml/2006/ole">
            <p:oleObj spid="_x0000_s15364" name="Bitmap Image" r:id="rId4" imgW="3276360" imgH="2746080" progId="Paint.Picture">
              <p:embed/>
            </p:oleObj>
          </a:graphicData>
        </a:graphic>
      </p:graphicFrame>
      <p:pic>
        <p:nvPicPr>
          <p:cNvPr id="15365" name="Picture 5">
            <a:hlinkClick r:id="rId5" action="ppaction://hlinksldjump"/>
          </p:cNvPr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5715000"/>
            <a:ext cx="687388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28600" y="53340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chemeClr val="accent2"/>
                </a:solidFill>
                <a:latin typeface="Times New Roman" pitchFamily="18" charset="0"/>
              </a:rPr>
              <a:t>Objective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/>
              <a:t>What are Goals?</a:t>
            </a:r>
          </a:p>
        </p:txBody>
      </p:sp>
      <p:graphicFrame>
        <p:nvGraphicFramePr>
          <p:cNvPr id="17411" name="Object 3"/>
          <p:cNvGraphicFramePr>
            <a:graphicFrameLocks/>
          </p:cNvGraphicFramePr>
          <p:nvPr/>
        </p:nvGraphicFramePr>
        <p:xfrm>
          <a:off x="5029200" y="2830513"/>
          <a:ext cx="4113213" cy="3794125"/>
        </p:xfrm>
        <a:graphic>
          <a:graphicData uri="http://schemas.openxmlformats.org/presentationml/2006/ole">
            <p:oleObj spid="_x0000_s17411" name="Bitmap Image" r:id="rId4" imgW="4113000" imgH="3794040" progId="Paint.Picture">
              <p:embed/>
            </p:oleObj>
          </a:graphicData>
        </a:graphic>
      </p:graphicFrame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9125" y="1885950"/>
            <a:ext cx="4170363" cy="4171950"/>
          </a:xfrm>
          <a:noFill/>
          <a:ln/>
        </p:spPr>
        <p:txBody>
          <a:bodyPr/>
          <a:lstStyle/>
          <a:p>
            <a:pPr>
              <a:spcAft>
                <a:spcPts val="2000"/>
              </a:spcAft>
            </a:pPr>
            <a:r>
              <a:rPr lang="en-US" sz="2800" dirty="0"/>
              <a:t>Anything you </a:t>
            </a:r>
            <a:r>
              <a:rPr lang="en-US" sz="2800" dirty="0" smtClean="0"/>
              <a:t>_______</a:t>
            </a:r>
            <a:endParaRPr lang="en-US" sz="2800" dirty="0"/>
          </a:p>
          <a:p>
            <a:pPr>
              <a:spcAft>
                <a:spcPts val="2000"/>
              </a:spcAft>
            </a:pPr>
            <a:r>
              <a:rPr lang="en-US" sz="2800" dirty="0"/>
              <a:t>Serve as a </a:t>
            </a:r>
            <a:r>
              <a:rPr lang="en-US" sz="2800" dirty="0" smtClean="0"/>
              <a:t>_________</a:t>
            </a:r>
            <a:endParaRPr lang="en-US" sz="2800" dirty="0"/>
          </a:p>
          <a:p>
            <a:pPr>
              <a:spcAft>
                <a:spcPts val="2000"/>
              </a:spcAft>
            </a:pPr>
            <a:r>
              <a:rPr lang="en-US" sz="2800" dirty="0"/>
              <a:t>Health-related fitness goals</a:t>
            </a:r>
          </a:p>
        </p:txBody>
      </p:sp>
      <p:pic>
        <p:nvPicPr>
          <p:cNvPr id="17413" name="Picture 5">
            <a:hlinkClick r:id="rId5" action="ppaction://hlinksldjump"/>
          </p:cNvPr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5715000"/>
            <a:ext cx="687388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28600" y="53340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chemeClr val="accent2"/>
                </a:solidFill>
                <a:latin typeface="Times New Roman" pitchFamily="18" charset="0"/>
              </a:rPr>
              <a:t>Objective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/>
              <a:t>What is Goal-Setting?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885950"/>
            <a:ext cx="7035800" cy="4171950"/>
          </a:xfrm>
          <a:noFill/>
          <a:ln/>
        </p:spPr>
        <p:txBody>
          <a:bodyPr/>
          <a:lstStyle/>
          <a:p>
            <a:pPr>
              <a:spcAft>
                <a:spcPts val="2000"/>
              </a:spcAft>
            </a:pPr>
            <a:r>
              <a:rPr lang="en-US" sz="2800" dirty="0"/>
              <a:t>Process that can help you </a:t>
            </a:r>
            <a:r>
              <a:rPr lang="en-US" sz="2800" dirty="0" smtClean="0"/>
              <a:t>_______ </a:t>
            </a:r>
            <a:r>
              <a:rPr lang="en-US" sz="2800" dirty="0"/>
              <a:t>and feel good about </a:t>
            </a:r>
            <a:r>
              <a:rPr lang="en-US" sz="2800" dirty="0" smtClean="0"/>
              <a:t>________</a:t>
            </a:r>
            <a:endParaRPr lang="en-US" sz="2800" dirty="0"/>
          </a:p>
          <a:p>
            <a:pPr>
              <a:spcAft>
                <a:spcPts val="2000"/>
              </a:spcAft>
            </a:pPr>
            <a:r>
              <a:rPr lang="en-US" sz="2800" i="1" dirty="0" smtClean="0"/>
              <a:t>________-term </a:t>
            </a:r>
            <a:r>
              <a:rPr lang="en-US" sz="2800" i="1" dirty="0"/>
              <a:t>goals</a:t>
            </a:r>
            <a:r>
              <a:rPr lang="en-US" sz="2800" dirty="0"/>
              <a:t>- take a long time to reach, usually general</a:t>
            </a:r>
          </a:p>
          <a:p>
            <a:pPr>
              <a:spcAft>
                <a:spcPts val="2000"/>
              </a:spcAft>
            </a:pPr>
            <a:r>
              <a:rPr lang="en-US" sz="2800" i="1" dirty="0" smtClean="0"/>
              <a:t>________-term </a:t>
            </a:r>
            <a:r>
              <a:rPr lang="en-US" sz="2800" i="1" dirty="0"/>
              <a:t>goals</a:t>
            </a:r>
            <a:r>
              <a:rPr lang="en-US" sz="2800" dirty="0"/>
              <a:t>- help you attain long-term goals, reached in short time, usually specific</a:t>
            </a:r>
          </a:p>
        </p:txBody>
      </p:sp>
      <p:pic>
        <p:nvPicPr>
          <p:cNvPr id="19460" name="Picture 4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715000"/>
            <a:ext cx="687388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28600" y="53340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chemeClr val="accent2"/>
                </a:solidFill>
                <a:latin typeface="Times New Roman" pitchFamily="18" charset="0"/>
              </a:rPr>
              <a:t>Objective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28600" y="3810000"/>
            <a:ext cx="125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chemeClr val="accent2"/>
                </a:solidFill>
                <a:latin typeface="Times New Roman" pitchFamily="18" charset="0"/>
              </a:rPr>
              <a:t>Vocabulary</a:t>
            </a:r>
          </a:p>
        </p:txBody>
      </p:sp>
      <p:pic>
        <p:nvPicPr>
          <p:cNvPr id="19463" name="Picture 7">
            <a:hlinkClick r:id="rId5" action="ppaction://hlinksldjump"/>
          </p:cNvPr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7050" y="4191000"/>
            <a:ext cx="674688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/>
              <a:t>Goal Setting is Like a Ladder</a:t>
            </a:r>
          </a:p>
        </p:txBody>
      </p:sp>
      <p:graphicFrame>
        <p:nvGraphicFramePr>
          <p:cNvPr id="21507" name="Object 3"/>
          <p:cNvGraphicFramePr>
            <a:graphicFrameLocks/>
          </p:cNvGraphicFramePr>
          <p:nvPr/>
        </p:nvGraphicFramePr>
        <p:xfrm>
          <a:off x="1219200" y="1524000"/>
          <a:ext cx="2581275" cy="5181600"/>
        </p:xfrm>
        <a:graphic>
          <a:graphicData uri="http://schemas.openxmlformats.org/presentationml/2006/ole">
            <p:oleObj spid="_x0000_s21507" name="Bitmap Image" r:id="rId4" imgW="2581200" imgH="5181480" progId="Paint.Picture">
              <p:embed/>
            </p:oleObj>
          </a:graphicData>
        </a:graphic>
      </p:graphicFrame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733800" y="2201863"/>
            <a:ext cx="4902200" cy="3667125"/>
          </a:xfrm>
          <a:noFill/>
          <a:ln/>
        </p:spPr>
        <p:txBody>
          <a:bodyPr/>
          <a:lstStyle/>
          <a:p>
            <a:pPr>
              <a:spcAft>
                <a:spcPts val="2000"/>
              </a:spcAft>
              <a:buFont typeface="Monotype Sorts" charset="2"/>
              <a:buNone/>
            </a:pPr>
            <a:r>
              <a:rPr lang="en-US" sz="2800"/>
              <a:t>Top rung = long-term goal</a:t>
            </a:r>
          </a:p>
          <a:p>
            <a:pPr>
              <a:spcAft>
                <a:spcPts val="2000"/>
              </a:spcAft>
              <a:buFont typeface="Monotype Sorts" charset="2"/>
              <a:buNone/>
            </a:pPr>
            <a:endParaRPr lang="en-US" sz="2800"/>
          </a:p>
          <a:p>
            <a:pPr>
              <a:spcAft>
                <a:spcPts val="2000"/>
              </a:spcAft>
              <a:buFont typeface="Monotype Sorts" charset="2"/>
              <a:buNone/>
            </a:pPr>
            <a:r>
              <a:rPr lang="en-US" sz="2800"/>
              <a:t>Other rungs = short-term goals</a:t>
            </a:r>
          </a:p>
        </p:txBody>
      </p:sp>
      <p:pic>
        <p:nvPicPr>
          <p:cNvPr id="21509" name="Picture 5">
            <a:hlinkClick r:id="rId5" action="ppaction://hlinksldjump"/>
          </p:cNvPr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5715000"/>
            <a:ext cx="687388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28600" y="53340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chemeClr val="accent2"/>
                </a:solidFill>
                <a:latin typeface="Times New Roman" pitchFamily="18" charset="0"/>
              </a:rPr>
              <a:t>Objective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utoUpdateAnimBg="0"/>
    </p:bldLst>
  </p:timing>
</p:sld>
</file>

<file path=ppt/theme/theme1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 Black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800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800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temporary Portrait 2">
    <a:dk1>
      <a:srgbClr val="000000"/>
    </a:dk1>
    <a:lt1>
      <a:srgbClr val="FFFFFF"/>
    </a:lt1>
    <a:dk2>
      <a:srgbClr val="000000"/>
    </a:dk2>
    <a:lt2>
      <a:srgbClr val="5E574E"/>
    </a:lt2>
    <a:accent1>
      <a:srgbClr val="FF6600"/>
    </a:accent1>
    <a:accent2>
      <a:srgbClr val="FFCC00"/>
    </a:accent2>
    <a:accent3>
      <a:srgbClr val="FFFFFF"/>
    </a:accent3>
    <a:accent4>
      <a:srgbClr val="000000"/>
    </a:accent4>
    <a:accent5>
      <a:srgbClr val="FFB8AA"/>
    </a:accent5>
    <a:accent6>
      <a:srgbClr val="E7B900"/>
    </a:accent6>
    <a:hlink>
      <a:srgbClr val="996633"/>
    </a:hlink>
    <a:folHlink>
      <a:srgbClr val="808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Designs\Contemporary Portrait.pot</Template>
  <TotalTime>48</TotalTime>
  <Words>718</Words>
  <Application>Microsoft Office PowerPoint</Application>
  <PresentationFormat>On-screen Show (4:3)</PresentationFormat>
  <Paragraphs>155</Paragraphs>
  <Slides>23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Tahoma</vt:lpstr>
      <vt:lpstr>Monotype Sorts</vt:lpstr>
      <vt:lpstr>Times New Roman</vt:lpstr>
      <vt:lpstr>Contemporary Portrait</vt:lpstr>
      <vt:lpstr>Bitmap Image</vt:lpstr>
      <vt:lpstr>Clip</vt:lpstr>
      <vt:lpstr>Chapter Three Goal Setting for Teenagers</vt:lpstr>
      <vt:lpstr>Objectives</vt:lpstr>
      <vt:lpstr>Vocabulary</vt:lpstr>
      <vt:lpstr>Evaluate Goals</vt:lpstr>
      <vt:lpstr>Teen Years</vt:lpstr>
      <vt:lpstr>Taking Control of  Health &amp; Fitness</vt:lpstr>
      <vt:lpstr>What are Goals?</vt:lpstr>
      <vt:lpstr>What is Goal-Setting?</vt:lpstr>
      <vt:lpstr>Goal Setting is Like a Ladder</vt:lpstr>
      <vt:lpstr>Goal-Setting Steps</vt:lpstr>
      <vt:lpstr>Goal-Setting Steps</vt:lpstr>
      <vt:lpstr>Goal Setting in Action Case Study</vt:lpstr>
      <vt:lpstr>Benefits of Jodi’s Goals</vt:lpstr>
      <vt:lpstr>Goal 1 - Lose 10 lbs.</vt:lpstr>
      <vt:lpstr>Goal 2 - Improve Mile Run</vt:lpstr>
      <vt:lpstr>Did Jodi Succeed?</vt:lpstr>
      <vt:lpstr>Record Progress Toward Goal</vt:lpstr>
      <vt:lpstr>Summary</vt:lpstr>
      <vt:lpstr>Objectives</vt:lpstr>
      <vt:lpstr>Study Questions</vt:lpstr>
      <vt:lpstr>Study Questions</vt:lpstr>
      <vt:lpstr>Study Questions</vt:lpstr>
      <vt:lpstr>Study Questions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Three Goal Setting for Teenagers</dc:title>
  <dc:creator>Charles Williams</dc:creator>
  <cp:lastModifiedBy>HCS</cp:lastModifiedBy>
  <cp:revision>10</cp:revision>
  <cp:lastPrinted>1999-01-06T20:25:14Z</cp:lastPrinted>
  <dcterms:created xsi:type="dcterms:W3CDTF">2000-01-06T03:13:00Z</dcterms:created>
  <dcterms:modified xsi:type="dcterms:W3CDTF">2010-10-11T12:07:21Z</dcterms:modified>
</cp:coreProperties>
</file>