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7315200" cy="96012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ZaQm9zm4wg/65BrzH2JEFhFGX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B0DC3E-2F0D-4A88-B041-5B897C72D2C4}">
  <a:tblStyle styleId="{37B0DC3E-2F0D-4A88-B041-5B897C72D2C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739AC55-4914-482B-844E-8D84B21D4008}"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BEAEA"/>
          </a:solidFill>
        </a:fill>
      </a:tcStyle>
    </a:wholeTbl>
    <a:band1H>
      <a:tcTxStyle b="off" i="off"/>
      <a:tcStyle>
        <a:fill>
          <a:solidFill>
            <a:srgbClr val="D4D3D3"/>
          </a:solidFill>
        </a:fill>
      </a:tcStyle>
    </a:band1H>
    <a:band2H>
      <a:tcTxStyle b="off" i="off"/>
    </a:band2H>
    <a:band1V>
      <a:tcTxStyle b="off" i="off"/>
      <a:tcStyle>
        <a:fill>
          <a:solidFill>
            <a:srgbClr val="D4D3D3"/>
          </a:solidFill>
        </a:fill>
      </a:tcStyle>
    </a:band1V>
    <a:band2V>
      <a:tcTxStyle b="off" i="off"/>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BEAEA"/>
          </a:solidFill>
        </a:fill>
      </a:tcStyle>
    </a:lastRow>
    <a:seCell>
      <a:tcTxStyle b="off" i="off"/>
    </a:seCell>
    <a:swCell>
      <a:tcTxStyle b="off" i="off"/>
    </a:swCell>
    <a:firstRow>
      <a:tcTxStyle b="on" i="off"/>
      <a:tcStyle>
        <a:fill>
          <a:solidFill>
            <a:srgbClr val="EBEAEA"/>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62" name="Google Shape;162;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093116c56_0_3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11093116c56_0_34: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This math item asks the student to complete a bar graph. Technology-enhanced items encourage students to </a:t>
            </a:r>
            <a:r>
              <a:rPr i="1" lang="en-US">
                <a:latin typeface="Arial"/>
                <a:ea typeface="Arial"/>
                <a:cs typeface="Arial"/>
                <a:sym typeface="Arial"/>
              </a:rPr>
              <a:t>construct</a:t>
            </a:r>
            <a:r>
              <a:rPr lang="en-US">
                <a:latin typeface="Arial"/>
                <a:ea typeface="Arial"/>
                <a:cs typeface="Arial"/>
                <a:sym typeface="Arial"/>
              </a:rPr>
              <a:t> an answer as opposed to merely </a:t>
            </a:r>
            <a:r>
              <a:rPr i="1" lang="en-US">
                <a:latin typeface="Arial"/>
                <a:ea typeface="Arial"/>
                <a:cs typeface="Arial"/>
                <a:sym typeface="Arial"/>
              </a:rPr>
              <a:t>selecting</a:t>
            </a:r>
            <a:r>
              <a:rPr lang="en-US">
                <a:latin typeface="Arial"/>
                <a:ea typeface="Arial"/>
                <a:cs typeface="Arial"/>
                <a:sym typeface="Arial"/>
              </a:rPr>
              <a:t> a response. Students are required to think critically. The items gain a better understanding of a student’s depth of understanding and knowledge.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32" name="Google Shape;232;g11093116c56_0_3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093116c56_0_4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11093116c56_0_40: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39" name="Google Shape;239;g11093116c56_0_4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1093116c56_0_4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11093116c56_0_46: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Drag-and-drop items may also appear in Science and Social Studies courses. In this example, after reviewing an investigation, the student is asked to complete instructions to determine if objects are insulators or conductors of electricity. In the section part, the student chooses an observation and a matching conclusion. Some technology-enhanced items use a strategy of scaffolding to elicit different types of knowledge from students. First, the student is required to correctly sequence the experiment, then they must correctly observe and make a conclusion.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46" name="Google Shape;246;g11093116c56_0_4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2c5b36da2a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2c5b36da2a_0_0: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4" name="Google Shape;254;g22c5b36da2a_0_0: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2ca40cefa3_0_12: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2ca40cefa3_0_12: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61" name="Google Shape;261;g22ca40cefa3_0_12: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c5b36da2a_0_8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c5b36da2a_0_81: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68" name="Google Shape;268;g22c5b36da2a_0_81: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2c5b36da2a_0_24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2c5b36da2a_0_243: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5" name="Google Shape;275;g22c5b36da2a_0_243: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2c5b36da2a_0_162: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2c5b36da2a_0_162: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83" name="Google Shape;283;g22c5b36da2a_0_162: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9" name="Google Shape;289;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5" name="Google Shape;295;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69" name="Google Shape;169;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0" name="Google Shape;300;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ca40cefa3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2ca40cefa3_0_0: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09" name="Google Shape;309;g22ca40cefa3_0_0: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5" name="Google Shape;315;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Note to Presenter: </a:t>
            </a:r>
            <a:endParaRPr/>
          </a:p>
          <a:p>
            <a:pPr indent="-171450" lvl="0" marL="171450" rtl="0" algn="l">
              <a:lnSpc>
                <a:spcPct val="100000"/>
              </a:lnSpc>
              <a:spcBef>
                <a:spcPts val="0"/>
              </a:spcBef>
              <a:spcAft>
                <a:spcPts val="0"/>
              </a:spcAft>
              <a:buClr>
                <a:schemeClr val="dk1"/>
              </a:buClr>
              <a:buSzPts val="1200"/>
              <a:buFont typeface="Arial"/>
              <a:buChar char="•"/>
            </a:pPr>
            <a:r>
              <a:rPr lang="en-US"/>
              <a:t>Walk through questions &amp; see the various formats of test questions.</a:t>
            </a:r>
            <a:endParaRPr/>
          </a:p>
          <a:p>
            <a:pPr indent="-171450" lvl="0" marL="171450" rtl="0" algn="l">
              <a:lnSpc>
                <a:spcPct val="100000"/>
              </a:lnSpc>
              <a:spcBef>
                <a:spcPts val="0"/>
              </a:spcBef>
              <a:spcAft>
                <a:spcPts val="0"/>
              </a:spcAft>
              <a:buClr>
                <a:schemeClr val="dk1"/>
              </a:buClr>
              <a:buSzPts val="1200"/>
              <a:buFont typeface="Arial"/>
              <a:buChar char="•"/>
            </a:pPr>
            <a:r>
              <a:rPr lang="en-US"/>
              <a:t>Look for:</a:t>
            </a:r>
            <a:endParaRPr/>
          </a:p>
          <a:p>
            <a:pPr indent="-171450" lvl="1" marL="628650" rtl="0" algn="l">
              <a:lnSpc>
                <a:spcPct val="100000"/>
              </a:lnSpc>
              <a:spcBef>
                <a:spcPts val="0"/>
              </a:spcBef>
              <a:spcAft>
                <a:spcPts val="0"/>
              </a:spcAft>
              <a:buClr>
                <a:schemeClr val="dk1"/>
              </a:buClr>
              <a:buSzPts val="1200"/>
              <a:buFont typeface="Arial"/>
              <a:buChar char="•"/>
            </a:pPr>
            <a:r>
              <a:rPr lang="en-US"/>
              <a:t>Technology enabled items</a:t>
            </a:r>
            <a:endParaRPr/>
          </a:p>
          <a:p>
            <a:pPr indent="-171450" lvl="1" marL="628650" rtl="0" algn="l">
              <a:lnSpc>
                <a:spcPct val="100000"/>
              </a:lnSpc>
              <a:spcBef>
                <a:spcPts val="0"/>
              </a:spcBef>
              <a:spcAft>
                <a:spcPts val="0"/>
              </a:spcAft>
              <a:buClr>
                <a:schemeClr val="dk1"/>
              </a:buClr>
              <a:buSzPts val="1200"/>
              <a:buFont typeface="Arial"/>
              <a:buChar char="•"/>
            </a:pPr>
            <a:r>
              <a:rPr lang="en-US"/>
              <a:t>Multi-select </a:t>
            </a:r>
            <a:endParaRPr/>
          </a:p>
        </p:txBody>
      </p:sp>
      <p:sp>
        <p:nvSpPr>
          <p:cNvPr id="328" name="Google Shape;328;p2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2ca40cefa3_0_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2ca40cefa3_0_6: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5" name="Google Shape;335;g22ca40cefa3_0_6: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1" name="Google Shape;341;p2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8" name="Google Shape;348;p2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58" name="Google Shape;358;p2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75" name="Google Shape;175;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200"/>
              <a:buFont typeface="Noto Sans Symbols"/>
              <a:buNone/>
            </a:pPr>
            <a:r>
              <a:t/>
            </a:r>
            <a:endParaRPr/>
          </a:p>
        </p:txBody>
      </p:sp>
      <p:sp>
        <p:nvSpPr>
          <p:cNvPr id="185" name="Google Shape;185;p6:notes"/>
          <p:cNvSpPr txBox="1"/>
          <p:nvPr/>
        </p:nvSpPr>
        <p:spPr>
          <a:xfrm>
            <a:off x="4242701" y="9283826"/>
            <a:ext cx="3246912" cy="489063"/>
          </a:xfrm>
          <a:prstGeom prst="rect">
            <a:avLst/>
          </a:prstGeom>
          <a:noFill/>
          <a:ln>
            <a:noFill/>
          </a:ln>
        </p:spPr>
        <p:txBody>
          <a:bodyPr anchorCtr="0" anchor="b" bIns="48850" lIns="97700" spcFirstLastPara="1" rIns="97700" wrap="square" tIns="488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200"/>
              <a:buFont typeface="Noto Sans Symbols"/>
              <a:buNone/>
            </a:pPr>
            <a:r>
              <a:rPr lang="en-US"/>
              <a:t>Schools can test AM &amp; PM sessions or AM only.  </a:t>
            </a:r>
            <a:endParaRPr/>
          </a:p>
          <a:p>
            <a:pPr indent="0" lvl="0" marL="0" rtl="0" algn="l">
              <a:lnSpc>
                <a:spcPct val="100000"/>
              </a:lnSpc>
              <a:spcBef>
                <a:spcPts val="0"/>
              </a:spcBef>
              <a:spcAft>
                <a:spcPts val="0"/>
              </a:spcAft>
              <a:buClr>
                <a:schemeClr val="dk1"/>
              </a:buClr>
              <a:buSzPts val="1200"/>
              <a:buFont typeface="Noto Sans Symbols"/>
              <a:buNone/>
            </a:pPr>
            <a:r>
              <a:rPr lang="en-US"/>
              <a:t>This information is to ensure when you are building your schedules you have enough time to provide the minimum time in the allotted time.</a:t>
            </a:r>
            <a:endParaRPr/>
          </a:p>
          <a:p>
            <a:pPr indent="0" lvl="0" marL="0" rtl="0" algn="l">
              <a:lnSpc>
                <a:spcPct val="100000"/>
              </a:lnSpc>
              <a:spcBef>
                <a:spcPts val="0"/>
              </a:spcBef>
              <a:spcAft>
                <a:spcPts val="0"/>
              </a:spcAft>
              <a:buClr>
                <a:schemeClr val="dk1"/>
              </a:buClr>
              <a:buSzPts val="1200"/>
              <a:buFont typeface="Noto Sans Symbols"/>
              <a:buNone/>
            </a:pPr>
            <a:r>
              <a:rPr lang="en-US"/>
              <a:t>Please make sure to include start time in your presentation.</a:t>
            </a:r>
            <a:endParaRPr/>
          </a:p>
          <a:p>
            <a:pPr indent="0" lvl="0" marL="0" rtl="0" algn="l">
              <a:lnSpc>
                <a:spcPct val="100000"/>
              </a:lnSpc>
              <a:spcBef>
                <a:spcPts val="0"/>
              </a:spcBef>
              <a:spcAft>
                <a:spcPts val="0"/>
              </a:spcAft>
              <a:buSzPts val="1400"/>
              <a:buNone/>
            </a:pPr>
            <a:r>
              <a:t/>
            </a:r>
            <a:endParaRPr/>
          </a:p>
        </p:txBody>
      </p:sp>
      <p:sp>
        <p:nvSpPr>
          <p:cNvPr id="195" name="Google Shape;195;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Notes to the Presenter:</a:t>
            </a:r>
            <a:endParaRPr/>
          </a:p>
          <a:p>
            <a:pPr indent="-171450" lvl="0" marL="171450" rtl="0" algn="l">
              <a:lnSpc>
                <a:spcPct val="100000"/>
              </a:lnSpc>
              <a:spcBef>
                <a:spcPts val="0"/>
              </a:spcBef>
              <a:spcAft>
                <a:spcPts val="0"/>
              </a:spcAft>
              <a:buClr>
                <a:schemeClr val="dk1"/>
              </a:buClr>
              <a:buSzPts val="1200"/>
              <a:buFont typeface="Arial"/>
              <a:buChar char="•"/>
            </a:pPr>
            <a:r>
              <a:rPr lang="en-US"/>
              <a:t>This schedule is reflective for the GaDOE requirements for the 2022-2023 school year.</a:t>
            </a:r>
            <a:endParaRPr/>
          </a:p>
          <a:p>
            <a:pPr indent="-171450" lvl="0" marL="171450" rtl="0" algn="l">
              <a:lnSpc>
                <a:spcPct val="100000"/>
              </a:lnSpc>
              <a:spcBef>
                <a:spcPts val="0"/>
              </a:spcBef>
              <a:spcAft>
                <a:spcPts val="0"/>
              </a:spcAft>
              <a:buClr>
                <a:schemeClr val="dk1"/>
              </a:buClr>
              <a:buSzPts val="1200"/>
              <a:buFont typeface="Arial"/>
              <a:buChar char="•"/>
            </a:pPr>
            <a:r>
              <a:rPr lang="en-US"/>
              <a:t>Any changes to future schedules will be determined based on a Georgia State Legislative decisions.</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205" name="Google Shape;205;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093116c56_0_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1093116c56_0_3: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2" name="Google Shape;212;g11093116c56_0_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093116c56_0_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11093116c56_0_9: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8" name="Google Shape;218;g11093116c56_0_9: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093116c56_0_28: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1093116c56_0_28: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5" name="Google Shape;225;g11093116c56_0_28: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3581400" y="2669059"/>
            <a:ext cx="7098957" cy="1755304"/>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9"/>
          <p:cNvSpPr txBox="1"/>
          <p:nvPr>
            <p:ph idx="1" type="subTitle"/>
          </p:nvPr>
        </p:nvSpPr>
        <p:spPr>
          <a:xfrm>
            <a:off x="1458098" y="4658498"/>
            <a:ext cx="9222260" cy="151370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3581401" y="2527301"/>
            <a:ext cx="7920567"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42"/>
          <p:cNvSpPr txBox="1"/>
          <p:nvPr>
            <p:ph idx="1" type="body"/>
          </p:nvPr>
        </p:nvSpPr>
        <p:spPr>
          <a:xfrm rot="5400000">
            <a:off x="5175780" y="-173036"/>
            <a:ext cx="2136775"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4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8328648" y="3151810"/>
            <a:ext cx="3421406"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43"/>
          <p:cNvSpPr txBox="1"/>
          <p:nvPr>
            <p:ph idx="1" type="body"/>
          </p:nvPr>
        </p:nvSpPr>
        <p:spPr>
          <a:xfrm rot="5400000">
            <a:off x="2994648" y="599110"/>
            <a:ext cx="3421406"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4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32"/>
          <p:cNvSpPr txBox="1"/>
          <p:nvPr>
            <p:ph type="title"/>
          </p:nvPr>
        </p:nvSpPr>
        <p:spPr>
          <a:xfrm>
            <a:off x="838200" y="884238"/>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2"/>
          <p:cNvSpPr txBox="1"/>
          <p:nvPr>
            <p:ph idx="1" type="body"/>
          </p:nvPr>
        </p:nvSpPr>
        <p:spPr>
          <a:xfrm>
            <a:off x="838200" y="2384425"/>
            <a:ext cx="10515600" cy="37925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p45"/>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45"/>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03" name="Google Shape;103;p4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6" name="Shape 106"/>
        <p:cNvGrpSpPr/>
        <p:nvPr/>
      </p:nvGrpSpPr>
      <p:grpSpPr>
        <a:xfrm>
          <a:off x="0" y="0"/>
          <a:ext cx="0" cy="0"/>
          <a:chOff x="0" y="0"/>
          <a:chExt cx="0" cy="0"/>
        </a:xfrm>
      </p:grpSpPr>
      <p:sp>
        <p:nvSpPr>
          <p:cNvPr id="107" name="Google Shape;107;p33"/>
          <p:cNvSpPr txBox="1"/>
          <p:nvPr>
            <p:ph type="title"/>
          </p:nvPr>
        </p:nvSpPr>
        <p:spPr>
          <a:xfrm>
            <a:off x="839788" y="877330"/>
            <a:ext cx="10515600" cy="81335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8" name="Google Shape;108;p33"/>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9" name="Google Shape;109;p33"/>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3"/>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1" name="Google Shape;111;p33"/>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 name="Shape 115"/>
        <p:cNvGrpSpPr/>
        <p:nvPr/>
      </p:nvGrpSpPr>
      <p:grpSpPr>
        <a:xfrm>
          <a:off x="0" y="0"/>
          <a:ext cx="0" cy="0"/>
          <a:chOff x="0" y="0"/>
          <a:chExt cx="0" cy="0"/>
        </a:xfrm>
      </p:grpSpPr>
      <p:sp>
        <p:nvSpPr>
          <p:cNvPr id="116" name="Google Shape;116;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7" name="Google Shape;117;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8" name="Google Shape;118;p4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1" name="Shape 121"/>
        <p:cNvGrpSpPr/>
        <p:nvPr/>
      </p:nvGrpSpPr>
      <p:grpSpPr>
        <a:xfrm>
          <a:off x="0" y="0"/>
          <a:ext cx="0" cy="0"/>
          <a:chOff x="0" y="0"/>
          <a:chExt cx="0" cy="0"/>
        </a:xfrm>
      </p:grpSpPr>
      <p:sp>
        <p:nvSpPr>
          <p:cNvPr id="122" name="Google Shape;122;p46"/>
          <p:cNvSpPr txBox="1"/>
          <p:nvPr>
            <p:ph type="title"/>
          </p:nvPr>
        </p:nvSpPr>
        <p:spPr>
          <a:xfrm>
            <a:off x="838200" y="884238"/>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3" name="Google Shape;123;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4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47"/>
          <p:cNvSpPr txBox="1"/>
          <p:nvPr>
            <p:ph type="title"/>
          </p:nvPr>
        </p:nvSpPr>
        <p:spPr>
          <a:xfrm>
            <a:off x="838200" y="884238"/>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0" name="Google Shape;130;p4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48"/>
          <p:cNvSpPr txBox="1"/>
          <p:nvPr>
            <p:ph type="title"/>
          </p:nvPr>
        </p:nvSpPr>
        <p:spPr>
          <a:xfrm>
            <a:off x="839788" y="987426"/>
            <a:ext cx="3932237" cy="1069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5" name="Google Shape;135;p48"/>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6" name="Google Shape;136;p4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7" name="Google Shape;137;p4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3581401" y="2527301"/>
            <a:ext cx="7920567"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34"/>
          <p:cNvSpPr txBox="1"/>
          <p:nvPr>
            <p:ph idx="1" type="body"/>
          </p:nvPr>
        </p:nvSpPr>
        <p:spPr>
          <a:xfrm>
            <a:off x="986367" y="4016376"/>
            <a:ext cx="10515600" cy="21367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3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9"/>
          <p:cNvSpPr txBox="1"/>
          <p:nvPr>
            <p:ph type="title"/>
          </p:nvPr>
        </p:nvSpPr>
        <p:spPr>
          <a:xfrm>
            <a:off x="839788" y="987426"/>
            <a:ext cx="3932237" cy="1069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p49"/>
          <p:cNvSpPr/>
          <p:nvPr>
            <p:ph idx="2" type="pic"/>
          </p:nvPr>
        </p:nvSpPr>
        <p:spPr>
          <a:xfrm>
            <a:off x="5183188" y="987427"/>
            <a:ext cx="6172200" cy="4873625"/>
          </a:xfrm>
          <a:prstGeom prst="rect">
            <a:avLst/>
          </a:prstGeom>
          <a:noFill/>
          <a:ln>
            <a:noFill/>
          </a:ln>
        </p:spPr>
      </p:sp>
      <p:sp>
        <p:nvSpPr>
          <p:cNvPr id="143" name="Google Shape;143;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4" name="Google Shape;144;p4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4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50"/>
          <p:cNvSpPr txBox="1"/>
          <p:nvPr>
            <p:ph type="title"/>
          </p:nvPr>
        </p:nvSpPr>
        <p:spPr>
          <a:xfrm>
            <a:off x="838200" y="884238"/>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50"/>
          <p:cNvSpPr txBox="1"/>
          <p:nvPr>
            <p:ph idx="1" type="body"/>
          </p:nvPr>
        </p:nvSpPr>
        <p:spPr>
          <a:xfrm rot="5400000">
            <a:off x="4199731" y="-977106"/>
            <a:ext cx="37925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0" name="Google Shape;150;p5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5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51"/>
          <p:cNvSpPr txBox="1"/>
          <p:nvPr>
            <p:ph type="title"/>
          </p:nvPr>
        </p:nvSpPr>
        <p:spPr>
          <a:xfrm rot="5400000">
            <a:off x="7463675" y="2286837"/>
            <a:ext cx="5151352"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5" name="Google Shape;155;p51"/>
          <p:cNvSpPr txBox="1"/>
          <p:nvPr>
            <p:ph idx="1" type="body"/>
          </p:nvPr>
        </p:nvSpPr>
        <p:spPr>
          <a:xfrm rot="5400000">
            <a:off x="2129675" y="-265863"/>
            <a:ext cx="5151352"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p5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5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3581400" y="2594919"/>
            <a:ext cx="7766051" cy="19675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35"/>
          <p:cNvSpPr txBox="1"/>
          <p:nvPr>
            <p:ph idx="1" type="body"/>
          </p:nvPr>
        </p:nvSpPr>
        <p:spPr>
          <a:xfrm>
            <a:off x="831851" y="4670854"/>
            <a:ext cx="10515600" cy="141879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3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3581401" y="2527301"/>
            <a:ext cx="7920567"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36"/>
          <p:cNvSpPr txBox="1"/>
          <p:nvPr>
            <p:ph idx="1" type="body"/>
          </p:nvPr>
        </p:nvSpPr>
        <p:spPr>
          <a:xfrm>
            <a:off x="838200" y="4032509"/>
            <a:ext cx="5181600" cy="214445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36"/>
          <p:cNvSpPr txBox="1"/>
          <p:nvPr>
            <p:ph idx="2" type="body"/>
          </p:nvPr>
        </p:nvSpPr>
        <p:spPr>
          <a:xfrm>
            <a:off x="6172200" y="4032509"/>
            <a:ext cx="5181600" cy="214445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3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3581400" y="3150974"/>
            <a:ext cx="7772400" cy="61178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37"/>
          <p:cNvSpPr txBox="1"/>
          <p:nvPr>
            <p:ph idx="1" type="body"/>
          </p:nvPr>
        </p:nvSpPr>
        <p:spPr>
          <a:xfrm>
            <a:off x="3581401" y="2490017"/>
            <a:ext cx="3770871" cy="56506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37"/>
          <p:cNvSpPr txBox="1"/>
          <p:nvPr>
            <p:ph idx="2" type="body"/>
          </p:nvPr>
        </p:nvSpPr>
        <p:spPr>
          <a:xfrm>
            <a:off x="839789" y="3929449"/>
            <a:ext cx="5157787" cy="226021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37"/>
          <p:cNvSpPr txBox="1"/>
          <p:nvPr>
            <p:ph idx="3" type="body"/>
          </p:nvPr>
        </p:nvSpPr>
        <p:spPr>
          <a:xfrm>
            <a:off x="7467600" y="2490017"/>
            <a:ext cx="3886200" cy="56506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37"/>
          <p:cNvSpPr txBox="1"/>
          <p:nvPr>
            <p:ph idx="4" type="body"/>
          </p:nvPr>
        </p:nvSpPr>
        <p:spPr>
          <a:xfrm>
            <a:off x="6172201" y="3929449"/>
            <a:ext cx="5183188" cy="226021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3581401" y="2527301"/>
            <a:ext cx="7920567"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3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3581400" y="2637948"/>
            <a:ext cx="3932237" cy="9986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40"/>
          <p:cNvSpPr txBox="1"/>
          <p:nvPr>
            <p:ph idx="1" type="body"/>
          </p:nvPr>
        </p:nvSpPr>
        <p:spPr>
          <a:xfrm>
            <a:off x="5181600" y="3750276"/>
            <a:ext cx="6172200" cy="2378674"/>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40"/>
          <p:cNvSpPr txBox="1"/>
          <p:nvPr>
            <p:ph idx="2" type="body"/>
          </p:nvPr>
        </p:nvSpPr>
        <p:spPr>
          <a:xfrm>
            <a:off x="838200" y="3750278"/>
            <a:ext cx="3932237" cy="23786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4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3581400" y="2609850"/>
            <a:ext cx="7772400" cy="9118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41"/>
          <p:cNvSpPr/>
          <p:nvPr>
            <p:ph idx="2" type="pic"/>
          </p:nvPr>
        </p:nvSpPr>
        <p:spPr>
          <a:xfrm>
            <a:off x="5183188" y="3657600"/>
            <a:ext cx="6172200" cy="2203450"/>
          </a:xfrm>
          <a:prstGeom prst="rect">
            <a:avLst/>
          </a:prstGeom>
          <a:noFill/>
          <a:ln>
            <a:noFill/>
          </a:ln>
        </p:spPr>
      </p:sp>
      <p:sp>
        <p:nvSpPr>
          <p:cNvPr id="68" name="Google Shape;68;p41"/>
          <p:cNvSpPr txBox="1"/>
          <p:nvPr>
            <p:ph idx="1" type="body"/>
          </p:nvPr>
        </p:nvSpPr>
        <p:spPr>
          <a:xfrm>
            <a:off x="839788" y="3657600"/>
            <a:ext cx="3932237" cy="22113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4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3581401" y="2527301"/>
            <a:ext cx="7920567"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11" name="Google Shape;11;p28"/>
          <p:cNvSpPr txBox="1"/>
          <p:nvPr>
            <p:ph idx="1" type="body"/>
          </p:nvPr>
        </p:nvSpPr>
        <p:spPr>
          <a:xfrm>
            <a:off x="986367" y="4016376"/>
            <a:ext cx="10515600" cy="213677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30"/>
          <p:cNvSpPr txBox="1"/>
          <p:nvPr>
            <p:ph type="title"/>
          </p:nvPr>
        </p:nvSpPr>
        <p:spPr>
          <a:xfrm>
            <a:off x="838200" y="884238"/>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86" name="Google Shape;86;p30"/>
          <p:cNvSpPr txBox="1"/>
          <p:nvPr>
            <p:ph idx="1" type="body"/>
          </p:nvPr>
        </p:nvSpPr>
        <p:spPr>
          <a:xfrm>
            <a:off x="838200" y="2384425"/>
            <a:ext cx="10515600" cy="37925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7" name="Google Shape;87;p3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3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3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ww.gadoe.org/Curriculum-Instruction-and-Assessment/Assessment/Pages/Milestones_Resources.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3.jp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www.gaexperienceonlin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hyperlink" Target="https://schoolwires.henry.k12.ga.us/Page/15133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type="ctrTitle"/>
          </p:nvPr>
        </p:nvSpPr>
        <p:spPr>
          <a:xfrm>
            <a:off x="335666" y="2198452"/>
            <a:ext cx="11667281" cy="2275494"/>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800">
                <a:latin typeface="Arial"/>
                <a:ea typeface="Arial"/>
                <a:cs typeface="Arial"/>
                <a:sym typeface="Arial"/>
              </a:rPr>
              <a:t>202</a:t>
            </a:r>
            <a:r>
              <a:rPr b="1" lang="en-US" sz="4800"/>
              <a:t>3</a:t>
            </a:r>
            <a:br>
              <a:rPr b="1" lang="en-US" sz="4800">
                <a:latin typeface="Arial"/>
                <a:ea typeface="Arial"/>
                <a:cs typeface="Arial"/>
                <a:sym typeface="Arial"/>
              </a:rPr>
            </a:br>
            <a:r>
              <a:rPr b="1" lang="en-US" sz="4800">
                <a:latin typeface="Arial"/>
                <a:ea typeface="Arial"/>
                <a:cs typeface="Arial"/>
                <a:sym typeface="Arial"/>
              </a:rPr>
              <a:t>Georgia Milestones </a:t>
            </a:r>
            <a:br>
              <a:rPr b="1" lang="en-US" sz="4800">
                <a:latin typeface="Arial"/>
                <a:ea typeface="Arial"/>
                <a:cs typeface="Arial"/>
                <a:sym typeface="Arial"/>
              </a:rPr>
            </a:br>
            <a:r>
              <a:rPr b="1" lang="en-US" sz="4800">
                <a:latin typeface="Arial"/>
                <a:ea typeface="Arial"/>
                <a:cs typeface="Arial"/>
                <a:sym typeface="Arial"/>
              </a:rPr>
              <a:t>Parent Information and Resources</a:t>
            </a:r>
            <a:endParaRPr b="1" sz="4800">
              <a:latin typeface="Arial"/>
              <a:ea typeface="Arial"/>
              <a:cs typeface="Arial"/>
              <a:sym typeface="Arial"/>
            </a:endParaRPr>
          </a:p>
        </p:txBody>
      </p:sp>
      <p:sp>
        <p:nvSpPr>
          <p:cNvPr id="165" name="Google Shape;165;p1"/>
          <p:cNvSpPr txBox="1"/>
          <p:nvPr>
            <p:ph idx="1" type="subTitle"/>
          </p:nvPr>
        </p:nvSpPr>
        <p:spPr>
          <a:xfrm>
            <a:off x="475677" y="5978660"/>
            <a:ext cx="8001000" cy="7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en-US" sz="1600"/>
              <a:t>Updated February 10, 2023</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1093116c56_0_34"/>
          <p:cNvSpPr txBox="1"/>
          <p:nvPr>
            <p:ph type="title"/>
          </p:nvPr>
        </p:nvSpPr>
        <p:spPr>
          <a:xfrm>
            <a:off x="809900" y="2928488"/>
            <a:ext cx="2727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Math Technology- Enhanced Item</a:t>
            </a:r>
            <a:endParaRPr/>
          </a:p>
        </p:txBody>
      </p:sp>
      <p:pic>
        <p:nvPicPr>
          <p:cNvPr id="235" name="Google Shape;235;g11093116c56_0_34"/>
          <p:cNvPicPr preferRelativeResize="0"/>
          <p:nvPr/>
        </p:nvPicPr>
        <p:blipFill rotWithShape="1">
          <a:blip r:embed="rId3">
            <a:alphaModFix/>
          </a:blip>
          <a:srcRect b="0" l="0" r="0" t="0"/>
          <a:stretch/>
        </p:blipFill>
        <p:spPr>
          <a:xfrm>
            <a:off x="4490252" y="884250"/>
            <a:ext cx="7205674" cy="5414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1093116c56_0_40"/>
          <p:cNvSpPr txBox="1"/>
          <p:nvPr>
            <p:ph type="title"/>
          </p:nvPr>
        </p:nvSpPr>
        <p:spPr>
          <a:xfrm>
            <a:off x="838200" y="88423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Science </a:t>
            </a:r>
            <a:endParaRPr/>
          </a:p>
        </p:txBody>
      </p:sp>
      <p:pic>
        <p:nvPicPr>
          <p:cNvPr id="242" name="Google Shape;242;g11093116c56_0_40"/>
          <p:cNvPicPr preferRelativeResize="0"/>
          <p:nvPr/>
        </p:nvPicPr>
        <p:blipFill rotWithShape="1">
          <a:blip r:embed="rId3">
            <a:alphaModFix/>
          </a:blip>
          <a:srcRect b="0" l="0" r="0" t="0"/>
          <a:stretch/>
        </p:blipFill>
        <p:spPr>
          <a:xfrm>
            <a:off x="1368675" y="2028151"/>
            <a:ext cx="9454649" cy="4506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1093116c56_0_46"/>
          <p:cNvSpPr txBox="1"/>
          <p:nvPr>
            <p:ph type="title"/>
          </p:nvPr>
        </p:nvSpPr>
        <p:spPr>
          <a:xfrm>
            <a:off x="838200" y="88423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Science Technology-Enhanced Item</a:t>
            </a:r>
            <a:endParaRPr/>
          </a:p>
        </p:txBody>
      </p:sp>
      <p:pic>
        <p:nvPicPr>
          <p:cNvPr id="249" name="Google Shape;249;g11093116c56_0_46"/>
          <p:cNvPicPr preferRelativeResize="0"/>
          <p:nvPr/>
        </p:nvPicPr>
        <p:blipFill rotWithShape="1">
          <a:blip r:embed="rId3">
            <a:alphaModFix/>
          </a:blip>
          <a:srcRect b="0" l="0" r="0" t="0"/>
          <a:stretch/>
        </p:blipFill>
        <p:spPr>
          <a:xfrm>
            <a:off x="444825" y="1928413"/>
            <a:ext cx="6223850" cy="4343262"/>
          </a:xfrm>
          <a:prstGeom prst="rect">
            <a:avLst/>
          </a:prstGeom>
          <a:noFill/>
          <a:ln>
            <a:noFill/>
          </a:ln>
        </p:spPr>
      </p:pic>
      <p:pic>
        <p:nvPicPr>
          <p:cNvPr id="250" name="Google Shape;250;g11093116c56_0_46"/>
          <p:cNvPicPr preferRelativeResize="0"/>
          <p:nvPr/>
        </p:nvPicPr>
        <p:blipFill rotWithShape="1">
          <a:blip r:embed="rId4">
            <a:alphaModFix/>
          </a:blip>
          <a:srcRect b="0" l="0" r="0" t="0"/>
          <a:stretch/>
        </p:blipFill>
        <p:spPr>
          <a:xfrm>
            <a:off x="6821075" y="2362338"/>
            <a:ext cx="5218525" cy="3550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2c5b36da2a_0_0"/>
          <p:cNvSpPr txBox="1"/>
          <p:nvPr>
            <p:ph type="title"/>
          </p:nvPr>
        </p:nvSpPr>
        <p:spPr>
          <a:xfrm>
            <a:off x="718600" y="532688"/>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will testing look like at HES? </a:t>
            </a:r>
            <a:endParaRPr/>
          </a:p>
        </p:txBody>
      </p:sp>
      <p:sp>
        <p:nvSpPr>
          <p:cNvPr id="257" name="Google Shape;257;g22c5b36da2a_0_0"/>
          <p:cNvSpPr txBox="1"/>
          <p:nvPr>
            <p:ph idx="1" type="body"/>
          </p:nvPr>
        </p:nvSpPr>
        <p:spPr>
          <a:xfrm>
            <a:off x="778375" y="1429775"/>
            <a:ext cx="10515600" cy="4843500"/>
          </a:xfrm>
          <a:prstGeom prst="rect">
            <a:avLst/>
          </a:prstGeom>
        </p:spPr>
        <p:txBody>
          <a:bodyPr anchorCtr="0" anchor="t" bIns="45700" lIns="91425" spcFirstLastPara="1" rIns="91425" wrap="square" tIns="45700">
            <a:noAutofit/>
          </a:bodyPr>
          <a:lstStyle/>
          <a:p>
            <a:pPr indent="-406400" lvl="0" marL="457200" rtl="0" algn="l">
              <a:lnSpc>
                <a:spcPct val="115000"/>
              </a:lnSpc>
              <a:spcBef>
                <a:spcPts val="1200"/>
              </a:spcBef>
              <a:spcAft>
                <a:spcPts val="0"/>
              </a:spcAft>
              <a:buSzPts val="2800"/>
              <a:buFont typeface="Calibri"/>
              <a:buChar char="●"/>
            </a:pPr>
            <a:r>
              <a:rPr lang="en-US" sz="2800"/>
              <a:t>Testing will begin by 8:15. Please be sure that your student arrives to school on time during testing days. If your student arrives after the test has begun they will need to make up that section at a later date. </a:t>
            </a:r>
            <a:endParaRPr sz="2800"/>
          </a:p>
          <a:p>
            <a:pPr indent="-406400" lvl="0" marL="457200" rtl="0" algn="l">
              <a:lnSpc>
                <a:spcPct val="115000"/>
              </a:lnSpc>
              <a:spcBef>
                <a:spcPts val="0"/>
              </a:spcBef>
              <a:spcAft>
                <a:spcPts val="0"/>
              </a:spcAft>
              <a:buSzPts val="2800"/>
              <a:buFont typeface="Calibri"/>
              <a:buChar char="●"/>
            </a:pPr>
            <a:r>
              <a:rPr lang="en-US" sz="2800"/>
              <a:t>Be sure to get a goodnight sleep and eat a healthy breakfast.</a:t>
            </a:r>
            <a:endParaRPr sz="2800"/>
          </a:p>
          <a:p>
            <a:pPr indent="-406400" lvl="0" marL="457200" rtl="0" algn="l">
              <a:lnSpc>
                <a:spcPct val="115000"/>
              </a:lnSpc>
              <a:spcBef>
                <a:spcPts val="0"/>
              </a:spcBef>
              <a:spcAft>
                <a:spcPts val="0"/>
              </a:spcAft>
              <a:buSzPts val="2800"/>
              <a:buFont typeface="Calibri"/>
              <a:buChar char="●"/>
            </a:pPr>
            <a:r>
              <a:rPr lang="en-US" sz="2800"/>
              <a:t>Please have students fully charge devices every night. </a:t>
            </a:r>
            <a:endParaRPr sz="2800"/>
          </a:p>
          <a:p>
            <a:pPr indent="-406400" lvl="0" marL="457200" rtl="0" algn="l">
              <a:lnSpc>
                <a:spcPct val="115000"/>
              </a:lnSpc>
              <a:spcBef>
                <a:spcPts val="0"/>
              </a:spcBef>
              <a:spcAft>
                <a:spcPts val="0"/>
              </a:spcAft>
              <a:buSzPts val="2800"/>
              <a:buFont typeface="Calibri"/>
              <a:buChar char="●"/>
            </a:pPr>
            <a:r>
              <a:rPr lang="en-US" sz="2800"/>
              <a:t>Students will have a break in between testing sessions. Students will be provided with a snack during the breaks. </a:t>
            </a:r>
            <a:endParaRPr sz="2800"/>
          </a:p>
          <a:p>
            <a:pPr indent="-406400" lvl="0" marL="457200" rtl="0" algn="l">
              <a:lnSpc>
                <a:spcPct val="115000"/>
              </a:lnSpc>
              <a:spcBef>
                <a:spcPts val="0"/>
              </a:spcBef>
              <a:spcAft>
                <a:spcPts val="0"/>
              </a:spcAft>
              <a:buSzPts val="2800"/>
              <a:buFont typeface="Calibri"/>
              <a:buChar char="●"/>
            </a:pPr>
            <a:r>
              <a:rPr lang="en-US" sz="2800"/>
              <a:t>Encouraging letters will be shared with students the day of testing. </a:t>
            </a:r>
            <a:endParaRPr sz="2800"/>
          </a:p>
          <a:p>
            <a:pPr indent="-406400" lvl="0" marL="457200" rtl="0" algn="l">
              <a:lnSpc>
                <a:spcPct val="115000"/>
              </a:lnSpc>
              <a:spcBef>
                <a:spcPts val="0"/>
              </a:spcBef>
              <a:spcAft>
                <a:spcPts val="0"/>
              </a:spcAft>
              <a:buSzPts val="2800"/>
              <a:buFont typeface="Calibri"/>
              <a:buChar char="●"/>
            </a:pPr>
            <a:r>
              <a:rPr lang="en-US" sz="2800"/>
              <a:t>We will have testing theme days to help relax students and make testing less stressful. </a:t>
            </a:r>
            <a:endParaRPr sz="2800"/>
          </a:p>
          <a:p>
            <a:pPr indent="0" lvl="0" marL="457200" rtl="0" algn="l">
              <a:lnSpc>
                <a:spcPct val="115000"/>
              </a:lnSpc>
              <a:spcBef>
                <a:spcPts val="1200"/>
              </a:spcBef>
              <a:spcAft>
                <a:spcPts val="0"/>
              </a:spcAft>
              <a:buNone/>
            </a:pPr>
            <a:r>
              <a:t/>
            </a:r>
            <a:endParaRPr sz="2800"/>
          </a:p>
          <a:p>
            <a:pPr indent="0" lvl="0" marL="0" rtl="0" algn="l">
              <a:spcBef>
                <a:spcPts val="12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2ca40cefa3_0_12"/>
          <p:cNvSpPr txBox="1"/>
          <p:nvPr>
            <p:ph type="title"/>
          </p:nvPr>
        </p:nvSpPr>
        <p:spPr>
          <a:xfrm>
            <a:off x="831851" y="1709740"/>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are teachers preparing students?</a:t>
            </a:r>
            <a:endParaRPr/>
          </a:p>
        </p:txBody>
      </p:sp>
      <p:sp>
        <p:nvSpPr>
          <p:cNvPr id="264" name="Google Shape;264;g22ca40cefa3_0_12"/>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2c5b36da2a_0_81"/>
          <p:cNvSpPr txBox="1"/>
          <p:nvPr>
            <p:ph type="title"/>
          </p:nvPr>
        </p:nvSpPr>
        <p:spPr>
          <a:xfrm>
            <a:off x="838200" y="884238"/>
            <a:ext cx="10515600" cy="1325700"/>
          </a:xfrm>
          <a:prstGeom prst="rect">
            <a:avLst/>
          </a:prstGeom>
        </p:spPr>
        <p:txBody>
          <a:bodyPr anchorCtr="0" anchor="ctr" bIns="45700" lIns="91425" spcFirstLastPara="1" rIns="91425" wrap="square" tIns="45700">
            <a:noAutofit/>
          </a:bodyPr>
          <a:lstStyle/>
          <a:p>
            <a:pPr indent="0" lvl="0" marL="457200" rtl="0" algn="ctr">
              <a:lnSpc>
                <a:spcPct val="115000"/>
              </a:lnSpc>
              <a:spcBef>
                <a:spcPts val="1200"/>
              </a:spcBef>
              <a:spcAft>
                <a:spcPts val="0"/>
              </a:spcAft>
              <a:buNone/>
            </a:pPr>
            <a:r>
              <a:rPr b="1" lang="en-US" sz="5500">
                <a:latin typeface="Calibri"/>
                <a:ea typeface="Calibri"/>
                <a:cs typeface="Calibri"/>
                <a:sym typeface="Calibri"/>
              </a:rPr>
              <a:t>Testing Strategies</a:t>
            </a:r>
            <a:endParaRPr b="1" sz="5500">
              <a:latin typeface="Calibri"/>
              <a:ea typeface="Calibri"/>
              <a:cs typeface="Calibri"/>
              <a:sym typeface="Calibri"/>
            </a:endParaRPr>
          </a:p>
          <a:p>
            <a:pPr indent="0" lvl="0" marL="0" rtl="0" algn="l">
              <a:spcBef>
                <a:spcPts val="1200"/>
              </a:spcBef>
              <a:spcAft>
                <a:spcPts val="0"/>
              </a:spcAft>
              <a:buNone/>
            </a:pPr>
            <a:r>
              <a:t/>
            </a:r>
            <a:endParaRPr/>
          </a:p>
        </p:txBody>
      </p:sp>
      <p:sp>
        <p:nvSpPr>
          <p:cNvPr id="271" name="Google Shape;271;g22c5b36da2a_0_81"/>
          <p:cNvSpPr txBox="1"/>
          <p:nvPr>
            <p:ph idx="1" type="body"/>
          </p:nvPr>
        </p:nvSpPr>
        <p:spPr>
          <a:xfrm>
            <a:off x="838200" y="2384425"/>
            <a:ext cx="10515600" cy="3792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3100">
                <a:solidFill>
                  <a:srgbClr val="202124"/>
                </a:solidFill>
                <a:highlight>
                  <a:srgbClr val="FFFFFF"/>
                </a:highlight>
                <a:latin typeface="Roboto"/>
                <a:ea typeface="Roboto"/>
                <a:cs typeface="Roboto"/>
                <a:sym typeface="Roboto"/>
              </a:rPr>
              <a:t>#1 – Underline key words in the question.</a:t>
            </a:r>
            <a:endParaRPr sz="3100">
              <a:solidFill>
                <a:srgbClr val="202124"/>
              </a:solidFill>
              <a:highlight>
                <a:srgbClr val="FFFFFF"/>
              </a:highlight>
              <a:latin typeface="Roboto"/>
              <a:ea typeface="Roboto"/>
              <a:cs typeface="Roboto"/>
              <a:sym typeface="Roboto"/>
            </a:endParaRPr>
          </a:p>
          <a:p>
            <a:pPr indent="0" lvl="0" marL="457200" rtl="0" algn="l">
              <a:lnSpc>
                <a:spcPct val="115000"/>
              </a:lnSpc>
              <a:spcBef>
                <a:spcPts val="300"/>
              </a:spcBef>
              <a:spcAft>
                <a:spcPts val="0"/>
              </a:spcAft>
              <a:buNone/>
            </a:pPr>
            <a:r>
              <a:rPr lang="en-US" sz="3100">
                <a:solidFill>
                  <a:srgbClr val="202124"/>
                </a:solidFill>
                <a:highlight>
                  <a:srgbClr val="FFFFFF"/>
                </a:highlight>
                <a:latin typeface="Roboto"/>
                <a:ea typeface="Roboto"/>
                <a:cs typeface="Roboto"/>
                <a:sym typeface="Roboto"/>
              </a:rPr>
              <a:t>#2 – Eliminate incorrect answers. </a:t>
            </a:r>
            <a:endParaRPr sz="3100">
              <a:solidFill>
                <a:srgbClr val="202124"/>
              </a:solidFill>
              <a:highlight>
                <a:srgbClr val="FFFFFF"/>
              </a:highlight>
              <a:latin typeface="Roboto"/>
              <a:ea typeface="Roboto"/>
              <a:cs typeface="Roboto"/>
              <a:sym typeface="Roboto"/>
            </a:endParaRPr>
          </a:p>
          <a:p>
            <a:pPr indent="0" lvl="0" marL="457200" rtl="0" algn="l">
              <a:lnSpc>
                <a:spcPct val="115000"/>
              </a:lnSpc>
              <a:spcBef>
                <a:spcPts val="300"/>
              </a:spcBef>
              <a:spcAft>
                <a:spcPts val="0"/>
              </a:spcAft>
              <a:buNone/>
            </a:pPr>
            <a:r>
              <a:rPr lang="en-US" sz="3100">
                <a:solidFill>
                  <a:srgbClr val="202124"/>
                </a:solidFill>
                <a:highlight>
                  <a:srgbClr val="FFFFFF"/>
                </a:highlight>
                <a:latin typeface="Roboto"/>
                <a:ea typeface="Roboto"/>
                <a:cs typeface="Roboto"/>
                <a:sym typeface="Roboto"/>
              </a:rPr>
              <a:t>#3 – Read the questions before the passage.</a:t>
            </a:r>
            <a:endParaRPr sz="3100">
              <a:solidFill>
                <a:srgbClr val="202124"/>
              </a:solidFill>
              <a:highlight>
                <a:srgbClr val="FFFFFF"/>
              </a:highlight>
              <a:latin typeface="Roboto"/>
              <a:ea typeface="Roboto"/>
              <a:cs typeface="Roboto"/>
              <a:sym typeface="Roboto"/>
            </a:endParaRPr>
          </a:p>
          <a:p>
            <a:pPr indent="0" lvl="0" marL="457200" rtl="0" algn="l">
              <a:lnSpc>
                <a:spcPct val="115000"/>
              </a:lnSpc>
              <a:spcBef>
                <a:spcPts val="300"/>
              </a:spcBef>
              <a:spcAft>
                <a:spcPts val="0"/>
              </a:spcAft>
              <a:buNone/>
            </a:pPr>
            <a:r>
              <a:rPr lang="en-US" sz="3100">
                <a:solidFill>
                  <a:srgbClr val="202124"/>
                </a:solidFill>
                <a:highlight>
                  <a:srgbClr val="FFFFFF"/>
                </a:highlight>
                <a:latin typeface="Roboto"/>
                <a:ea typeface="Roboto"/>
                <a:cs typeface="Roboto"/>
                <a:sym typeface="Roboto"/>
              </a:rPr>
              <a:t>#4 – Practice scoring open-ended responses. </a:t>
            </a:r>
            <a:endParaRPr sz="3100">
              <a:solidFill>
                <a:srgbClr val="202124"/>
              </a:solidFill>
              <a:highlight>
                <a:srgbClr val="FFFFFF"/>
              </a:highlight>
              <a:latin typeface="Roboto"/>
              <a:ea typeface="Roboto"/>
              <a:cs typeface="Roboto"/>
              <a:sym typeface="Roboto"/>
            </a:endParaRPr>
          </a:p>
          <a:p>
            <a:pPr indent="0" lvl="0" marL="457200" rtl="0" algn="l">
              <a:lnSpc>
                <a:spcPct val="115000"/>
              </a:lnSpc>
              <a:spcBef>
                <a:spcPts val="300"/>
              </a:spcBef>
              <a:spcAft>
                <a:spcPts val="0"/>
              </a:spcAft>
              <a:buNone/>
            </a:pPr>
            <a:r>
              <a:rPr lang="en-US" sz="3100">
                <a:solidFill>
                  <a:srgbClr val="202124"/>
                </a:solidFill>
                <a:highlight>
                  <a:srgbClr val="FFFFFF"/>
                </a:highlight>
                <a:latin typeface="Roboto"/>
                <a:ea typeface="Roboto"/>
                <a:cs typeface="Roboto"/>
                <a:sym typeface="Roboto"/>
              </a:rPr>
              <a:t>#5 – Make practicing fun.</a:t>
            </a:r>
            <a:endParaRPr sz="3100">
              <a:solidFill>
                <a:srgbClr val="202124"/>
              </a:solidFill>
              <a:highlight>
                <a:srgbClr val="FFFFFF"/>
              </a:highlight>
              <a:latin typeface="Roboto"/>
              <a:ea typeface="Roboto"/>
              <a:cs typeface="Roboto"/>
              <a:sym typeface="Roboto"/>
            </a:endParaRPr>
          </a:p>
          <a:p>
            <a:pPr indent="0" lvl="0" marL="457200" rtl="0" algn="l">
              <a:lnSpc>
                <a:spcPct val="115000"/>
              </a:lnSpc>
              <a:spcBef>
                <a:spcPts val="300"/>
              </a:spcBef>
              <a:spcAft>
                <a:spcPts val="0"/>
              </a:spcAft>
              <a:buNone/>
            </a:pPr>
            <a:r>
              <a:t/>
            </a:r>
            <a:endParaRPr sz="3100">
              <a:solidFill>
                <a:srgbClr val="202124"/>
              </a:solidFill>
              <a:highlight>
                <a:srgbClr val="FFFFFF"/>
              </a:highlight>
              <a:latin typeface="Roboto"/>
              <a:ea typeface="Roboto"/>
              <a:cs typeface="Roboto"/>
              <a:sym typeface="Roboto"/>
            </a:endParaRPr>
          </a:p>
          <a:p>
            <a:pPr indent="0" lvl="0" marL="0" rtl="0" algn="l">
              <a:spcBef>
                <a:spcPts val="75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2c5b36da2a_0_243"/>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278" name="Google Shape;278;g22c5b36da2a_0_243"/>
          <p:cNvPicPr preferRelativeResize="0"/>
          <p:nvPr/>
        </p:nvPicPr>
        <p:blipFill>
          <a:blip r:embed="rId3">
            <a:alphaModFix/>
          </a:blip>
          <a:stretch>
            <a:fillRect/>
          </a:stretch>
        </p:blipFill>
        <p:spPr>
          <a:xfrm>
            <a:off x="3162300" y="884250"/>
            <a:ext cx="5760101" cy="5292775"/>
          </a:xfrm>
          <a:prstGeom prst="rect">
            <a:avLst/>
          </a:prstGeom>
          <a:noFill/>
          <a:ln>
            <a:noFill/>
          </a:ln>
        </p:spPr>
      </p:pic>
      <p:sp>
        <p:nvSpPr>
          <p:cNvPr id="279" name="Google Shape;279;g22c5b36da2a_0_243"/>
          <p:cNvSpPr txBox="1"/>
          <p:nvPr/>
        </p:nvSpPr>
        <p:spPr>
          <a:xfrm>
            <a:off x="697750" y="1714500"/>
            <a:ext cx="22128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US">
                <a:latin typeface="Calibri"/>
                <a:ea typeface="Calibri"/>
                <a:cs typeface="Calibri"/>
                <a:sym typeface="Calibri"/>
              </a:rPr>
              <a:t>Utilizing the Writeable platform (paired passages, constructive responses)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Showing their mathematical thinking on paper</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Close Reading (annotating the text)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Practice reading the entire text and not rushing through the reading</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2c5b36da2a_0_162"/>
          <p:cNvSpPr txBox="1"/>
          <p:nvPr>
            <p:ph type="title"/>
          </p:nvPr>
        </p:nvSpPr>
        <p:spPr>
          <a:xfrm>
            <a:off x="838200" y="884238"/>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5100"/>
              <a:t>Practice Test </a:t>
            </a:r>
            <a:endParaRPr sz="5100"/>
          </a:p>
        </p:txBody>
      </p:sp>
      <p:sp>
        <p:nvSpPr>
          <p:cNvPr id="286" name="Google Shape;286;g22c5b36da2a_0_162"/>
          <p:cNvSpPr txBox="1"/>
          <p:nvPr>
            <p:ph idx="1" type="body"/>
          </p:nvPr>
        </p:nvSpPr>
        <p:spPr>
          <a:xfrm>
            <a:off x="838200" y="2384425"/>
            <a:ext cx="10515600" cy="37926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4000"/>
              <a:t>-A practice test will be held on April 18th at 8:00 AM to familiarize the students with the testing platform. </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idx="4294967295" type="title"/>
          </p:nvPr>
        </p:nvSpPr>
        <p:spPr>
          <a:xfrm>
            <a:off x="265899" y="750875"/>
            <a:ext cx="94530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US" sz="3300">
                <a:solidFill>
                  <a:schemeClr val="dk1"/>
                </a:solidFill>
                <a:latin typeface="Arial"/>
                <a:ea typeface="Arial"/>
                <a:cs typeface="Arial"/>
                <a:sym typeface="Arial"/>
              </a:rPr>
              <a:t>What Can Parents Do During Testing Week?</a:t>
            </a:r>
            <a:endParaRPr sz="3300">
              <a:solidFill>
                <a:schemeClr val="dk1"/>
              </a:solidFill>
              <a:latin typeface="Arial"/>
              <a:ea typeface="Arial"/>
              <a:cs typeface="Arial"/>
              <a:sym typeface="Arial"/>
            </a:endParaRPr>
          </a:p>
        </p:txBody>
      </p:sp>
      <p:sp>
        <p:nvSpPr>
          <p:cNvPr id="292" name="Google Shape;292;p17"/>
          <p:cNvSpPr txBox="1"/>
          <p:nvPr>
            <p:ph idx="4294967295" type="body"/>
          </p:nvPr>
        </p:nvSpPr>
        <p:spPr>
          <a:xfrm>
            <a:off x="367900" y="1794075"/>
            <a:ext cx="11318400" cy="4686600"/>
          </a:xfrm>
          <a:prstGeom prst="rect">
            <a:avLst/>
          </a:prstGeom>
          <a:noFill/>
          <a:ln>
            <a:noFill/>
          </a:ln>
        </p:spPr>
        <p:txBody>
          <a:bodyPr anchorCtr="0" anchor="t" bIns="45700" lIns="91425" spcFirstLastPara="1" rIns="91425" wrap="square" tIns="45700">
            <a:noAutofit/>
          </a:bodyPr>
          <a:lstStyle/>
          <a:p>
            <a:pPr indent="-190500" lvl="0" marL="171450" marR="0" rtl="0" algn="l">
              <a:lnSpc>
                <a:spcPct val="90000"/>
              </a:lnSpc>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Be encouraging!</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Remind students to read directions carefully and to check their work.</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Point out that some items will be more difficult than others.</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Help them in getting a good night’s rest.</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Plan a balanced breakfast.</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Stick to the schedule.</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Don’t focus your conversations too heavily on the test.</a:t>
            </a:r>
            <a:endParaRPr sz="2700"/>
          </a:p>
          <a:p>
            <a:pPr indent="-190500" lvl="0" marL="171450" marR="0" rtl="0" algn="l">
              <a:lnSpc>
                <a:spcPct val="90000"/>
              </a:lnSpc>
              <a:spcBef>
                <a:spcPts val="75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Practice using the same materials that the students can use on the test, i.e. scratch paper, timed activities, pencils and graph paper.</a:t>
            </a:r>
            <a:endParaRPr sz="3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8"/>
          <p:cNvSpPr txBox="1"/>
          <p:nvPr>
            <p:ph type="title"/>
          </p:nvPr>
        </p:nvSpPr>
        <p:spPr>
          <a:xfrm>
            <a:off x="831851" y="1709740"/>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What resources can I use to help my child be successful?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ph idx="4294967295" type="title"/>
          </p:nvPr>
        </p:nvSpPr>
        <p:spPr>
          <a:xfrm>
            <a:off x="546269" y="795777"/>
            <a:ext cx="7920037"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b="0" i="0" lang="en-US" sz="3300" u="none" cap="none" strike="noStrike">
                <a:solidFill>
                  <a:schemeClr val="dk1"/>
                </a:solidFill>
                <a:latin typeface="Arial"/>
                <a:ea typeface="Arial"/>
                <a:cs typeface="Arial"/>
                <a:sym typeface="Arial"/>
              </a:rPr>
              <a:t>Agenda</a:t>
            </a:r>
            <a:endParaRPr sz="3300">
              <a:solidFill>
                <a:schemeClr val="dk1"/>
              </a:solidFill>
              <a:latin typeface="Arial"/>
              <a:ea typeface="Arial"/>
              <a:cs typeface="Arial"/>
              <a:sym typeface="Arial"/>
            </a:endParaRPr>
          </a:p>
        </p:txBody>
      </p:sp>
      <p:sp>
        <p:nvSpPr>
          <p:cNvPr id="172" name="Google Shape;172;p2"/>
          <p:cNvSpPr txBox="1"/>
          <p:nvPr>
            <p:ph idx="4294967295" type="body"/>
          </p:nvPr>
        </p:nvSpPr>
        <p:spPr>
          <a:xfrm>
            <a:off x="546269" y="2022205"/>
            <a:ext cx="10515600" cy="4334145"/>
          </a:xfrm>
          <a:prstGeom prst="rect">
            <a:avLst/>
          </a:prstGeom>
          <a:noFill/>
          <a:ln>
            <a:noFill/>
          </a:ln>
        </p:spPr>
        <p:txBody>
          <a:bodyPr anchorCtr="0" anchor="t" bIns="45700" lIns="91425" spcFirstLastPara="1" rIns="91425" wrap="square" tIns="45700">
            <a:noAutofit/>
          </a:bodyPr>
          <a:lstStyle/>
          <a:p>
            <a:pPr indent="-203200" lvl="0" marL="171450" marR="0" rtl="0" algn="l">
              <a:lnSpc>
                <a:spcPct val="9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What will my child be assessed on?</a:t>
            </a:r>
            <a:endParaRPr/>
          </a:p>
          <a:p>
            <a:pPr indent="-203200" lvl="0" marL="171450" marR="0" rtl="0" algn="l">
              <a:lnSpc>
                <a:spcPct val="90000"/>
              </a:lnSpc>
              <a:spcBef>
                <a:spcPts val="75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What does my child’s school do to prepare for the test?</a:t>
            </a:r>
            <a:endParaRPr/>
          </a:p>
          <a:p>
            <a:pPr indent="-203200" lvl="0" marL="171450" marR="0" rtl="0" algn="l">
              <a:lnSpc>
                <a:spcPct val="90000"/>
              </a:lnSpc>
              <a:spcBef>
                <a:spcPts val="75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How can I support my child in being successful on the Georgia Milestones?</a:t>
            </a:r>
            <a:endParaRPr/>
          </a:p>
          <a:p>
            <a:pPr indent="-203200" lvl="0" marL="171450" marR="0" rtl="0" algn="l">
              <a:lnSpc>
                <a:spcPct val="90000"/>
              </a:lnSpc>
              <a:spcBef>
                <a:spcPts val="75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What resources can I use to help my child be successful?</a:t>
            </a:r>
            <a:endParaRPr/>
          </a:p>
          <a:p>
            <a:pPr indent="-203200" lvl="0" marL="171450" marR="0" rtl="0" algn="l">
              <a:lnSpc>
                <a:spcPct val="90000"/>
              </a:lnSpc>
              <a:spcBef>
                <a:spcPts val="75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How will my child  be expected to show what they know or demonstrate their knowledge?</a:t>
            </a:r>
            <a:endParaRPr/>
          </a:p>
          <a:p>
            <a:pPr indent="-203200" lvl="0" marL="171450" marR="0" rtl="0" algn="l">
              <a:lnSpc>
                <a:spcPct val="90000"/>
              </a:lnSpc>
              <a:spcBef>
                <a:spcPts val="75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Questions</a:t>
            </a:r>
            <a:endParaRPr/>
          </a:p>
          <a:p>
            <a:pPr indent="0" lvl="0" marL="171450" marR="0" rtl="0" algn="l">
              <a:lnSpc>
                <a:spcPct val="90000"/>
              </a:lnSpc>
              <a:spcBef>
                <a:spcPts val="75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03" name="Google Shape;303;p19"/>
          <p:cNvSpPr txBox="1"/>
          <p:nvPr>
            <p:ph idx="4294967295" type="title"/>
          </p:nvPr>
        </p:nvSpPr>
        <p:spPr>
          <a:xfrm>
            <a:off x="311690" y="824706"/>
            <a:ext cx="10515600" cy="77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US" sz="3300">
                <a:solidFill>
                  <a:schemeClr val="dk1"/>
                </a:solidFill>
                <a:latin typeface="Arial"/>
                <a:ea typeface="Arial"/>
                <a:cs typeface="Arial"/>
                <a:sym typeface="Arial"/>
              </a:rPr>
              <a:t>Study Guides</a:t>
            </a:r>
            <a:endParaRPr sz="3300">
              <a:solidFill>
                <a:schemeClr val="dk1"/>
              </a:solidFill>
              <a:latin typeface="Arial"/>
              <a:ea typeface="Arial"/>
              <a:cs typeface="Arial"/>
              <a:sym typeface="Arial"/>
            </a:endParaRPr>
          </a:p>
        </p:txBody>
      </p:sp>
      <p:sp>
        <p:nvSpPr>
          <p:cNvPr id="304" name="Google Shape;304;p19"/>
          <p:cNvSpPr txBox="1"/>
          <p:nvPr>
            <p:ph idx="4294967295" type="body"/>
          </p:nvPr>
        </p:nvSpPr>
        <p:spPr>
          <a:xfrm>
            <a:off x="311700" y="1679125"/>
            <a:ext cx="11546400" cy="4969500"/>
          </a:xfrm>
          <a:prstGeom prst="rect">
            <a:avLst/>
          </a:prstGeom>
          <a:noFill/>
          <a:ln>
            <a:noFill/>
          </a:ln>
        </p:spPr>
        <p:txBody>
          <a:bodyPr anchorCtr="0" anchor="t" bIns="45700" lIns="91425" spcFirstLastPara="1" rIns="91425" wrap="square" tIns="45700">
            <a:noAutofit/>
          </a:bodyPr>
          <a:lstStyle/>
          <a:p>
            <a:pPr indent="-177800" lvl="0" marL="171450" marR="0" rtl="0" algn="l">
              <a:lnSpc>
                <a:spcPct val="90000"/>
              </a:lnSpc>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The Georgia Milestones Study/</a:t>
            </a:r>
            <a:r>
              <a:rPr lang="en-US" sz="2800" u="sng"/>
              <a:t>Resource</a:t>
            </a:r>
            <a:r>
              <a:rPr lang="en-US" sz="2800" u="sng">
                <a:solidFill>
                  <a:schemeClr val="dk1"/>
                </a:solidFill>
                <a:latin typeface="Calibri"/>
                <a:ea typeface="Calibri"/>
                <a:cs typeface="Calibri"/>
                <a:sym typeface="Calibri"/>
              </a:rPr>
              <a:t> Guide for Students and Parents </a:t>
            </a:r>
            <a:r>
              <a:rPr lang="en-US" sz="2800">
                <a:solidFill>
                  <a:schemeClr val="dk1"/>
                </a:solidFill>
                <a:latin typeface="Calibri"/>
                <a:ea typeface="Calibri"/>
                <a:cs typeface="Calibri"/>
                <a:sym typeface="Calibri"/>
              </a:rPr>
              <a:t>is intended as  resource for parents and students.  It contains sample questions and helpful activities to give you an idea of what content the test covers and what the test questions will look like on </a:t>
            </a:r>
            <a:r>
              <a:rPr lang="en-US" sz="2800"/>
              <a:t>the assessment.</a:t>
            </a:r>
            <a:endParaRPr/>
          </a:p>
          <a:p>
            <a:pPr indent="-177800" lvl="0" marL="171450" marR="0" rtl="0" algn="l">
              <a:lnSpc>
                <a:spcPct val="90000"/>
              </a:lnSpc>
              <a:spcBef>
                <a:spcPts val="75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 sample questions are fully explained and will tell you why each answer is either correct or incorrect.</a:t>
            </a:r>
            <a:endParaRPr/>
          </a:p>
          <a:p>
            <a:pPr indent="-177800" lvl="0" marL="171450" marR="0" rtl="0" algn="l">
              <a:lnSpc>
                <a:spcPct val="90000"/>
              </a:lnSpc>
              <a:spcBef>
                <a:spcPts val="75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Study Guides can be found on </a:t>
            </a:r>
            <a:r>
              <a:rPr lang="en-US" sz="2800">
                <a:solidFill>
                  <a:schemeClr val="dk1"/>
                </a:solidFill>
              </a:rPr>
              <a:t>the Georgia De</a:t>
            </a:r>
            <a:r>
              <a:rPr lang="en-US" sz="2800"/>
              <a:t>partment of Education’s Georgia Milestones Resources page at:  </a:t>
            </a:r>
            <a:r>
              <a:rPr lang="en-US" sz="2800" u="sng">
                <a:solidFill>
                  <a:schemeClr val="hlink"/>
                </a:solidFill>
                <a:hlinkClick r:id="rId3"/>
              </a:rPr>
              <a:t>https://www.gadoe.org/Curriculum-Instruction-and-Assessment/Assessment/Pages/Milestones_Resources.aspx</a:t>
            </a:r>
            <a:r>
              <a:rPr lang="en-US" sz="2800"/>
              <a:t> </a:t>
            </a:r>
            <a:r>
              <a:rPr lang="en-US" sz="2800">
                <a:solidFill>
                  <a:schemeClr val="dk1"/>
                </a:solidFill>
                <a:latin typeface="Calibri"/>
                <a:ea typeface="Calibri"/>
                <a:cs typeface="Calibri"/>
                <a:sym typeface="Calibri"/>
              </a:rPr>
              <a:t> </a:t>
            </a:r>
            <a:endParaRPr/>
          </a:p>
        </p:txBody>
      </p:sp>
      <p:sp>
        <p:nvSpPr>
          <p:cNvPr descr="data:image/png;base64,iVBORw0KGgoAAAANSUhEUgAAAMgAAADICAYAAACtWK6eAAALp0lEQVR4Xu2a0XrjOggGt+//0D1f2z3dpHUsMQYiO7O3FRL6YQAr+/b+/v7+x38qoAKbCrwJiJmhAo8VEBCzQwV2FBAQ00MFBMQcUAGmgB2E6abViyggIC8SaK/JFBAQpptWL6KAgLxIoL0mU0BAmG5avYgCAvIigfaaTAEBYbpp9SIKhAF5e3s7vTR7//2M3o/uSf8rHPVzL3j0DmdJCKK1gPyILk08mlwkaB8uUz8FJIazgAjItwIU8ljKPW81KUYCIiACssOsgAiIgAjIvQIVowTdk7R9v0HYmEa0toPYQewgXR2EEMpqwdhq75WH+kn3pHZ7t6R7dtuNI5W7gt7vkRepHYQmXq5EX7tlC3Vkzyv4UnGHM8RdQAJRoklC7ewggeD8XZqttYAEYkDFp3YCEgiOgMTEukJSCkgs5kfGYL9BbhSg30oUOmonIAISV2DS4gpJKSCTwb5Zlh33tm+Qlf5z3Uo/6lX4QrVeyZc9NCr8fPqIRYPWLVR2BToyF1NfqNYViUd96Y67gEx+g9CkPMs41J14ApKQePFJ88uiu+Kd5eOeJmW3nivF3Q6SALKAbKcRBUtAJl8XVhLKEWs7GlQX2s26R0E7iB1kWIdoJ6B2Q4ceLKDnkQnAZ94fQaiolCQwo9cvmlzdldkOklCZabArKomAOGLdKmAHsYN8K9BdcFYqjH6DJHS6igTaS5KK8cQRK4alHcQOYgfZYUZABERABORegYpRiX7cO2LFRp6P1RXx8xuk+BskHuYvCwrWFeyoZgIyqVyFUDTxJl3+tYyedwU7qllF3O0gdpDlOpaA3ChQ8WRZUUloZabBpuddwY5qVhF3O4gdxA7y/h5m0mfepGfesPJ/Da7QCWhFp5rR88j/iRMQAflWoCLxzjJaP33EotWC2tHKTM+jdjSBSDWkPh55jj5yJrHNjntbByGXPWKTLdQRX/ZsBSRX2ey4C0hufMK7CUhYsl0DAZnUM1uoyWPDywQkLJmAZEgmIBkq/tvjCnqS7zZHrNw8Cu9mBwlLZgfJkOwKFW9PB1INj+h6BT2JZqkd5EgAOm273/uvfl5n7I6cJSCT6l09YbvvNyn705cJyGQIuhPo6udNyv70ZQIyGYKrJ2z3/SZlf/oyAZkMQXcCXf28SdmfvkxAJkNw9YTtvt+k7E9fJiCTIehOoKufNyn705e1APL0Wy7qAP3Br+K3jrP8ZrFoKO/cCv8OcoZLPcNHAXmG6vVnCkiSxgKSJORi2whIUkAEJEnIxbYRkKSACEiSkIttIyBJARGQJCEX20ZAkgIiIElCLrZNGJCKRFjpqZPej7yxf9ybPslW2HXHgbJQ8bvSI18E5IcyArKdKhUFQECoAjd2FYGhFai7wlI/qV33/Wh60PuRXLKD2EGm8pQk12iEnDp4Y5GA2EE+FahIhJVGSAGhCgiIgOzkTkXh8CN9ErqVKmxFIqx0P1o/K3R5OiB0ht0TkT510sDQ5DrLxy/1c6U4ZOdZ20d6tuOjD8Du8yh01M8KWAXktwICEsjsiqQUkEAA/i7t7FgCEoiPgGyL1Zmw3ZODgAjIlAKdH8YjhzqBFJBRNG7+bgexgwzThSYJnbV9xYon5TCIYIEdZFI02t6oHQWk4kWme8/JkPxaVlGMuuNA755tlzpidVeZim620p402AJClSt+5hWQ9cehvNT5t1NFUanwk+xpB/mhWkWw6Z4koB82dhCqnB3kUwHa6fwGye2Q3SATbOwgdhCSN3c2tEMKyI2MvmIdzsPpDboTT0ASEp0C0i0+9bPiGZSOdNQXChaN0TTxPxZSP8l5y49YVHwqooDE04jGKH7SlwWNLTlPQALfIDQwFQlU4UvFniQpRzbUz9G+W38XEAH5VoAmXkUBqBgvBeRGgYpgV+xJgnZkzDjLCCkgk8lMq1NFMlfsKSBxBWgc4if9+eOI5YjliLVDThgQQuEzbOgoUdGx6J5Ut4oKW6Fnxf9oyB7NBCTQQaj4ArKtnIDQEphgV1HxBCQ30QUkIdHpFgJCldu2q9BTQHJjFNqtIqB2EDtIKAlXXiwgudGp0NMOkhuj0G4VAbWD2EFCSfhz8UpJuXcR+qrk8+mh9PhlvJKej26W+swrIPEEqtCse3SJ3/rLQkBulKsIGhXYDkJTOteOxo9OB+Q8O0gg5kTg0fZ2kJFCsb9TPR2xbhSwg8SSrmr1SgVHQATkUwFaHCogERC/QYZ5RUeCCruhs8kLBGRSUCoUrYb0vIqPQ3qHPV/o/Sp8oX5SX+jdnz5iUaFoUlacR32peMGruB9Nysk6+GtZhS4C8kLfEhWJRyGnvlCQKawCIiDDXKVJQpNy6NCDBXaQSeW6A0rPo9W3IhFoZaZ3mAxlaFmFLtmxbfuhcKWAZov4cbeVXpXo/ewgv7NUQEI17/FiAYkLeckOUpEIVKiKSkn3rBhdKnSh8Yun/9iiwpfsPcMdhDrQbUcTVkDGiZ21guZEZ2wF5IfaApKV/uN9BGTySbZilOisMqNUoB+/FbpUJOXo/o/+XuFL9p52EDvItwIV3bO7UAnIjeI0oNkijiqoHWRboYo4ZO9pB7GD2EF2KlwYkFG1zJ43aUWgdvR+dJSg59HvE3reFezIxCEgDZGnI9aeawISD5yAJLyaxWUfWwjIWKOOFQIiIJ8KVADZkcDVZwiIgAjIDmUCIiACIiD/FKAfqqSSHGn/FSMPvfuRe5zdlsS97RXrLOLS5+FuCKie9H6vep6A/Ig8TSAB2UaI6rkKkAIiIN8KkBFklMgCMlLoZH+nAbWD2EFOlurMXQFhuj2yonpSL7LPc8RyxHLE2qFRQAREQDIBqZi1aTuldvRjNLt9j/ynWtPfSLrtRvfP/juJe7iD0KBlX/bIfkSoj/MEZFt1CtaRGBJbEncBCSgtIAIyTBc7SDxJhqI+WEC1phW9247qQu3sIJPKEaEcsd4eqkvBmgxX2jISd0esgPyOWPHuSbtgICzTSwVkUioilB3EDjKVXt1VdMqpjUUVftI9aRWlo0uF3RXiQO6QOmLRykwcH9nQZN7bl+4pIPHRrCIOo5zZ+ruABFQTkIBYf5dSzQQkrnXIYqXA2EHsIJ8KOGJtJ4KACIiAvL8/7HACIiACIiCbFKw06oZm9P+/od6DcxG9MK2ie5fqfs6kdwhKPBXHleIw5fDGogpdqC+P7NpesWhyCUj8u4YWjuzkGu0nIDcKCcgoXWJ/t4PE9KKr7SAB5SjkFZVSQAKBO7BUQALiCUhArImlFYVj4tjQEgEJyCUgAbEmlgqI3yBlz9+OWBMEJiyxg/wQkSbeXiyusGf3a2KFZoQXARGQbwUqRkia6NSOQLBb3Pyh8F6eisBcYU87yCR6NNi0Ol0hMFSzlca2K8RhMsXvljliOWI5Yu2QIyACIiACcq8A/b9K9N3eEWs7A7vj4Ig1+btLRWDoNxaFjgT7w4b6Sc/rtsvW0xEracSiiZcd0FFCUj9H+67y92w9BURAVsntFD8E5EbG7lGJnkefSFMyJlAAKs7r3lNABORQzjlixeRzxApUWDtILLmesdoOYgc5lHd2kJh8bR0k5tbx1fS3hwo7+g1S4Ut3F+y+w/HMud9BQBYesbqTi3YXCl2FnYBMKmBybQtFk/IsXXAyPaaX2UHsIN8K2EF+cyMgAiIgO/1EQAREQATkXgE6h1O7s8zvjljFI9b0l8+TF9JEz/4R6ogM9BGCnknhoedV2JH4pY5YFZeq2FNA4qoKyKRmVxequzJPyv5rWbefV4/7ozjYQZI+0mmiUzsBiSvniDWpmSPWpFA3y+wgk5pdXajuyjwpuyMWFerGzg4yKaIdZFIoO8if8DdIXFotVOC8CgjIeWOn5w0KCEiDyB5xXgUE5Lyx0/MGBQSkQWSPOK8CAnLe2Ol5gwIC0iCyR5xXAQE5b+z0vEEBAWkQ2SPOq4CAnDd2et6ggIA0iOwR51VAQM4bOz1vUEBAGkT2iPMq8B/OW/uZsTLxIwAAAABJRU5ErkJggg==" id="305" name="Google Shape;305;p1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2ca40cefa3_0_0"/>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312" name="Google Shape;312;g22ca40cefa3_0_0"/>
          <p:cNvPicPr preferRelativeResize="0"/>
          <p:nvPr/>
        </p:nvPicPr>
        <p:blipFill>
          <a:blip r:embed="rId3">
            <a:alphaModFix/>
          </a:blip>
          <a:stretch>
            <a:fillRect/>
          </a:stretch>
        </p:blipFill>
        <p:spPr>
          <a:xfrm>
            <a:off x="1567850" y="600975"/>
            <a:ext cx="9414306" cy="6051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18" name="Google Shape;318;p20"/>
          <p:cNvSpPr txBox="1"/>
          <p:nvPr>
            <p:ph idx="4294967295" type="title"/>
          </p:nvPr>
        </p:nvSpPr>
        <p:spPr>
          <a:xfrm>
            <a:off x="642026" y="620514"/>
            <a:ext cx="10515600" cy="7731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US" sz="3300">
                <a:solidFill>
                  <a:schemeClr val="dk1"/>
                </a:solidFill>
                <a:latin typeface="Arial"/>
                <a:ea typeface="Arial"/>
                <a:cs typeface="Arial"/>
                <a:sym typeface="Arial"/>
              </a:rPr>
              <a:t>Study Guides – How to use them</a:t>
            </a:r>
            <a:endParaRPr sz="3300">
              <a:solidFill>
                <a:schemeClr val="dk1"/>
              </a:solidFill>
              <a:latin typeface="Arial"/>
              <a:ea typeface="Arial"/>
              <a:cs typeface="Arial"/>
              <a:sym typeface="Arial"/>
            </a:endParaRPr>
          </a:p>
        </p:txBody>
      </p:sp>
      <p:sp>
        <p:nvSpPr>
          <p:cNvPr id="319" name="Google Shape;319;p20"/>
          <p:cNvSpPr txBox="1"/>
          <p:nvPr>
            <p:ph idx="4294967295" type="body"/>
          </p:nvPr>
        </p:nvSpPr>
        <p:spPr>
          <a:xfrm>
            <a:off x="642026" y="1393627"/>
            <a:ext cx="10515600" cy="5056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	Gather your child’s materials that you will need such as the guide, pen or pencil, highlighter, 	scratch paper, classroom notes and textbooks.</a:t>
            </a:r>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rPr lang="en-US" sz="2000">
                <a:solidFill>
                  <a:schemeClr val="dk1"/>
                </a:solidFill>
                <a:latin typeface="Calibri"/>
                <a:ea typeface="Calibri"/>
                <a:cs typeface="Calibri"/>
                <a:sym typeface="Calibri"/>
              </a:rPr>
              <a:t>	Find a comfortable place for your child to sit that has good lighting and time to focus.  That		 means, no TV, gams or phones.</a:t>
            </a:r>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rPr lang="en-US" sz="2000">
                <a:solidFill>
                  <a:schemeClr val="dk1"/>
                </a:solidFill>
                <a:latin typeface="Calibri"/>
                <a:ea typeface="Calibri"/>
                <a:cs typeface="Calibri"/>
                <a:sym typeface="Calibri"/>
              </a:rPr>
              <a:t>	Set aside some time for your child after school dedicated to studying.  Set a goal of how long		 you are going to study.  Remember, they can do a little every day.</a:t>
            </a:r>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rPr lang="en-US" sz="2000">
                <a:solidFill>
                  <a:schemeClr val="dk1"/>
                </a:solidFill>
                <a:latin typeface="Calibri"/>
                <a:ea typeface="Calibri"/>
                <a:cs typeface="Calibri"/>
                <a:sym typeface="Calibri"/>
              </a:rPr>
              <a:t>	Invite a study buddy like a friend, sibling or even yourself to practice together – anyone can		help!  Ask questions and 	don’t forget to read the directions before your start.  You can also	ask your teacher for help.  It is better to ask now and get answers.</a:t>
            </a:r>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rPr lang="en-US" sz="2000">
                <a:solidFill>
                  <a:schemeClr val="dk1"/>
                </a:solidFill>
                <a:latin typeface="Calibri"/>
                <a:ea typeface="Calibri"/>
                <a:cs typeface="Calibri"/>
                <a:sym typeface="Calibri"/>
              </a:rPr>
              <a:t>	Don’t forget to encourage your child to read each question and answer choices carefully.		Your child should be encouraged to use scratch paper and always check their work.</a:t>
            </a:r>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descr="Pencil | Free Stock Photo | Illustration of a pencil | # 14202" id="320" name="Google Shape;320;p20"/>
          <p:cNvPicPr preferRelativeResize="0"/>
          <p:nvPr/>
        </p:nvPicPr>
        <p:blipFill rotWithShape="1">
          <a:blip r:embed="rId3">
            <a:alphaModFix/>
          </a:blip>
          <a:srcRect b="0" l="0" r="0" t="0"/>
          <a:stretch/>
        </p:blipFill>
        <p:spPr>
          <a:xfrm>
            <a:off x="707438" y="1393628"/>
            <a:ext cx="309676" cy="301547"/>
          </a:xfrm>
          <a:prstGeom prst="rect">
            <a:avLst/>
          </a:prstGeom>
          <a:noFill/>
          <a:ln>
            <a:noFill/>
          </a:ln>
        </p:spPr>
      </p:pic>
      <p:pic>
        <p:nvPicPr>
          <p:cNvPr descr="In My Own Terms - Terminology for Beginners and Beyond" id="321" name="Google Shape;321;p20"/>
          <p:cNvPicPr preferRelativeResize="0"/>
          <p:nvPr/>
        </p:nvPicPr>
        <p:blipFill rotWithShape="1">
          <a:blip r:embed="rId4">
            <a:alphaModFix/>
          </a:blip>
          <a:srcRect b="0" l="0" r="0" t="0"/>
          <a:stretch/>
        </p:blipFill>
        <p:spPr>
          <a:xfrm>
            <a:off x="650083" y="3510031"/>
            <a:ext cx="424384" cy="424384"/>
          </a:xfrm>
          <a:prstGeom prst="rect">
            <a:avLst/>
          </a:prstGeom>
          <a:noFill/>
          <a:ln>
            <a:noFill/>
          </a:ln>
        </p:spPr>
      </p:pic>
      <p:pic>
        <p:nvPicPr>
          <p:cNvPr descr="Mell Classroom Building" id="322" name="Google Shape;322;p20"/>
          <p:cNvPicPr preferRelativeResize="0"/>
          <p:nvPr/>
        </p:nvPicPr>
        <p:blipFill rotWithShape="1">
          <a:blip r:embed="rId5">
            <a:alphaModFix/>
          </a:blip>
          <a:srcRect b="0" l="0" r="0" t="0"/>
          <a:stretch/>
        </p:blipFill>
        <p:spPr>
          <a:xfrm>
            <a:off x="627498" y="4499063"/>
            <a:ext cx="469557" cy="431842"/>
          </a:xfrm>
          <a:prstGeom prst="rect">
            <a:avLst/>
          </a:prstGeom>
          <a:noFill/>
          <a:ln>
            <a:noFill/>
          </a:ln>
        </p:spPr>
      </p:pic>
      <p:pic>
        <p:nvPicPr>
          <p:cNvPr descr="Life of an Educator - Dr. Justin Tarte: September 2014" id="323" name="Google Shape;323;p20"/>
          <p:cNvPicPr preferRelativeResize="0"/>
          <p:nvPr/>
        </p:nvPicPr>
        <p:blipFill rotWithShape="1">
          <a:blip r:embed="rId6">
            <a:alphaModFix/>
          </a:blip>
          <a:srcRect b="0" l="0" r="0" t="0"/>
          <a:stretch/>
        </p:blipFill>
        <p:spPr>
          <a:xfrm>
            <a:off x="650083" y="2354910"/>
            <a:ext cx="424385" cy="596965"/>
          </a:xfrm>
          <a:prstGeom prst="rect">
            <a:avLst/>
          </a:prstGeom>
          <a:noFill/>
          <a:ln>
            <a:noFill/>
          </a:ln>
        </p:spPr>
      </p:pic>
      <p:pic>
        <p:nvPicPr>
          <p:cNvPr descr="NO ME HAGAS PENSAR - Ciencia, Tecnología y Razón al ..." id="324" name="Google Shape;324;p20"/>
          <p:cNvPicPr preferRelativeResize="0"/>
          <p:nvPr/>
        </p:nvPicPr>
        <p:blipFill rotWithShape="1">
          <a:blip r:embed="rId7">
            <a:alphaModFix/>
          </a:blip>
          <a:srcRect b="0" l="0" r="0" t="0"/>
          <a:stretch/>
        </p:blipFill>
        <p:spPr>
          <a:xfrm>
            <a:off x="642026" y="5616415"/>
            <a:ext cx="440497" cy="4377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txBox="1"/>
          <p:nvPr>
            <p:ph type="title"/>
          </p:nvPr>
        </p:nvSpPr>
        <p:spPr>
          <a:xfrm>
            <a:off x="838200" y="745342"/>
            <a:ext cx="10515600" cy="9098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n-US"/>
              <a:t>How will my child need to show what they know?</a:t>
            </a:r>
            <a:endParaRPr/>
          </a:p>
        </p:txBody>
      </p:sp>
      <p:sp>
        <p:nvSpPr>
          <p:cNvPr id="331" name="Google Shape;331;p21"/>
          <p:cNvSpPr txBox="1"/>
          <p:nvPr>
            <p:ph idx="1" type="body"/>
          </p:nvPr>
        </p:nvSpPr>
        <p:spPr>
          <a:xfrm>
            <a:off x="838200" y="1655180"/>
            <a:ext cx="10713334" cy="4722471"/>
          </a:xfrm>
          <a:prstGeom prst="rect">
            <a:avLst/>
          </a:prstGeom>
          <a:noFill/>
          <a:ln>
            <a:noFill/>
          </a:ln>
        </p:spPr>
        <p:txBody>
          <a:bodyPr anchorCtr="0" anchor="t" bIns="45700" lIns="91425" spcFirstLastPara="1" rIns="91425" wrap="square" tIns="45700">
            <a:noAutofit/>
          </a:bodyPr>
          <a:lstStyle/>
          <a:p>
            <a:pPr indent="-184150" lvl="0" marL="171450" rtl="0" algn="l">
              <a:lnSpc>
                <a:spcPct val="90000"/>
              </a:lnSpc>
              <a:spcBef>
                <a:spcPts val="0"/>
              </a:spcBef>
              <a:spcAft>
                <a:spcPts val="0"/>
              </a:spcAft>
              <a:buClr>
                <a:schemeClr val="dk1"/>
              </a:buClr>
              <a:buSzPts val="2900"/>
              <a:buChar char="•"/>
            </a:pPr>
            <a:r>
              <a:rPr lang="en-US" sz="2900"/>
              <a:t>Let’s take a look at the GA Experience Online Platform.</a:t>
            </a:r>
            <a:endParaRPr sz="2600"/>
          </a:p>
          <a:p>
            <a:pPr indent="-203200" lvl="1" marL="514350" rtl="0" algn="l">
              <a:lnSpc>
                <a:spcPct val="90000"/>
              </a:lnSpc>
              <a:spcBef>
                <a:spcPts val="375"/>
              </a:spcBef>
              <a:spcAft>
                <a:spcPts val="0"/>
              </a:spcAft>
              <a:buClr>
                <a:schemeClr val="dk1"/>
              </a:buClr>
              <a:buSzPts val="2500"/>
              <a:buChar char="•"/>
            </a:pPr>
            <a:r>
              <a:rPr lang="en-US" sz="2500"/>
              <a:t>Link: </a:t>
            </a:r>
            <a:r>
              <a:rPr lang="en-US" sz="2500" u="sng">
                <a:solidFill>
                  <a:schemeClr val="hlink"/>
                </a:solidFill>
                <a:hlinkClick r:id="rId3"/>
              </a:rPr>
              <a:t>http://www.gaexperienceonline.com/</a:t>
            </a:r>
            <a:r>
              <a:rPr lang="en-US" sz="2500"/>
              <a:t> </a:t>
            </a:r>
            <a:endParaRPr sz="2300"/>
          </a:p>
          <a:p>
            <a:pPr indent="-203200" lvl="1" marL="514350" rtl="0" algn="l">
              <a:lnSpc>
                <a:spcPct val="90000"/>
              </a:lnSpc>
              <a:spcBef>
                <a:spcPts val="375"/>
              </a:spcBef>
              <a:spcAft>
                <a:spcPts val="0"/>
              </a:spcAft>
              <a:buClr>
                <a:schemeClr val="dk1"/>
              </a:buClr>
              <a:buSzPts val="2500"/>
              <a:buChar char="•"/>
            </a:pPr>
            <a:r>
              <a:rPr lang="en-US" sz="2500"/>
              <a:t>The items on the demonstration tests are general and are organized into the three grade bands in the content areas of English Language Arts, Mathematics, Science, and Social Studies. </a:t>
            </a:r>
            <a:endParaRPr sz="2500"/>
          </a:p>
          <a:p>
            <a:pPr indent="-203200" lvl="1" marL="514350" rtl="0" algn="l">
              <a:lnSpc>
                <a:spcPct val="90000"/>
              </a:lnSpc>
              <a:spcBef>
                <a:spcPts val="375"/>
              </a:spcBef>
              <a:spcAft>
                <a:spcPts val="0"/>
              </a:spcAft>
              <a:buClr>
                <a:schemeClr val="dk1"/>
              </a:buClr>
              <a:buSzPts val="2500"/>
              <a:buChar char="•"/>
            </a:pPr>
            <a:r>
              <a:rPr lang="en-US" sz="2500"/>
              <a:t>The items do not necessarily represent the specific grade-level content that students learn daily in their classrooms. </a:t>
            </a:r>
            <a:endParaRPr sz="2500"/>
          </a:p>
          <a:p>
            <a:pPr indent="-203200" lvl="1" marL="514350" rtl="0" algn="l">
              <a:lnSpc>
                <a:spcPct val="90000"/>
              </a:lnSpc>
              <a:spcBef>
                <a:spcPts val="375"/>
              </a:spcBef>
              <a:spcAft>
                <a:spcPts val="0"/>
              </a:spcAft>
              <a:buClr>
                <a:schemeClr val="dk1"/>
              </a:buClr>
              <a:buSzPts val="2500"/>
              <a:buChar char="•"/>
            </a:pPr>
            <a:r>
              <a:rPr lang="en-US" sz="2500"/>
              <a:t>The primary purpose is to let students experience, firsthand, the functionality of the online testing platform. The sample tests are not graded, so have fun! </a:t>
            </a:r>
            <a:endParaRPr sz="2500"/>
          </a:p>
          <a:p>
            <a:pPr indent="-184150" lvl="0" marL="171450" rtl="0" algn="l">
              <a:lnSpc>
                <a:spcPct val="90000"/>
              </a:lnSpc>
              <a:spcBef>
                <a:spcPts val="750"/>
              </a:spcBef>
              <a:spcAft>
                <a:spcPts val="0"/>
              </a:spcAft>
              <a:buClr>
                <a:schemeClr val="dk1"/>
              </a:buClr>
              <a:buSzPts val="2900"/>
              <a:buChar char="•"/>
            </a:pPr>
            <a:r>
              <a:rPr lang="en-US" sz="2900"/>
              <a:t>A guided video tutorial is also available to review all of the features the GA Experience Online Platform has to offer.  </a:t>
            </a:r>
            <a:endParaRPr sz="2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2ca40cefa3_0_6"/>
          <p:cNvSpPr txBox="1"/>
          <p:nvPr>
            <p:ph idx="12" type="sldNum"/>
          </p:nvPr>
        </p:nvSpPr>
        <p:spPr>
          <a:xfrm>
            <a:off x="8610600" y="635635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338" name="Google Shape;338;g22ca40cefa3_0_6"/>
          <p:cNvPicPr preferRelativeResize="0"/>
          <p:nvPr/>
        </p:nvPicPr>
        <p:blipFill>
          <a:blip r:embed="rId3">
            <a:alphaModFix/>
          </a:blip>
          <a:stretch>
            <a:fillRect/>
          </a:stretch>
        </p:blipFill>
        <p:spPr>
          <a:xfrm>
            <a:off x="202225" y="757137"/>
            <a:ext cx="11887197" cy="53437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5"/>
          <p:cNvSpPr txBox="1"/>
          <p:nvPr>
            <p:ph type="title"/>
          </p:nvPr>
        </p:nvSpPr>
        <p:spPr>
          <a:xfrm>
            <a:off x="838200" y="884238"/>
            <a:ext cx="10515600" cy="189368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n-US" sz="3600"/>
              <a:t>How will your child’s school &amp; your child’s teacher use the test results to support your child &amp; school?</a:t>
            </a:r>
            <a:endParaRPr sz="3600"/>
          </a:p>
        </p:txBody>
      </p:sp>
      <p:sp>
        <p:nvSpPr>
          <p:cNvPr id="344" name="Google Shape;344;p25"/>
          <p:cNvSpPr txBox="1"/>
          <p:nvPr>
            <p:ph idx="1" type="body"/>
          </p:nvPr>
        </p:nvSpPr>
        <p:spPr>
          <a:xfrm>
            <a:off x="838200" y="2777924"/>
            <a:ext cx="10515600" cy="3399039"/>
          </a:xfrm>
          <a:prstGeom prst="rect">
            <a:avLst/>
          </a:prstGeom>
          <a:noFill/>
          <a:ln>
            <a:noFill/>
          </a:ln>
        </p:spPr>
        <p:txBody>
          <a:bodyPr anchorCtr="0" anchor="t" bIns="45700" lIns="91425" spcFirstLastPara="1" rIns="91425" wrap="square" tIns="45700">
            <a:noAutofit/>
          </a:bodyPr>
          <a:lstStyle/>
          <a:p>
            <a:pPr indent="-228600" lvl="0" marL="171450" rtl="0" algn="l">
              <a:lnSpc>
                <a:spcPct val="90000"/>
              </a:lnSpc>
              <a:spcBef>
                <a:spcPts val="0"/>
              </a:spcBef>
              <a:spcAft>
                <a:spcPts val="0"/>
              </a:spcAft>
              <a:buClr>
                <a:schemeClr val="dk1"/>
              </a:buClr>
              <a:buSzPts val="3600"/>
              <a:buChar char="•"/>
            </a:pPr>
            <a:r>
              <a:rPr lang="en-US" sz="3600"/>
              <a:t>School Improvement</a:t>
            </a:r>
            <a:endParaRPr/>
          </a:p>
          <a:p>
            <a:pPr indent="-228600" lvl="0" marL="171450" rtl="0" algn="l">
              <a:lnSpc>
                <a:spcPct val="90000"/>
              </a:lnSpc>
              <a:spcBef>
                <a:spcPts val="750"/>
              </a:spcBef>
              <a:spcAft>
                <a:spcPts val="0"/>
              </a:spcAft>
              <a:buClr>
                <a:schemeClr val="dk1"/>
              </a:buClr>
              <a:buSzPts val="3600"/>
              <a:buChar char="•"/>
            </a:pPr>
            <a:r>
              <a:rPr lang="en-US" sz="3600"/>
              <a:t>Determine Placement into specialized programs and services  such as:</a:t>
            </a:r>
            <a:endParaRPr/>
          </a:p>
          <a:p>
            <a:pPr indent="-203200" lvl="1" marL="514350" rtl="0" algn="l">
              <a:lnSpc>
                <a:spcPct val="90000"/>
              </a:lnSpc>
              <a:spcBef>
                <a:spcPts val="375"/>
              </a:spcBef>
              <a:spcAft>
                <a:spcPts val="0"/>
              </a:spcAft>
              <a:buClr>
                <a:schemeClr val="dk1"/>
              </a:buClr>
              <a:buSzPts val="3200"/>
              <a:buChar char="•"/>
            </a:pPr>
            <a:r>
              <a:rPr lang="en-US" sz="3200"/>
              <a:t>Accelerated Math Programs (3rd, 4th, 5th)</a:t>
            </a:r>
            <a:endParaRPr/>
          </a:p>
          <a:p>
            <a:pPr indent="-203200" lvl="1" marL="514350" rtl="0" algn="l">
              <a:lnSpc>
                <a:spcPct val="90000"/>
              </a:lnSpc>
              <a:spcBef>
                <a:spcPts val="375"/>
              </a:spcBef>
              <a:spcAft>
                <a:spcPts val="0"/>
              </a:spcAft>
              <a:buClr>
                <a:schemeClr val="dk1"/>
              </a:buClr>
              <a:buSzPts val="3200"/>
              <a:buChar char="•"/>
            </a:pPr>
            <a:r>
              <a:rPr lang="en-US" sz="3200"/>
              <a:t>Gifted Testing</a:t>
            </a:r>
            <a:endParaRPr/>
          </a:p>
          <a:p>
            <a:pPr indent="-203200" lvl="1" marL="514350" rtl="0" algn="l">
              <a:lnSpc>
                <a:spcPct val="90000"/>
              </a:lnSpc>
              <a:spcBef>
                <a:spcPts val="375"/>
              </a:spcBef>
              <a:spcAft>
                <a:spcPts val="0"/>
              </a:spcAft>
              <a:buClr>
                <a:schemeClr val="dk1"/>
              </a:buClr>
              <a:buSzPts val="3200"/>
              <a:buChar char="•"/>
            </a:pPr>
            <a:r>
              <a:rPr lang="en-US" sz="3200"/>
              <a:t>Remediation classes</a:t>
            </a: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51" name="Google Shape;351;p26"/>
          <p:cNvSpPr txBox="1"/>
          <p:nvPr>
            <p:ph idx="4294967295" type="title"/>
          </p:nvPr>
        </p:nvSpPr>
        <p:spPr>
          <a:xfrm>
            <a:off x="243192" y="785343"/>
            <a:ext cx="10515600" cy="6619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b="1" lang="en-US" sz="4000">
                <a:solidFill>
                  <a:schemeClr val="dk1"/>
                </a:solidFill>
                <a:latin typeface="Arial"/>
                <a:ea typeface="Arial"/>
                <a:cs typeface="Arial"/>
                <a:sym typeface="Arial"/>
              </a:rPr>
              <a:t>Available Resources</a:t>
            </a:r>
            <a:endParaRPr sz="4000">
              <a:solidFill>
                <a:schemeClr val="dk1"/>
              </a:solidFill>
              <a:latin typeface="Arial"/>
              <a:ea typeface="Arial"/>
              <a:cs typeface="Arial"/>
              <a:sym typeface="Arial"/>
            </a:endParaRPr>
          </a:p>
        </p:txBody>
      </p:sp>
      <p:sp>
        <p:nvSpPr>
          <p:cNvPr id="352" name="Google Shape;352;p26"/>
          <p:cNvSpPr txBox="1"/>
          <p:nvPr>
            <p:ph idx="4294967295" type="body"/>
          </p:nvPr>
        </p:nvSpPr>
        <p:spPr>
          <a:xfrm>
            <a:off x="243192" y="1514762"/>
            <a:ext cx="5035550" cy="193198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Arial"/>
              <a:buNone/>
            </a:pPr>
            <a:r>
              <a:rPr lang="en-US" sz="3200">
                <a:solidFill>
                  <a:schemeClr val="dk1"/>
                </a:solidFill>
                <a:latin typeface="Calibri"/>
                <a:ea typeface="Calibri"/>
                <a:cs typeface="Calibri"/>
                <a:sym typeface="Calibri"/>
              </a:rPr>
              <a:t>Georgia Milestone resources can be retrieved from our Henry County Schools Website. </a:t>
            </a:r>
            <a:endParaRPr/>
          </a:p>
        </p:txBody>
      </p:sp>
      <p:pic>
        <p:nvPicPr>
          <p:cNvPr id="353" name="Google Shape;353;p26"/>
          <p:cNvPicPr preferRelativeResize="0"/>
          <p:nvPr/>
        </p:nvPicPr>
        <p:blipFill rotWithShape="1">
          <a:blip r:embed="rId3">
            <a:alphaModFix/>
          </a:blip>
          <a:srcRect b="0" l="0" r="0" t="0"/>
          <a:stretch/>
        </p:blipFill>
        <p:spPr>
          <a:xfrm>
            <a:off x="5278742" y="1637456"/>
            <a:ext cx="6608458" cy="4176980"/>
          </a:xfrm>
          <a:prstGeom prst="rect">
            <a:avLst/>
          </a:prstGeom>
          <a:noFill/>
          <a:ln>
            <a:noFill/>
          </a:ln>
        </p:spPr>
      </p:pic>
      <p:sp>
        <p:nvSpPr>
          <p:cNvPr id="354" name="Google Shape;354;p26"/>
          <p:cNvSpPr txBox="1"/>
          <p:nvPr/>
        </p:nvSpPr>
        <p:spPr>
          <a:xfrm>
            <a:off x="368050" y="5432950"/>
            <a:ext cx="6112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chemeClr val="hlink"/>
                </a:solidFill>
                <a:latin typeface="Arial"/>
                <a:ea typeface="Arial"/>
                <a:cs typeface="Arial"/>
                <a:sym typeface="Arial"/>
                <a:hlinkClick r:id="rId4"/>
              </a:rPr>
              <a:t>https://schoolwires.henry.k12.ga.us/Page/151339</a:t>
            </a:r>
            <a:r>
              <a:rPr b="0" i="0" lang="en-US" sz="2100" u="none" cap="none" strike="noStrike">
                <a:solidFill>
                  <a:srgbClr val="000000"/>
                </a:solidFill>
                <a:latin typeface="Arial"/>
                <a:ea typeface="Arial"/>
                <a:cs typeface="Arial"/>
                <a:sym typeface="Arial"/>
              </a:rPr>
              <a:t>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61" name="Google Shape;361;p27"/>
          <p:cNvSpPr txBox="1"/>
          <p:nvPr>
            <p:ph idx="4294967295" type="title"/>
          </p:nvPr>
        </p:nvSpPr>
        <p:spPr>
          <a:xfrm>
            <a:off x="564204" y="873835"/>
            <a:ext cx="6494463" cy="6619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US" sz="4000">
                <a:solidFill>
                  <a:schemeClr val="dk1"/>
                </a:solidFill>
                <a:latin typeface="Arial"/>
                <a:ea typeface="Arial"/>
                <a:cs typeface="Arial"/>
                <a:sym typeface="Arial"/>
              </a:rPr>
              <a:t>Questions</a:t>
            </a:r>
            <a:endParaRPr sz="4000">
              <a:solidFill>
                <a:schemeClr val="dk1"/>
              </a:solidFill>
              <a:latin typeface="Arial"/>
              <a:ea typeface="Arial"/>
              <a:cs typeface="Arial"/>
              <a:sym typeface="Arial"/>
            </a:endParaRPr>
          </a:p>
        </p:txBody>
      </p:sp>
      <p:pic>
        <p:nvPicPr>
          <p:cNvPr descr="Clipart - Grey bird with question marks" id="362" name="Google Shape;362;p27"/>
          <p:cNvPicPr preferRelativeResize="0"/>
          <p:nvPr/>
        </p:nvPicPr>
        <p:blipFill rotWithShape="1">
          <a:blip r:embed="rId3">
            <a:alphaModFix/>
          </a:blip>
          <a:srcRect b="0" l="0" r="0" t="0"/>
          <a:stretch/>
        </p:blipFill>
        <p:spPr>
          <a:xfrm>
            <a:off x="3380520" y="2249608"/>
            <a:ext cx="5731914" cy="37424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txBox="1"/>
          <p:nvPr>
            <p:ph idx="4294967295" type="title"/>
          </p:nvPr>
        </p:nvSpPr>
        <p:spPr>
          <a:xfrm>
            <a:off x="404048" y="577798"/>
            <a:ext cx="7920037" cy="86767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US" sz="3300">
                <a:solidFill>
                  <a:schemeClr val="dk1"/>
                </a:solidFill>
                <a:latin typeface="Arial"/>
                <a:ea typeface="Arial"/>
                <a:cs typeface="Arial"/>
                <a:sym typeface="Arial"/>
              </a:rPr>
              <a:t>What will  my child be assessed on?</a:t>
            </a:r>
            <a:endParaRPr sz="3300">
              <a:solidFill>
                <a:schemeClr val="dk1"/>
              </a:solidFill>
              <a:latin typeface="Arial"/>
              <a:ea typeface="Arial"/>
              <a:cs typeface="Arial"/>
              <a:sym typeface="Arial"/>
            </a:endParaRPr>
          </a:p>
        </p:txBody>
      </p:sp>
      <p:sp>
        <p:nvSpPr>
          <p:cNvPr id="178" name="Google Shape;178;p4"/>
          <p:cNvSpPr txBox="1"/>
          <p:nvPr>
            <p:ph idx="4294967295" type="body"/>
          </p:nvPr>
        </p:nvSpPr>
        <p:spPr>
          <a:xfrm>
            <a:off x="535021" y="1250066"/>
            <a:ext cx="10515600" cy="5355014"/>
          </a:xfrm>
          <a:prstGeom prst="rect">
            <a:avLst/>
          </a:prstGeom>
          <a:noFill/>
          <a:ln>
            <a:noFill/>
          </a:ln>
        </p:spPr>
        <p:txBody>
          <a:bodyPr anchorCtr="0" anchor="t" bIns="45700" lIns="91425" spcFirstLastPara="1" rIns="91425" wrap="square" tIns="45700">
            <a:normAutofit lnSpcReduction="10000"/>
          </a:bodyPr>
          <a:lstStyle/>
          <a:p>
            <a:pPr indent="0" lvl="0" marL="171450" marR="0" rtl="0" algn="l">
              <a:lnSpc>
                <a:spcPct val="90000"/>
              </a:lnSpc>
              <a:spcBef>
                <a:spcPts val="0"/>
              </a:spcBef>
              <a:spcAft>
                <a:spcPts val="0"/>
              </a:spcAft>
              <a:buSzPts val="2270"/>
              <a:buNone/>
            </a:pPr>
            <a:r>
              <a:t/>
            </a:r>
            <a:endParaRPr sz="2100">
              <a:solidFill>
                <a:schemeClr val="dk1"/>
              </a:solidFill>
              <a:latin typeface="Calibri"/>
              <a:ea typeface="Calibri"/>
              <a:cs typeface="Calibri"/>
              <a:sym typeface="Calibri"/>
            </a:endParaRPr>
          </a:p>
          <a:p>
            <a:pPr indent="0" lvl="0" marL="171450" marR="0" rtl="0" algn="l">
              <a:lnSpc>
                <a:spcPct val="90000"/>
              </a:lnSpc>
              <a:spcBef>
                <a:spcPts val="0"/>
              </a:spcBef>
              <a:spcAft>
                <a:spcPts val="0"/>
              </a:spcAft>
              <a:buSzPts val="2270"/>
              <a:buNone/>
            </a:pPr>
            <a:r>
              <a:t/>
            </a:r>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181483" lvl="0" marL="171450" marR="0" rtl="0" algn="l">
              <a:lnSpc>
                <a:spcPct val="90000"/>
              </a:lnSpc>
              <a:spcBef>
                <a:spcPts val="75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Measures students’ knowledge and skills on the state-adopted content standards in English Language Arts, Mathematics, Science, and Social Studies.</a:t>
            </a:r>
            <a:endParaRPr sz="2100">
              <a:solidFill>
                <a:schemeClr val="dk1"/>
              </a:solidFill>
              <a:latin typeface="Calibri"/>
              <a:ea typeface="Calibri"/>
              <a:cs typeface="Calibri"/>
              <a:sym typeface="Calibri"/>
            </a:endParaRPr>
          </a:p>
          <a:p>
            <a:pPr indent="-181483" lvl="0" marL="171450" marR="0" rtl="0" algn="l">
              <a:lnSpc>
                <a:spcPct val="90000"/>
              </a:lnSpc>
              <a:spcBef>
                <a:spcPts val="75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Elementary</a:t>
            </a:r>
            <a:r>
              <a:rPr lang="en-US"/>
              <a:t> </a:t>
            </a:r>
            <a:r>
              <a:rPr lang="en-US" sz="2100">
                <a:solidFill>
                  <a:schemeClr val="dk1"/>
                </a:solidFill>
                <a:latin typeface="Calibri"/>
                <a:ea typeface="Calibri"/>
                <a:cs typeface="Calibri"/>
                <a:sym typeface="Calibri"/>
              </a:rPr>
              <a:t>tudents taking an advanced class will need to take the End of Grade for the overall grade level for which they are enrolled.</a:t>
            </a:r>
            <a:endParaRPr/>
          </a:p>
          <a:p>
            <a:pPr indent="-181483" lvl="0" marL="171450" marR="0" rtl="0" algn="l">
              <a:lnSpc>
                <a:spcPct val="90000"/>
              </a:lnSpc>
              <a:spcBef>
                <a:spcPts val="75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The test is used as part of our state accountability system, which is CCRPI.</a:t>
            </a:r>
            <a:endParaRPr/>
          </a:p>
        </p:txBody>
      </p:sp>
      <p:graphicFrame>
        <p:nvGraphicFramePr>
          <p:cNvPr id="179" name="Google Shape;179;p4"/>
          <p:cNvGraphicFramePr/>
          <p:nvPr/>
        </p:nvGraphicFramePr>
        <p:xfrm>
          <a:off x="2016575" y="2028657"/>
          <a:ext cx="3000000" cy="3000000"/>
        </p:xfrm>
        <a:graphic>
          <a:graphicData uri="http://schemas.openxmlformats.org/drawingml/2006/table">
            <a:tbl>
              <a:tblPr>
                <a:noFill/>
                <a:tableStyleId>{37B0DC3E-2F0D-4A88-B041-5B897C72D2C4}</a:tableStyleId>
              </a:tblPr>
              <a:tblGrid>
                <a:gridCol w="1892325"/>
                <a:gridCol w="1892325"/>
                <a:gridCol w="1892325"/>
                <a:gridCol w="1875500"/>
              </a:tblGrid>
              <a:tr h="771400">
                <a:tc>
                  <a:txBody>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Calibri"/>
                          <a:ea typeface="Calibri"/>
                          <a:cs typeface="Calibri"/>
                          <a:sym typeface="Calibri"/>
                        </a:rPr>
                        <a:t>Georgia Milestones</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Calibri"/>
                          <a:ea typeface="Calibri"/>
                          <a:cs typeface="Calibri"/>
                          <a:sym typeface="Calibri"/>
                        </a:rPr>
                        <a:t>ELA</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Calibri"/>
                          <a:ea typeface="Calibri"/>
                          <a:cs typeface="Calibri"/>
                          <a:sym typeface="Calibri"/>
                        </a:rPr>
                        <a:t>Mathematics</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Calibri"/>
                          <a:ea typeface="Calibri"/>
                          <a:cs typeface="Calibri"/>
                          <a:sym typeface="Calibri"/>
                        </a:rPr>
                        <a:t>Science</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r>
              <a:tr h="654325">
                <a:tc>
                  <a:txBody>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End-of-Grade (EOG)</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Grades 3 – 8</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Grades 3 – 8</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Grades 5 &amp; 8</a:t>
                      </a:r>
                      <a:endParaRPr sz="1300" u="none" cap="none" strike="noStrike"/>
                    </a:p>
                  </a:txBody>
                  <a:tcPr marT="65675" marB="56275" marR="46900" marL="4690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r>
            </a:tbl>
          </a:graphicData>
        </a:graphic>
      </p:graphicFrame>
      <p:sp>
        <p:nvSpPr>
          <p:cNvPr id="180" name="Google Shape;180;p4"/>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p:nvPr/>
        </p:nvSpPr>
        <p:spPr>
          <a:xfrm>
            <a:off x="1673557" y="1828800"/>
            <a:ext cx="8469657" cy="42507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88" name="Google Shape;188;p6"/>
          <p:cNvSpPr txBox="1"/>
          <p:nvPr>
            <p:ph type="title"/>
          </p:nvPr>
        </p:nvSpPr>
        <p:spPr>
          <a:xfrm>
            <a:off x="838200" y="693738"/>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n-US"/>
              <a:t>What does the test look like?</a:t>
            </a:r>
            <a:endParaRPr/>
          </a:p>
        </p:txBody>
      </p:sp>
      <p:graphicFrame>
        <p:nvGraphicFramePr>
          <p:cNvPr id="189" name="Google Shape;189;p6"/>
          <p:cNvGraphicFramePr/>
          <p:nvPr/>
        </p:nvGraphicFramePr>
        <p:xfrm>
          <a:off x="838200" y="1828800"/>
          <a:ext cx="3000000" cy="3000000"/>
        </p:xfrm>
        <a:graphic>
          <a:graphicData uri="http://schemas.openxmlformats.org/drawingml/2006/table">
            <a:tbl>
              <a:tblPr>
                <a:noFill/>
                <a:tableStyleId>{37B0DC3E-2F0D-4A88-B041-5B897C72D2C4}</a:tableStyleId>
              </a:tblPr>
              <a:tblGrid>
                <a:gridCol w="2502825"/>
                <a:gridCol w="1251400"/>
                <a:gridCol w="1783725"/>
                <a:gridCol w="1568925"/>
                <a:gridCol w="1606300"/>
                <a:gridCol w="1802400"/>
              </a:tblGrid>
              <a:tr h="1411050">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Content Area and </a:t>
                      </a:r>
                      <a:br>
                        <a:rPr b="1" i="0" lang="en-US" sz="1600" u="none" cap="none" strike="noStrike">
                          <a:solidFill>
                            <a:srgbClr val="FFFFFF"/>
                          </a:solidFill>
                          <a:latin typeface="Calibri"/>
                          <a:ea typeface="Calibri"/>
                          <a:cs typeface="Calibri"/>
                          <a:sym typeface="Calibri"/>
                        </a:rPr>
                      </a:br>
                      <a:r>
                        <a:rPr b="1" i="0" lang="en-US" sz="1600" u="none" cap="none" strike="noStrike">
                          <a:solidFill>
                            <a:srgbClr val="FFFFFF"/>
                          </a:solidFill>
                          <a:latin typeface="Calibri"/>
                          <a:ea typeface="Calibri"/>
                          <a:cs typeface="Calibri"/>
                          <a:sym typeface="Calibri"/>
                        </a:rPr>
                        <a:t>Number of Sections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136525" marR="0" rtl="0" algn="ctr">
                        <a:lnSpc>
                          <a:spcPct val="100000"/>
                        </a:lnSpc>
                        <a:spcBef>
                          <a:spcPts val="0"/>
                        </a:spcBef>
                        <a:spcAft>
                          <a:spcPts val="0"/>
                        </a:spcAft>
                        <a:buClr>
                          <a:srgbClr val="000000"/>
                        </a:buClr>
                        <a:buSzPts val="1300"/>
                        <a:buFont typeface="Arial"/>
                        <a:buNone/>
                      </a:pPr>
                      <a:br>
                        <a:rPr lang="en-US" sz="1300" u="none" cap="none" strike="noStrike"/>
                      </a:br>
                      <a:r>
                        <a:rPr b="1" i="0" lang="en-US" sz="1600" u="none" cap="none" strike="noStrike">
                          <a:solidFill>
                            <a:srgbClr val="FFFFFF"/>
                          </a:solidFill>
                          <a:latin typeface="Calibri"/>
                          <a:ea typeface="Calibri"/>
                          <a:cs typeface="Calibri"/>
                          <a:sym typeface="Calibri"/>
                        </a:rPr>
                        <a:t>Selected</a:t>
                      </a:r>
                      <a:endParaRPr sz="1300" u="none" cap="none" strike="noStrike"/>
                    </a:p>
                    <a:p>
                      <a:pPr indent="0" lvl="0" marL="105410" marR="0" rtl="0" algn="ctr">
                        <a:lnSpc>
                          <a:spcPct val="100000"/>
                        </a:lnSpc>
                        <a:spcBef>
                          <a:spcPts val="35"/>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Response</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74295" lvl="0" marL="85725" marR="4953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Constructed Response </a:t>
                      </a:r>
                      <a:endParaRPr sz="1300" u="none" cap="none" strike="noStrike"/>
                    </a:p>
                    <a:p>
                      <a:pPr indent="-74295" lvl="0" marL="85725" marR="4953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 points)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66675" marR="53975"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Extended Constructed Response</a:t>
                      </a:r>
                      <a:endParaRPr sz="1300" u="none" cap="none" strike="noStrike"/>
                    </a:p>
                    <a:p>
                      <a:pPr indent="0" lvl="0" marL="134620" marR="122554"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(4 points)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173990" marR="161925"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Extended Writing Response </a:t>
                      </a:r>
                      <a:endParaRPr sz="1300" u="none" cap="none" strike="noStrike"/>
                    </a:p>
                    <a:p>
                      <a:pPr indent="0" lvl="0" marL="173990" marR="161925" rtl="0" algn="ctr">
                        <a:lnSpc>
                          <a:spcPct val="100000"/>
                        </a:lnSpc>
                        <a:spcBef>
                          <a:spcPts val="235"/>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(7 points)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c>
                  <a:txBody>
                    <a:bodyPr/>
                    <a:lstStyle/>
                    <a:p>
                      <a:pPr indent="0" lvl="0" marL="173990" marR="161925"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Technology Enhanced</a:t>
                      </a:r>
                      <a:endParaRPr sz="1300" u="none" cap="none" strike="noStrike"/>
                    </a:p>
                    <a:p>
                      <a:pPr indent="0" lvl="0" marL="173990" marR="161925" rtl="0" algn="ctr">
                        <a:lnSpc>
                          <a:spcPct val="100000"/>
                        </a:lnSpc>
                        <a:spcBef>
                          <a:spcPts val="235"/>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 points)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2D2065"/>
                    </a:solidFill>
                  </a:tcPr>
                </a:tc>
              </a:tr>
              <a:tr h="632100">
                <a:tc>
                  <a:txBody>
                    <a:bodyPr/>
                    <a:lstStyle/>
                    <a:p>
                      <a:pPr indent="0" lvl="0" marL="43815"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English Language Arts (ELA) (3 sections)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335915" marR="324485"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391160" marR="37973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384175" marR="37211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422275" marR="409575"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422275" marR="409575"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r>
              <a:tr h="603275">
                <a:tc>
                  <a:txBody>
                    <a:bodyPr/>
                    <a:lstStyle/>
                    <a:p>
                      <a:pPr indent="0" lvl="0" marL="43815"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Mathematics (2 sections)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335915" marR="324485"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 </a:t>
                      </a:r>
                      <a:endParaRPr sz="14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 </a:t>
                      </a:r>
                      <a:endParaRPr sz="14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 </a:t>
                      </a:r>
                      <a:endParaRPr sz="14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422275" marR="409575"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r>
              <a:tr h="603275">
                <a:tc>
                  <a:txBody>
                    <a:bodyPr/>
                    <a:lstStyle/>
                    <a:p>
                      <a:pPr indent="0" lvl="0" marL="43815"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Science (2 sections)</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335915" marR="324485"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 </a:t>
                      </a:r>
                      <a:endParaRPr sz="14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 </a:t>
                      </a:r>
                      <a:endParaRPr sz="14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 </a:t>
                      </a:r>
                      <a:endParaRPr sz="14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c>
                  <a:txBody>
                    <a:bodyPr/>
                    <a:lstStyle/>
                    <a:p>
                      <a:pPr indent="0" lvl="0" marL="422275" marR="409575"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 </a:t>
                      </a:r>
                      <a:endParaRPr sz="1300" u="none" cap="none" strike="noStrike"/>
                    </a:p>
                  </a:txBody>
                  <a:tcPr marT="44825" marB="44825" marR="89650" marL="89650" anchor="ctr">
                    <a:lnL cap="flat" cmpd="sng" w="9525">
                      <a:solidFill>
                        <a:srgbClr val="2D2065"/>
                      </a:solidFill>
                      <a:prstDash val="solid"/>
                      <a:round/>
                      <a:headEnd len="sm" w="sm" type="none"/>
                      <a:tailEnd len="sm" w="sm" type="none"/>
                    </a:lnL>
                    <a:lnR cap="flat" cmpd="sng" w="9525">
                      <a:solidFill>
                        <a:srgbClr val="2D2065"/>
                      </a:solidFill>
                      <a:prstDash val="solid"/>
                      <a:round/>
                      <a:headEnd len="sm" w="sm" type="none"/>
                      <a:tailEnd len="sm" w="sm" type="none"/>
                    </a:lnR>
                    <a:lnT cap="flat" cmpd="sng" w="9525">
                      <a:solidFill>
                        <a:srgbClr val="2D2065"/>
                      </a:solidFill>
                      <a:prstDash val="solid"/>
                      <a:round/>
                      <a:headEnd len="sm" w="sm" type="none"/>
                      <a:tailEnd len="sm" w="sm" type="none"/>
                    </a:lnT>
                    <a:lnB cap="flat" cmpd="sng" w="9525">
                      <a:solidFill>
                        <a:srgbClr val="2D2065"/>
                      </a:solidFill>
                      <a:prstDash val="solid"/>
                      <a:round/>
                      <a:headEnd len="sm" w="sm" type="none"/>
                      <a:tailEnd len="sm" w="sm" type="none"/>
                    </a:lnB>
                    <a:solidFill>
                      <a:srgbClr val="FFFFFF"/>
                    </a:solidFill>
                  </a:tcPr>
                </a:tc>
              </a:tr>
            </a:tbl>
          </a:graphicData>
        </a:graphic>
      </p:graphicFrame>
      <p:sp>
        <p:nvSpPr>
          <p:cNvPr id="190" name="Google Shape;190;p6"/>
          <p:cNvSpPr/>
          <p:nvPr/>
        </p:nvSpPr>
        <p:spPr>
          <a:xfrm>
            <a:off x="838200" y="201930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6"/>
          <p:cNvSpPr/>
          <p:nvPr/>
        </p:nvSpPr>
        <p:spPr>
          <a:xfrm>
            <a:off x="751840" y="5770477"/>
            <a:ext cx="1060196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Technology Enhanced Items include: Evidence Based Selected Response, Drag and Drop/Paste, Drop-down list, Multi-Select, Keypad Input or Graphing.</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txBox="1"/>
          <p:nvPr/>
        </p:nvSpPr>
        <p:spPr>
          <a:xfrm>
            <a:off x="838200" y="272763"/>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98" name="Google Shape;198;p7"/>
          <p:cNvSpPr txBox="1"/>
          <p:nvPr>
            <p:ph type="title"/>
          </p:nvPr>
        </p:nvSpPr>
        <p:spPr>
          <a:xfrm>
            <a:off x="838200" y="661818"/>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n-US"/>
              <a:t>How long is the test?</a:t>
            </a:r>
            <a:br>
              <a:rPr lang="en-US"/>
            </a:br>
            <a:endParaRPr/>
          </a:p>
        </p:txBody>
      </p:sp>
      <p:graphicFrame>
        <p:nvGraphicFramePr>
          <p:cNvPr id="199" name="Google Shape;199;p7"/>
          <p:cNvGraphicFramePr/>
          <p:nvPr/>
        </p:nvGraphicFramePr>
        <p:xfrm>
          <a:off x="838200" y="1598326"/>
          <a:ext cx="3000000" cy="3000000"/>
        </p:xfrm>
        <a:graphic>
          <a:graphicData uri="http://schemas.openxmlformats.org/drawingml/2006/table">
            <a:tbl>
              <a:tblPr>
                <a:noFill/>
                <a:tableStyleId>{37B0DC3E-2F0D-4A88-B041-5B897C72D2C4}</a:tableStyleId>
              </a:tblPr>
              <a:tblGrid>
                <a:gridCol w="2008925"/>
                <a:gridCol w="1699875"/>
                <a:gridCol w="1645325"/>
                <a:gridCol w="1718050"/>
                <a:gridCol w="1718050"/>
              </a:tblGrid>
              <a:tr h="1076925">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Content Area/Course</a:t>
                      </a:r>
                      <a:endParaRPr sz="12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Test Section(s)</a:t>
                      </a:r>
                      <a:endParaRPr sz="12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Typical Testing Time</a:t>
                      </a:r>
                      <a:endParaRPr sz="12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Maximum Time Per Section(s)</a:t>
                      </a:r>
                      <a:endParaRPr sz="12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2D2065"/>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Maximum Time Per Section(s)</a:t>
                      </a:r>
                      <a:endParaRPr sz="1200" u="none" cap="none" strike="noStrike"/>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(1.5)</a:t>
                      </a:r>
                      <a:endParaRPr sz="12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2D2065"/>
                    </a:solidFill>
                  </a:tcPr>
                </a:tc>
              </a:tr>
              <a:tr h="306700">
                <a:tc rowSpan="3">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ELA</a:t>
                      </a:r>
                      <a:endParaRPr sz="1500" u="none" cap="none" strike="noStrike"/>
                    </a:p>
                  </a:txBody>
                  <a:tcPr marT="42575" marB="42575" marR="76625" marL="76625" anchor="ctr">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1</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45-65</a:t>
                      </a:r>
                      <a:endParaRPr sz="1500" u="none" cap="none" strike="noStrike"/>
                    </a:p>
                  </a:txBody>
                  <a:tcPr marT="40875" marB="40875" marR="59600" marL="596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90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135</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CCCBD2"/>
                    </a:solidFill>
                  </a:tcPr>
                </a:tc>
              </a:tr>
              <a:tr h="306700">
                <a:tc vMerge="1"/>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2</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40-60</a:t>
                      </a:r>
                      <a:endParaRPr sz="1500" u="none" cap="none" strike="noStrike"/>
                    </a:p>
                  </a:txBody>
                  <a:tcPr marT="40875" marB="40875" marR="59600" marL="596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80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120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r>
              <a:tr h="306700">
                <a:tc vMerge="1"/>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3</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40-60</a:t>
                      </a:r>
                      <a:endParaRPr sz="1500" u="none" cap="none" strike="noStrike"/>
                    </a:p>
                  </a:txBody>
                  <a:tcPr marT="40875" marB="40875" marR="59600" marL="596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80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120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r>
              <a:tr h="306700">
                <a:tc rowSpan="2">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Mathematics</a:t>
                      </a:r>
                      <a:endParaRPr sz="1500" u="none" cap="none" strike="noStrike"/>
                    </a:p>
                  </a:txBody>
                  <a:tcPr marT="42575" marB="42575" marR="76625" marL="76625" anchor="ctr">
                    <a:lnL cap="flat" cmpd="sng" w="19050">
                      <a:solidFill>
                        <a:srgbClr val="000000"/>
                      </a:solidFill>
                      <a:prstDash val="solid"/>
                      <a:round/>
                      <a:headEnd len="sm" w="sm" type="none"/>
                      <a:tailEnd len="sm" w="sm" type="none"/>
                    </a:lnL>
                    <a:lnR cap="flat" cmpd="sng" w="12675">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1</a:t>
                      </a:r>
                      <a:endParaRPr sz="15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2675">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30-50</a:t>
                      </a:r>
                      <a:endParaRPr sz="1500" u="none" cap="none" strike="noStrike"/>
                    </a:p>
                  </a:txBody>
                  <a:tcPr marT="40875" marB="40875" marR="59600" marL="59600"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2675">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65</a:t>
                      </a:r>
                      <a:endParaRPr sz="15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2675">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98</a:t>
                      </a:r>
                      <a:endParaRPr sz="15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2675">
                      <a:solidFill>
                        <a:srgbClr val="FFFFFF"/>
                      </a:solidFill>
                      <a:prstDash val="solid"/>
                      <a:round/>
                      <a:headEnd len="sm" w="sm" type="none"/>
                      <a:tailEnd len="sm" w="sm" type="none"/>
                    </a:lnB>
                    <a:solidFill>
                      <a:srgbClr val="E7E7EA"/>
                    </a:solidFill>
                  </a:tcPr>
                </a:tc>
              </a:tr>
              <a:tr h="306700">
                <a:tc vMerge="1"/>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2</a:t>
                      </a:r>
                      <a:endParaRPr sz="15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30-50</a:t>
                      </a:r>
                      <a:endParaRPr sz="1500" u="none" cap="none" strike="noStrike"/>
                    </a:p>
                  </a:txBody>
                  <a:tcPr marT="40875" marB="40875" marR="59600" marL="59600"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65</a:t>
                      </a:r>
                      <a:endParaRPr sz="15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98</a:t>
                      </a:r>
                      <a:endParaRPr sz="1500" u="none" cap="none" strike="noStrike"/>
                    </a:p>
                  </a:txBody>
                  <a:tcPr marT="42575" marB="42575" marR="76625" marL="76625" anchor="ctr">
                    <a:lnL cap="flat" cmpd="sng" w="12675">
                      <a:solidFill>
                        <a:srgbClr val="FFFFFF"/>
                      </a:solidFill>
                      <a:prstDash val="solid"/>
                      <a:round/>
                      <a:headEnd len="sm" w="sm" type="none"/>
                      <a:tailEnd len="sm" w="sm" type="none"/>
                    </a:lnL>
                    <a:lnR cap="flat" cmpd="sng" w="12675">
                      <a:solidFill>
                        <a:srgbClr val="FFFFFF"/>
                      </a:solidFill>
                      <a:prstDash val="solid"/>
                      <a:round/>
                      <a:headEnd len="sm" w="sm" type="none"/>
                      <a:tailEnd len="sm" w="sm" type="none"/>
                    </a:lnR>
                    <a:lnT cap="flat" cmpd="sng" w="12675">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r>
              <a:tr h="222850">
                <a:tc rowSpan="2">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Science</a:t>
                      </a:r>
                      <a:endParaRPr sz="1500" u="none" cap="none" strike="noStrike"/>
                    </a:p>
                  </a:txBody>
                  <a:tcPr marT="42575" marB="42575" marR="76625" marL="76625" anchor="ctr">
                    <a:lnL cap="flat" cmpd="sng" w="19050">
                      <a:solidFill>
                        <a:srgbClr val="000000"/>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2</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20-30</a:t>
                      </a:r>
                      <a:endParaRPr sz="1500" u="none" cap="none" strike="noStrike"/>
                    </a:p>
                  </a:txBody>
                  <a:tcPr marT="40875" marB="40875" marR="59600" marL="596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40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60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FFFFFF"/>
                      </a:solidFill>
                      <a:prstDash val="solid"/>
                      <a:round/>
                      <a:headEnd len="sm" w="sm" type="none"/>
                      <a:tailEnd len="sm" w="sm" type="none"/>
                    </a:lnB>
                    <a:solidFill>
                      <a:srgbClr val="E7E7EA"/>
                    </a:solidFill>
                  </a:tcPr>
                </a:tc>
              </a:tr>
              <a:tr h="306700">
                <a:tc vMerge="1"/>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3</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20-30</a:t>
                      </a:r>
                      <a:endParaRPr sz="1500" u="none" cap="none" strike="noStrike"/>
                    </a:p>
                  </a:txBody>
                  <a:tcPr marT="40875" marB="40875" marR="59600" marL="596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40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60</a:t>
                      </a:r>
                      <a:endParaRPr sz="1500" u="none" cap="none" strike="noStrike"/>
                    </a:p>
                  </a:txBody>
                  <a:tcPr marT="42575" marB="42575" marR="76625" marL="766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BD2"/>
                    </a:solidFill>
                  </a:tcPr>
                </a:tc>
              </a:tr>
            </a:tbl>
          </a:graphicData>
        </a:graphic>
      </p:graphicFrame>
      <p:sp>
        <p:nvSpPr>
          <p:cNvPr id="200" name="Google Shape;200;p7"/>
          <p:cNvSpPr/>
          <p:nvPr/>
        </p:nvSpPr>
        <p:spPr>
          <a:xfrm>
            <a:off x="838565" y="159832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7"/>
          <p:cNvSpPr/>
          <p:nvPr/>
        </p:nvSpPr>
        <p:spPr>
          <a:xfrm>
            <a:off x="795014" y="5900687"/>
            <a:ext cx="106020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Note: </a:t>
            </a:r>
            <a:r>
              <a:rPr b="0" i="0" lang="en-US" sz="1800" u="none" cap="none" strike="noStrike">
                <a:solidFill>
                  <a:srgbClr val="000000"/>
                </a:solidFill>
                <a:latin typeface="Calibri"/>
                <a:ea typeface="Calibri"/>
                <a:cs typeface="Calibri"/>
                <a:sym typeface="Calibri"/>
              </a:rPr>
              <a:t>There is no minimum time for testing.  If all students have submitted the test, the examiner should complete the test section.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idx="4294967295" type="title"/>
          </p:nvPr>
        </p:nvSpPr>
        <p:spPr>
          <a:xfrm>
            <a:off x="661481" y="669374"/>
            <a:ext cx="10515600" cy="804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US" sz="3300">
                <a:solidFill>
                  <a:schemeClr val="dk1"/>
                </a:solidFill>
                <a:latin typeface="Arial"/>
                <a:ea typeface="Arial"/>
                <a:cs typeface="Arial"/>
                <a:sym typeface="Arial"/>
              </a:rPr>
              <a:t>When will your child test? (Grades 3 – 5)</a:t>
            </a:r>
            <a:endParaRPr sz="3300">
              <a:solidFill>
                <a:schemeClr val="dk1"/>
              </a:solidFill>
              <a:latin typeface="Arial"/>
              <a:ea typeface="Arial"/>
              <a:cs typeface="Arial"/>
              <a:sym typeface="Arial"/>
            </a:endParaRPr>
          </a:p>
        </p:txBody>
      </p:sp>
      <p:graphicFrame>
        <p:nvGraphicFramePr>
          <p:cNvPr id="208" name="Google Shape;208;p8"/>
          <p:cNvGraphicFramePr/>
          <p:nvPr/>
        </p:nvGraphicFramePr>
        <p:xfrm>
          <a:off x="580200" y="1474235"/>
          <a:ext cx="3000000" cy="3000000"/>
        </p:xfrm>
        <a:graphic>
          <a:graphicData uri="http://schemas.openxmlformats.org/drawingml/2006/table">
            <a:tbl>
              <a:tblPr>
                <a:noFill/>
                <a:tableStyleId>{0739AC55-4914-482B-844E-8D84B21D4008}</a:tableStyleId>
              </a:tblPr>
              <a:tblGrid>
                <a:gridCol w="4479225"/>
                <a:gridCol w="6036375"/>
              </a:tblGrid>
              <a:tr h="822975">
                <a:tc gridSpan="2">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solidFill>
                            <a:schemeClr val="dk2"/>
                          </a:solidFill>
                        </a:rPr>
                        <a:t>Elementary School Spring 2023 EOG:  April 25 - May 3, 2023 </a:t>
                      </a:r>
                      <a:endParaRPr sz="4200" u="none" cap="none" strike="noStrike">
                        <a:solidFill>
                          <a:schemeClr val="dk2"/>
                        </a:solidFill>
                      </a:endParaRPr>
                    </a:p>
                  </a:txBody>
                  <a:tcPr marT="45725" marB="45725" marR="68575" marL="68575" anchor="ctr">
                    <a:solidFill>
                      <a:schemeClr val="accent4"/>
                    </a:solidFill>
                  </a:tcPr>
                </a:tc>
                <a:tc hMerge="1"/>
              </a:tr>
              <a:tr h="674900">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Date</a:t>
                      </a:r>
                      <a:endParaRPr sz="4200" u="none" cap="none" strike="noStrike"/>
                    </a:p>
                  </a:txBody>
                  <a:tcPr marT="45725" marB="45725" marR="68575" marL="68575" anchor="ctr">
                    <a:solidFill>
                      <a:schemeClr val="accent3"/>
                    </a:solidFill>
                  </a:tcPr>
                </a:tc>
                <a:tc>
                  <a:txBody>
                    <a:bodyPr/>
                    <a:lstStyle/>
                    <a:p>
                      <a:pPr indent="0" lvl="0" marL="0" marR="0" rtl="0" algn="l">
                        <a:lnSpc>
                          <a:spcPct val="100000"/>
                        </a:lnSpc>
                        <a:spcBef>
                          <a:spcPts val="0"/>
                        </a:spcBef>
                        <a:spcAft>
                          <a:spcPts val="0"/>
                        </a:spcAft>
                        <a:buClr>
                          <a:srgbClr val="000000"/>
                        </a:buClr>
                        <a:buSzPts val="3000"/>
                        <a:buFont typeface="Arial"/>
                        <a:buNone/>
                      </a:pPr>
                      <a:r>
                        <a:rPr lang="en-US" sz="3000" u="none" cap="none" strike="noStrike"/>
                        <a:t>Content Area</a:t>
                      </a:r>
                      <a:endParaRPr sz="4200" u="none" cap="none" strike="noStrike"/>
                    </a:p>
                  </a:txBody>
                  <a:tcPr marT="45725" marB="45725" marR="68575" marL="68575" anchor="ctr">
                    <a:solidFill>
                      <a:schemeClr val="accent3"/>
                    </a:solidFill>
                  </a:tcPr>
                </a:tc>
              </a:tr>
              <a:tr h="640725">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April 2</a:t>
                      </a:r>
                      <a:r>
                        <a:rPr lang="en-US" sz="2600"/>
                        <a:t>5</a:t>
                      </a:r>
                      <a:endParaRPr sz="4200" u="none" cap="none" strike="noStrike"/>
                    </a:p>
                  </a:txBody>
                  <a:tcPr marT="45725" marB="45725" marR="68575" marL="68575" anchor="ctr">
                    <a:solidFill>
                      <a:schemeClr val="dk2"/>
                    </a:solidFill>
                  </a:tcP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ELA Part I</a:t>
                      </a:r>
                      <a:endParaRPr sz="4200" u="none" cap="none" strike="noStrike"/>
                    </a:p>
                  </a:txBody>
                  <a:tcPr marT="45725" marB="45725" marR="68575" marL="68575" anchor="ctr">
                    <a:solidFill>
                      <a:schemeClr val="dk2"/>
                    </a:solidFill>
                  </a:tcPr>
                </a:tc>
              </a:tr>
              <a:tr h="640725">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April 2</a:t>
                      </a:r>
                      <a:r>
                        <a:rPr lang="en-US" sz="2600"/>
                        <a:t>6</a:t>
                      </a:r>
                      <a:endParaRPr sz="4200" u="none" cap="none" strike="noStrike"/>
                    </a:p>
                  </a:txBody>
                  <a:tcPr marT="45725" marB="45725" marR="68575" marL="68575" anchor="ctr">
                    <a:solidFill>
                      <a:schemeClr val="dk2"/>
                    </a:solidFill>
                  </a:tcP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ELA Part II/III</a:t>
                      </a:r>
                      <a:endParaRPr sz="4200" u="none" cap="none" strike="noStrike"/>
                    </a:p>
                  </a:txBody>
                  <a:tcPr marT="45725" marB="45725" marR="68575" marL="68575" anchor="ctr">
                    <a:solidFill>
                      <a:schemeClr val="dk2"/>
                    </a:solidFill>
                  </a:tcPr>
                </a:tc>
              </a:tr>
              <a:tr h="640725">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April 2</a:t>
                      </a:r>
                      <a:r>
                        <a:rPr lang="en-US" sz="2600"/>
                        <a:t>7</a:t>
                      </a:r>
                      <a:endParaRPr sz="4200" u="none" cap="none" strike="noStrike"/>
                    </a:p>
                  </a:txBody>
                  <a:tcPr marT="45725" marB="45725" marR="68575" marL="68575" anchor="ctr">
                    <a:solidFill>
                      <a:schemeClr val="dk2"/>
                    </a:solidFill>
                  </a:tcP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Math</a:t>
                      </a:r>
                      <a:endParaRPr sz="4200" u="none" cap="none" strike="noStrike"/>
                    </a:p>
                  </a:txBody>
                  <a:tcPr marT="45725" marB="45725" marR="68575" marL="68575" anchor="ctr">
                    <a:solidFill>
                      <a:schemeClr val="dk2"/>
                    </a:solidFill>
                  </a:tcPr>
                </a:tc>
              </a:tr>
              <a:tr h="640725">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April 2</a:t>
                      </a:r>
                      <a:r>
                        <a:rPr lang="en-US" sz="2600"/>
                        <a:t>8</a:t>
                      </a:r>
                      <a:endParaRPr sz="4200" u="none" cap="none" strike="noStrike"/>
                    </a:p>
                  </a:txBody>
                  <a:tcPr marT="45725" marB="45725" marR="68575" marL="68575" anchor="ctr">
                    <a:solidFill>
                      <a:schemeClr val="dk2"/>
                    </a:solidFill>
                  </a:tcP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Science</a:t>
                      </a:r>
                      <a:endParaRPr sz="4200" u="none" cap="none" strike="noStrike"/>
                    </a:p>
                  </a:txBody>
                  <a:tcPr marT="45725" marB="45725" marR="68575" marL="68575" anchor="ctr">
                    <a:solidFill>
                      <a:schemeClr val="dk2"/>
                    </a:solidFill>
                  </a:tcPr>
                </a:tc>
              </a:tr>
              <a:tr h="640725">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May 1 - 3 </a:t>
                      </a:r>
                      <a:endParaRPr sz="4200" u="none" cap="none" strike="noStrike"/>
                    </a:p>
                  </a:txBody>
                  <a:tcPr marT="45725" marB="45725" marR="68575" marL="68575" anchor="ctr">
                    <a:solidFill>
                      <a:schemeClr val="dk2"/>
                    </a:solidFill>
                  </a:tcP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Make-ups</a:t>
                      </a:r>
                      <a:endParaRPr sz="4200" u="none" cap="none" strike="noStrike"/>
                    </a:p>
                  </a:txBody>
                  <a:tcPr marT="45725" marB="45725" marR="68575" marL="68575" anchor="ctr">
                    <a:solidFill>
                      <a:schemeClr val="dk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1093116c56_0_3"/>
          <p:cNvSpPr txBox="1"/>
          <p:nvPr>
            <p:ph type="title"/>
          </p:nvPr>
        </p:nvSpPr>
        <p:spPr>
          <a:xfrm>
            <a:off x="831851" y="1709740"/>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What types of questions will my child see on the Georgia Milestones assessment?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1093116c56_0_9"/>
          <p:cNvSpPr txBox="1"/>
          <p:nvPr>
            <p:ph type="title"/>
          </p:nvPr>
        </p:nvSpPr>
        <p:spPr>
          <a:xfrm>
            <a:off x="838200" y="88423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English Language Arts</a:t>
            </a:r>
            <a:endParaRPr/>
          </a:p>
        </p:txBody>
      </p:sp>
      <p:pic>
        <p:nvPicPr>
          <p:cNvPr id="221" name="Google Shape;221;g11093116c56_0_9"/>
          <p:cNvPicPr preferRelativeResize="0"/>
          <p:nvPr/>
        </p:nvPicPr>
        <p:blipFill rotWithShape="1">
          <a:blip r:embed="rId3">
            <a:alphaModFix/>
          </a:blip>
          <a:srcRect b="0" l="0" r="0" t="0"/>
          <a:stretch/>
        </p:blipFill>
        <p:spPr>
          <a:xfrm>
            <a:off x="2412475" y="1928426"/>
            <a:ext cx="7367050" cy="4627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1093116c56_0_28"/>
          <p:cNvSpPr txBox="1"/>
          <p:nvPr>
            <p:ph type="title"/>
          </p:nvPr>
        </p:nvSpPr>
        <p:spPr>
          <a:xfrm>
            <a:off x="838200" y="88423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Mathematics</a:t>
            </a:r>
            <a:endParaRPr/>
          </a:p>
        </p:txBody>
      </p:sp>
      <p:pic>
        <p:nvPicPr>
          <p:cNvPr id="228" name="Google Shape;228;g11093116c56_0_28"/>
          <p:cNvPicPr preferRelativeResize="0"/>
          <p:nvPr/>
        </p:nvPicPr>
        <p:blipFill rotWithShape="1">
          <a:blip r:embed="rId3">
            <a:alphaModFix/>
          </a:blip>
          <a:srcRect b="0" l="0" r="0" t="0"/>
          <a:stretch/>
        </p:blipFill>
        <p:spPr>
          <a:xfrm>
            <a:off x="3212087" y="1943701"/>
            <a:ext cx="5767825" cy="4257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HCS Main Title">
  <a:themeElements>
    <a:clrScheme name="HCS Branding">
      <a:dk1>
        <a:srgbClr val="000000"/>
      </a:dk1>
      <a:lt1>
        <a:srgbClr val="2D2065"/>
      </a:lt1>
      <a:dk2>
        <a:srgbClr val="FFFFFF"/>
      </a:dk2>
      <a:lt2>
        <a:srgbClr val="FFFFFF"/>
      </a:lt2>
      <a:accent1>
        <a:srgbClr val="F7C944"/>
      </a:accent1>
      <a:accent2>
        <a:srgbClr val="69687D"/>
      </a:accent2>
      <a:accent3>
        <a:srgbClr val="F7C944"/>
      </a:accent3>
      <a:accent4>
        <a:srgbClr val="2D2065"/>
      </a:accent4>
      <a:accent5>
        <a:srgbClr val="F7C944"/>
      </a:accent5>
      <a:accent6>
        <a:srgbClr val="6F6B6B"/>
      </a:accent6>
      <a:hlink>
        <a:srgbClr val="2D2065"/>
      </a:hlink>
      <a:folHlink>
        <a:srgbClr val="2D20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HCS_Blank">
  <a:themeElements>
    <a:clrScheme name="HCS Branding">
      <a:dk1>
        <a:srgbClr val="000000"/>
      </a:dk1>
      <a:lt1>
        <a:srgbClr val="2D2065"/>
      </a:lt1>
      <a:dk2>
        <a:srgbClr val="FFFFFF"/>
      </a:dk2>
      <a:lt2>
        <a:srgbClr val="FFFFFF"/>
      </a:lt2>
      <a:accent1>
        <a:srgbClr val="F7C944"/>
      </a:accent1>
      <a:accent2>
        <a:srgbClr val="69687D"/>
      </a:accent2>
      <a:accent3>
        <a:srgbClr val="F7C944"/>
      </a:accent3>
      <a:accent4>
        <a:srgbClr val="2D2065"/>
      </a:accent4>
      <a:accent5>
        <a:srgbClr val="F7C944"/>
      </a:accent5>
      <a:accent6>
        <a:srgbClr val="6F6B6B"/>
      </a:accent6>
      <a:hlink>
        <a:srgbClr val="2D2065"/>
      </a:hlink>
      <a:folHlink>
        <a:srgbClr val="2D20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2018-09-25T17:47:01Z</dcterms:created>
  <dc:creator>Joseph Blessing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y fmtid="{D5CDD505-2E9C-101B-9397-08002B2CF9AE}" pid="3" name="AuthorIds_UIVersion_512">
    <vt:lpwstr>4</vt:lpwstr>
  </property>
  <property fmtid="{D5CDD505-2E9C-101B-9397-08002B2CF9AE}" pid="4" name="Order">
    <vt:r8>134200.0</vt:r8>
  </property>
  <property fmtid="{D5CDD505-2E9C-101B-9397-08002B2CF9AE}" pid="5" name="ComplianceAssetId">
    <vt:lpwstr/>
  </property>
</Properties>
</file>