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3" r:id="rId4"/>
    <p:sldId id="266" r:id="rId5"/>
    <p:sldId id="260" r:id="rId6"/>
    <p:sldId id="261" r:id="rId7"/>
    <p:sldId id="264" r:id="rId8"/>
    <p:sldId id="269" r:id="rId9"/>
    <p:sldId id="272" r:id="rId10"/>
    <p:sldId id="267" r:id="rId11"/>
    <p:sldId id="268" r:id="rId12"/>
    <p:sldId id="270" r:id="rId13"/>
    <p:sldId id="271" r:id="rId14"/>
    <p:sldId id="273" r:id="rId15"/>
    <p:sldId id="265" r:id="rId16"/>
    <p:sldId id="257" r:id="rId17"/>
    <p:sldId id="278" r:id="rId18"/>
    <p:sldId id="290" r:id="rId19"/>
    <p:sldId id="274" r:id="rId20"/>
    <p:sldId id="279" r:id="rId21"/>
    <p:sldId id="280" r:id="rId22"/>
    <p:sldId id="287" r:id="rId23"/>
    <p:sldId id="277" r:id="rId24"/>
    <p:sldId id="275" r:id="rId25"/>
    <p:sldId id="285" r:id="rId26"/>
    <p:sldId id="284" r:id="rId27"/>
    <p:sldId id="281" r:id="rId28"/>
    <p:sldId id="282" r:id="rId29"/>
    <p:sldId id="276" r:id="rId30"/>
    <p:sldId id="288" r:id="rId31"/>
    <p:sldId id="286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297" r:id="rId42"/>
    <p:sldId id="300" r:id="rId43"/>
    <p:sldId id="303" r:id="rId44"/>
    <p:sldId id="301" r:id="rId45"/>
    <p:sldId id="307" r:id="rId46"/>
    <p:sldId id="310" r:id="rId47"/>
    <p:sldId id="304" r:id="rId48"/>
    <p:sldId id="305" r:id="rId49"/>
    <p:sldId id="308" r:id="rId50"/>
    <p:sldId id="306" r:id="rId51"/>
    <p:sldId id="309" r:id="rId52"/>
    <p:sldId id="302" r:id="rId53"/>
    <p:sldId id="311" r:id="rId54"/>
    <p:sldId id="312" r:id="rId55"/>
    <p:sldId id="313" r:id="rId56"/>
    <p:sldId id="25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8127" autoAdjust="0"/>
  </p:normalViewPr>
  <p:slideViewPr>
    <p:cSldViewPr>
      <p:cViewPr varScale="1">
        <p:scale>
          <a:sx n="51" d="100"/>
          <a:sy n="51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6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43EA9F-3DD8-4E33-9D77-7440D80F9819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CEAD-54A5-4BC3-A267-2258D0D546BA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2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DEE42A-B98D-46BC-82A6-A110A0B3DF6D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5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80F99-4E41-4648-85D0-0B95CB378F47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A0F56-9926-446E-BE05-82BE70AAA71F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4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5CCB-A257-4800-A63B-A313A00D161F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710F9-B9A4-45EF-9C44-CDC26847534E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6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2298-3A04-4844-9F67-8EA1A3192B23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9BF9B3-A24C-4B2A-BBF6-948709E4E26A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62A5-0FC3-46FE-B0F9-F821C4C2C60C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894D-377E-4BB1-A1BC-EAF90D928B30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BA10-C75A-433C-B379-5D0A56D00D85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B6F8-4CE2-49C4-BDB6-4EFBD665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0DC1D-5E33-44E6-8116-A35289CE6ADC}" type="slidenum">
              <a:rPr lang="en-US">
                <a:solidFill>
                  <a:srgbClr val="D6EC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E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0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10" Type="http://schemas.openxmlformats.org/officeDocument/2006/relationships/image" Target="../media/image14.gif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LSkfmCj8J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pb.org/georgiastories/stories/abraham_baldwi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4326" y="5355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Bodoni MT Black" pitchFamily="18" charset="0"/>
              </a:rPr>
              <a:t>October </a:t>
            </a:r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29, </a:t>
            </a:r>
            <a:r>
              <a:rPr lang="en-US" sz="2000" dirty="0">
                <a:solidFill>
                  <a:srgbClr val="FF0000"/>
                </a:solidFill>
                <a:latin typeface="Bodoni MT Black" pitchFamily="18" charset="0"/>
              </a:rPr>
              <a:t>2013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669" y="410118"/>
            <a:ext cx="292367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Modern No. 20" pitchFamily="18" charset="0"/>
              </a:rPr>
              <a:t>CW: </a:t>
            </a:r>
            <a:r>
              <a:rPr lang="en-US" b="1" dirty="0" smtClean="0">
                <a:solidFill>
                  <a:prstClr val="white"/>
                </a:solidFill>
                <a:latin typeface="Modern No. 20" pitchFamily="18" charset="0"/>
              </a:rPr>
              <a:t>Fill in the Blank about the Period and create the graphic organizer about the Bill of Rights</a:t>
            </a:r>
            <a:endParaRPr lang="en-US" b="1" dirty="0">
              <a:solidFill>
                <a:prstClr val="white"/>
              </a:solidFill>
              <a:latin typeface="Modern No. 20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Modern No. 20" pitchFamily="18" charset="0"/>
              </a:rPr>
              <a:t>HW: </a:t>
            </a:r>
            <a:r>
              <a:rPr lang="en-US" b="1" dirty="0" smtClean="0">
                <a:solidFill>
                  <a:prstClr val="white"/>
                </a:solidFill>
                <a:latin typeface="Modern No. 20" pitchFamily="18" charset="0"/>
              </a:rPr>
              <a:t>Make sure that you look into the topics that you have selected for NHD</a:t>
            </a:r>
            <a:endParaRPr lang="en-US" b="1" dirty="0">
              <a:solidFill>
                <a:prstClr val="white"/>
              </a:solidFill>
              <a:latin typeface="Modern No. 20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47903" y="2113842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lonna MT" pitchFamily="82" charset="0"/>
              </a:rPr>
              <a:t>Items Due Today: </a:t>
            </a:r>
            <a:r>
              <a:rPr lang="en-US" sz="2400" b="1" dirty="0" smtClean="0">
                <a:solidFill>
                  <a:srgbClr val="FFC000"/>
                </a:solidFill>
                <a:latin typeface="Colonna MT" pitchFamily="82" charset="0"/>
              </a:rPr>
              <a:t>Fill in the Blank work sheet</a:t>
            </a:r>
            <a:endParaRPr lang="en-US" sz="2400" b="1" dirty="0">
              <a:solidFill>
                <a:srgbClr val="FFC000"/>
              </a:solidFill>
              <a:latin typeface="Bodoni MT Black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015343" y="609600"/>
            <a:ext cx="598972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66FF"/>
                </a:solidFill>
                <a:latin typeface="Bodoni MT Black" pitchFamily="18" charset="0"/>
              </a:rPr>
              <a:t>Essential Questions: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latin typeface="Bodoni MT Black" pitchFamily="18" charset="0"/>
              </a:rPr>
              <a:t>Why would the Americans want to </a:t>
            </a:r>
            <a:r>
              <a:rPr lang="en-US" sz="2000" b="1" dirty="0" smtClean="0">
                <a:solidFill>
                  <a:prstClr val="white"/>
                </a:solidFill>
                <a:latin typeface="Bodoni MT Black" pitchFamily="18" charset="0"/>
              </a:rPr>
              <a:t>make sure that the Bill of Rights were included in the Constitution?</a:t>
            </a:r>
            <a:endParaRPr lang="en-US" sz="2000" b="1" dirty="0">
              <a:solidFill>
                <a:prstClr val="white"/>
              </a:solidFill>
              <a:latin typeface="Bodoni MT Black" pitchFamily="18" charset="0"/>
            </a:endParaRP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3004457" y="-30218"/>
            <a:ext cx="0" cy="261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0" y="257994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26" y="2743200"/>
            <a:ext cx="8880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Why did the Trustees not want to have slaves in the colony of Georgia?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2. During the transition from trustees Georgia to the Royal Georgia the Georgians realized that slave labor was needed to make a profit. There were three cash crops that Georgia was trying to produce. Name one of them:</a:t>
            </a:r>
          </a:p>
          <a:p>
            <a:endParaRPr lang="en-US" sz="2400" dirty="0" smtClean="0"/>
          </a:p>
          <a:p>
            <a:r>
              <a:rPr lang="en-US" sz="2400" dirty="0" smtClean="0"/>
              <a:t>3. Why would a slave state like Georgia want to establish the 3/5 Compromise before signing the Constitution?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5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a. Explain the establishment of the University of Georgia, Louisville, and the spread of Baptist and Methodist churches.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Education: The University of Georgia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New Capital: Louisville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Religion: Methodists and Baptists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37" y="12404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9037" y="0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1037" y="0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685800" y="114300"/>
            <a:ext cx="7467600" cy="6743700"/>
          </a:xfrm>
          <a:prstGeom prst="sun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Students will get out one piece of paper.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Fold paper into 3 sections.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Label the section as follows…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37" y="12404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9037" y="0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037" y="0"/>
            <a:ext cx="30249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Education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226981" y="207335"/>
            <a:ext cx="26404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Religion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198474"/>
            <a:ext cx="27963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State Capital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1295400"/>
            <a:ext cx="2819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1. Why was the University of Georgia established</a:t>
            </a:r>
          </a:p>
          <a:p>
            <a:pPr algn="ctr"/>
            <a:r>
              <a:rPr lang="en-US" sz="3600" dirty="0" smtClean="0"/>
              <a:t>2. Who established it?</a:t>
            </a:r>
          </a:p>
          <a:p>
            <a:pPr algn="ctr"/>
            <a:r>
              <a:rPr lang="en-US" sz="3600" dirty="0" smtClean="0"/>
              <a:t>3. What was its purpose?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226980" y="1295400"/>
            <a:ext cx="264041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Write about the Second Great Awakening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230524" y="2514600"/>
            <a:ext cx="2713075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Methodists:</a:t>
            </a:r>
          </a:p>
          <a:p>
            <a:pPr algn="ctr"/>
            <a:r>
              <a:rPr lang="en-US" sz="2800" dirty="0"/>
              <a:t>How did it spread</a:t>
            </a:r>
            <a:r>
              <a:rPr lang="en-US" sz="2800" dirty="0" smtClean="0"/>
              <a:t>?</a:t>
            </a:r>
          </a:p>
          <a:p>
            <a:pPr algn="ctr"/>
            <a:endParaRPr lang="en-US" sz="2800" dirty="0"/>
          </a:p>
          <a:p>
            <a:pPr algn="ctr"/>
            <a:r>
              <a:rPr lang="en-US" sz="4000" dirty="0" smtClean="0"/>
              <a:t>Baptists:</a:t>
            </a:r>
          </a:p>
          <a:p>
            <a:pPr algn="ctr"/>
            <a:r>
              <a:rPr lang="en-US" sz="2800" dirty="0"/>
              <a:t>How did it spread</a:t>
            </a:r>
            <a:r>
              <a:rPr lang="en-US" sz="2800" dirty="0" smtClean="0"/>
              <a:t>?</a:t>
            </a:r>
            <a:endParaRPr lang="en-US" sz="2800" dirty="0"/>
          </a:p>
          <a:p>
            <a:pPr algn="ctr"/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277639" y="1298944"/>
            <a:ext cx="2767124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1. Why did they put the new capital in Louisville?</a:t>
            </a:r>
          </a:p>
          <a:p>
            <a:pPr algn="ctr"/>
            <a:r>
              <a:rPr lang="en-US" sz="3600" dirty="0" smtClean="0"/>
              <a:t>2. Name two facts about the condition of Louisville: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7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two religious groups grew exponentially (really fast growth) in Georgia during this time?</a:t>
            </a:r>
          </a:p>
          <a:p>
            <a:pPr lvl="1"/>
            <a:r>
              <a:rPr lang="en-US" sz="2400" dirty="0" smtClean="0"/>
              <a:t>Catholics</a:t>
            </a:r>
          </a:p>
          <a:p>
            <a:pPr lvl="1"/>
            <a:r>
              <a:rPr lang="en-US" sz="2400" dirty="0" smtClean="0"/>
              <a:t>Methodists</a:t>
            </a:r>
          </a:p>
          <a:p>
            <a:pPr lvl="1"/>
            <a:r>
              <a:rPr lang="en-US" sz="2400" dirty="0" smtClean="0"/>
              <a:t>Judaism</a:t>
            </a:r>
          </a:p>
          <a:p>
            <a:pPr lvl="1"/>
            <a:r>
              <a:rPr lang="en-US" sz="2400" dirty="0" smtClean="0"/>
              <a:t>Baptists</a:t>
            </a:r>
          </a:p>
          <a:p>
            <a:r>
              <a:rPr lang="en-US" sz="2800" dirty="0" smtClean="0"/>
              <a:t>What were the two reasons Georgia signed the Constitution?</a:t>
            </a:r>
          </a:p>
          <a:p>
            <a:r>
              <a:rPr lang="en-US" sz="2800" dirty="0" smtClean="0"/>
              <a:t>This man created the University of Georgia, signed the Constitution (our current </a:t>
            </a:r>
            <a:r>
              <a:rPr lang="en-US" sz="2800" dirty="0" err="1" smtClean="0"/>
              <a:t>gov.</a:t>
            </a:r>
            <a:r>
              <a:rPr lang="en-US" sz="2800" dirty="0" smtClean="0"/>
              <a:t>), and is known for his vote in deciding the States’ method of Representation also known as the Great Compromise.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101">
            <a:off x="1454357" y="64009"/>
            <a:ext cx="6011055" cy="67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228600"/>
            <a:ext cx="1981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SS8H5 The student will explain significant factors that affected the development of Georgia as part of the growth of the United States between 1789 and 1840.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3078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a. Explain the establishment of the University of Georgia, Louisville, and the spread of Baptist and Methodist churches. </a:t>
            </a:r>
          </a:p>
          <a:p>
            <a:r>
              <a:rPr lang="en-US" dirty="0" smtClean="0"/>
              <a:t>b. Evaluate the impact of land policies pursued by Georgia; include the head right system, land lotteries, and the Yazoo land fraud. </a:t>
            </a:r>
          </a:p>
          <a:p>
            <a:r>
              <a:rPr lang="en-US" dirty="0" smtClean="0"/>
              <a:t>c. Explain how technological developments, including the cotton gin and railroads, had an impact on Georgia’s growth. </a:t>
            </a:r>
          </a:p>
          <a:p>
            <a:r>
              <a:rPr lang="en-US" dirty="0" smtClean="0"/>
              <a:t>d. Analyze the events that led to the removal of Creeks and Cherokees; include the roles of Alexander McGillivray, William McIntosh, Sequoyah, John Ross, Dahlonega Gold Rush, Worcester v. Georgia, Andrew Jackson, John Marshall, and the Trail of Tears.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906963"/>
          </a:xfrm>
        </p:spPr>
        <p:txBody>
          <a:bodyPr/>
          <a:lstStyle/>
          <a:p>
            <a:r>
              <a:rPr lang="en-US" dirty="0" smtClean="0"/>
              <a:t>How were the Baptist and Methodist able to spread their religion across Georgia?</a:t>
            </a:r>
          </a:p>
          <a:p>
            <a:r>
              <a:rPr lang="en-US" dirty="0" smtClean="0"/>
              <a:t>Name one method that the Georgians used to distribute land during this time.</a:t>
            </a:r>
          </a:p>
          <a:p>
            <a:r>
              <a:rPr lang="en-US" dirty="0" smtClean="0"/>
              <a:t>What document was the United States first government?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page 58 in the paperback test prep book.</a:t>
            </a:r>
          </a:p>
          <a:p>
            <a:r>
              <a:rPr lang="en-US" dirty="0" smtClean="0"/>
              <a:t>Read about the cotton gin and the Railroads</a:t>
            </a:r>
          </a:p>
          <a:p>
            <a:r>
              <a:rPr lang="en-US" dirty="0" smtClean="0"/>
              <a:t>Answer questions 160-166</a:t>
            </a:r>
          </a:p>
          <a:p>
            <a:r>
              <a:rPr lang="en-US" dirty="0" smtClean="0"/>
              <a:t>After each answer write the sentence that you read to determine the correct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9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5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0.tqn.com/d/geography/1/0/t/I/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2"/>
            <a:ext cx="68580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floridamemory.com/fpc/prints/pr07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33" y="1564662"/>
            <a:ext cx="1459334" cy="18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nsa.org/ships/img/niaga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7" b="94436" l="3966" r="92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4080" y="3073676"/>
            <a:ext cx="1981200" cy="18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fineartamerica.com/images-medium-large/3-tomo-chichi-1642-1739-grang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13" y="4878191"/>
            <a:ext cx="1339267" cy="17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209800" y="406694"/>
            <a:ext cx="2563128" cy="6028661"/>
          </a:xfrm>
          <a:custGeom>
            <a:avLst/>
            <a:gdLst>
              <a:gd name="connsiteX0" fmla="*/ 0 w 2563128"/>
              <a:gd name="connsiteY0" fmla="*/ 0 h 6028661"/>
              <a:gd name="connsiteX1" fmla="*/ 42531 w 2563128"/>
              <a:gd name="connsiteY1" fmla="*/ 999461 h 6028661"/>
              <a:gd name="connsiteX2" fmla="*/ 63796 w 2563128"/>
              <a:gd name="connsiteY2" fmla="*/ 1084521 h 6028661"/>
              <a:gd name="connsiteX3" fmla="*/ 74428 w 2563128"/>
              <a:gd name="connsiteY3" fmla="*/ 1201479 h 6028661"/>
              <a:gd name="connsiteX4" fmla="*/ 85061 w 2563128"/>
              <a:gd name="connsiteY4" fmla="*/ 1254642 h 6028661"/>
              <a:gd name="connsiteX5" fmla="*/ 95693 w 2563128"/>
              <a:gd name="connsiteY5" fmla="*/ 1329070 h 6028661"/>
              <a:gd name="connsiteX6" fmla="*/ 106326 w 2563128"/>
              <a:gd name="connsiteY6" fmla="*/ 1690577 h 6028661"/>
              <a:gd name="connsiteX7" fmla="*/ 148856 w 2563128"/>
              <a:gd name="connsiteY7" fmla="*/ 1860698 h 6028661"/>
              <a:gd name="connsiteX8" fmla="*/ 170121 w 2563128"/>
              <a:gd name="connsiteY8" fmla="*/ 1935126 h 6028661"/>
              <a:gd name="connsiteX9" fmla="*/ 191386 w 2563128"/>
              <a:gd name="connsiteY9" fmla="*/ 1967023 h 6028661"/>
              <a:gd name="connsiteX10" fmla="*/ 212651 w 2563128"/>
              <a:gd name="connsiteY10" fmla="*/ 2009554 h 6028661"/>
              <a:gd name="connsiteX11" fmla="*/ 223284 w 2563128"/>
              <a:gd name="connsiteY11" fmla="*/ 2041451 h 6028661"/>
              <a:gd name="connsiteX12" fmla="*/ 265814 w 2563128"/>
              <a:gd name="connsiteY12" fmla="*/ 2105247 h 6028661"/>
              <a:gd name="connsiteX13" fmla="*/ 297712 w 2563128"/>
              <a:gd name="connsiteY13" fmla="*/ 2179675 h 6028661"/>
              <a:gd name="connsiteX14" fmla="*/ 350875 w 2563128"/>
              <a:gd name="connsiteY14" fmla="*/ 2264735 h 6028661"/>
              <a:gd name="connsiteX15" fmla="*/ 361507 w 2563128"/>
              <a:gd name="connsiteY15" fmla="*/ 2296633 h 6028661"/>
              <a:gd name="connsiteX16" fmla="*/ 404038 w 2563128"/>
              <a:gd name="connsiteY16" fmla="*/ 2349796 h 6028661"/>
              <a:gd name="connsiteX17" fmla="*/ 425303 w 2563128"/>
              <a:gd name="connsiteY17" fmla="*/ 2392326 h 6028661"/>
              <a:gd name="connsiteX18" fmla="*/ 446568 w 2563128"/>
              <a:gd name="connsiteY18" fmla="*/ 2424223 h 6028661"/>
              <a:gd name="connsiteX19" fmla="*/ 499731 w 2563128"/>
              <a:gd name="connsiteY19" fmla="*/ 2509284 h 6028661"/>
              <a:gd name="connsiteX20" fmla="*/ 520996 w 2563128"/>
              <a:gd name="connsiteY20" fmla="*/ 2573079 h 6028661"/>
              <a:gd name="connsiteX21" fmla="*/ 563526 w 2563128"/>
              <a:gd name="connsiteY21" fmla="*/ 2679405 h 6028661"/>
              <a:gd name="connsiteX22" fmla="*/ 606056 w 2563128"/>
              <a:gd name="connsiteY22" fmla="*/ 2743200 h 6028661"/>
              <a:gd name="connsiteX23" fmla="*/ 627321 w 2563128"/>
              <a:gd name="connsiteY23" fmla="*/ 2775098 h 6028661"/>
              <a:gd name="connsiteX24" fmla="*/ 637954 w 2563128"/>
              <a:gd name="connsiteY24" fmla="*/ 2817628 h 6028661"/>
              <a:gd name="connsiteX25" fmla="*/ 669851 w 2563128"/>
              <a:gd name="connsiteY25" fmla="*/ 2849526 h 6028661"/>
              <a:gd name="connsiteX26" fmla="*/ 691117 w 2563128"/>
              <a:gd name="connsiteY26" fmla="*/ 2881423 h 6028661"/>
              <a:gd name="connsiteX27" fmla="*/ 712382 w 2563128"/>
              <a:gd name="connsiteY27" fmla="*/ 2902689 h 6028661"/>
              <a:gd name="connsiteX28" fmla="*/ 786810 w 2563128"/>
              <a:gd name="connsiteY28" fmla="*/ 2987749 h 6028661"/>
              <a:gd name="connsiteX29" fmla="*/ 808075 w 2563128"/>
              <a:gd name="connsiteY29" fmla="*/ 3019647 h 6028661"/>
              <a:gd name="connsiteX30" fmla="*/ 861238 w 2563128"/>
              <a:gd name="connsiteY30" fmla="*/ 3083442 h 6028661"/>
              <a:gd name="connsiteX31" fmla="*/ 893135 w 2563128"/>
              <a:gd name="connsiteY31" fmla="*/ 3157870 h 6028661"/>
              <a:gd name="connsiteX32" fmla="*/ 903768 w 2563128"/>
              <a:gd name="connsiteY32" fmla="*/ 3189768 h 6028661"/>
              <a:gd name="connsiteX33" fmla="*/ 935665 w 2563128"/>
              <a:gd name="connsiteY33" fmla="*/ 3211033 h 6028661"/>
              <a:gd name="connsiteX34" fmla="*/ 978196 w 2563128"/>
              <a:gd name="connsiteY34" fmla="*/ 3285461 h 6028661"/>
              <a:gd name="connsiteX35" fmla="*/ 988828 w 2563128"/>
              <a:gd name="connsiteY35" fmla="*/ 3317358 h 6028661"/>
              <a:gd name="connsiteX36" fmla="*/ 1010093 w 2563128"/>
              <a:gd name="connsiteY36" fmla="*/ 3359889 h 6028661"/>
              <a:gd name="connsiteX37" fmla="*/ 1063256 w 2563128"/>
              <a:gd name="connsiteY37" fmla="*/ 3444949 h 6028661"/>
              <a:gd name="connsiteX38" fmla="*/ 1073889 w 2563128"/>
              <a:gd name="connsiteY38" fmla="*/ 3476847 h 6028661"/>
              <a:gd name="connsiteX39" fmla="*/ 1127051 w 2563128"/>
              <a:gd name="connsiteY39" fmla="*/ 3561907 h 6028661"/>
              <a:gd name="connsiteX40" fmla="*/ 1158949 w 2563128"/>
              <a:gd name="connsiteY40" fmla="*/ 3657600 h 6028661"/>
              <a:gd name="connsiteX41" fmla="*/ 1201479 w 2563128"/>
              <a:gd name="connsiteY41" fmla="*/ 3721396 h 6028661"/>
              <a:gd name="connsiteX42" fmla="*/ 1222745 w 2563128"/>
              <a:gd name="connsiteY42" fmla="*/ 3753293 h 6028661"/>
              <a:gd name="connsiteX43" fmla="*/ 1254642 w 2563128"/>
              <a:gd name="connsiteY43" fmla="*/ 3795823 h 6028661"/>
              <a:gd name="connsiteX44" fmla="*/ 1275907 w 2563128"/>
              <a:gd name="connsiteY44" fmla="*/ 3827721 h 6028661"/>
              <a:gd name="connsiteX45" fmla="*/ 1307805 w 2563128"/>
              <a:gd name="connsiteY45" fmla="*/ 3848986 h 6028661"/>
              <a:gd name="connsiteX46" fmla="*/ 1360968 w 2563128"/>
              <a:gd name="connsiteY46" fmla="*/ 3923414 h 6028661"/>
              <a:gd name="connsiteX47" fmla="*/ 1392865 w 2563128"/>
              <a:gd name="connsiteY47" fmla="*/ 3944679 h 6028661"/>
              <a:gd name="connsiteX48" fmla="*/ 1435396 w 2563128"/>
              <a:gd name="connsiteY48" fmla="*/ 3987210 h 6028661"/>
              <a:gd name="connsiteX49" fmla="*/ 1467293 w 2563128"/>
              <a:gd name="connsiteY49" fmla="*/ 4019107 h 6028661"/>
              <a:gd name="connsiteX50" fmla="*/ 1488558 w 2563128"/>
              <a:gd name="connsiteY50" fmla="*/ 4061637 h 6028661"/>
              <a:gd name="connsiteX51" fmla="*/ 1552354 w 2563128"/>
              <a:gd name="connsiteY51" fmla="*/ 4125433 h 6028661"/>
              <a:gd name="connsiteX52" fmla="*/ 1584251 w 2563128"/>
              <a:gd name="connsiteY52" fmla="*/ 4178596 h 6028661"/>
              <a:gd name="connsiteX53" fmla="*/ 1605517 w 2563128"/>
              <a:gd name="connsiteY53" fmla="*/ 4199861 h 6028661"/>
              <a:gd name="connsiteX54" fmla="*/ 1626782 w 2563128"/>
              <a:gd name="connsiteY54" fmla="*/ 4231758 h 6028661"/>
              <a:gd name="connsiteX55" fmla="*/ 1701210 w 2563128"/>
              <a:gd name="connsiteY55" fmla="*/ 4327451 h 6028661"/>
              <a:gd name="connsiteX56" fmla="*/ 1733107 w 2563128"/>
              <a:gd name="connsiteY56" fmla="*/ 4348716 h 6028661"/>
              <a:gd name="connsiteX57" fmla="*/ 1765005 w 2563128"/>
              <a:gd name="connsiteY57" fmla="*/ 4391247 h 6028661"/>
              <a:gd name="connsiteX58" fmla="*/ 1807535 w 2563128"/>
              <a:gd name="connsiteY58" fmla="*/ 4433777 h 6028661"/>
              <a:gd name="connsiteX59" fmla="*/ 1828800 w 2563128"/>
              <a:gd name="connsiteY59" fmla="*/ 4465675 h 6028661"/>
              <a:gd name="connsiteX60" fmla="*/ 1892596 w 2563128"/>
              <a:gd name="connsiteY60" fmla="*/ 4518837 h 6028661"/>
              <a:gd name="connsiteX61" fmla="*/ 1967024 w 2563128"/>
              <a:gd name="connsiteY61" fmla="*/ 4614530 h 6028661"/>
              <a:gd name="connsiteX62" fmla="*/ 2030819 w 2563128"/>
              <a:gd name="connsiteY62" fmla="*/ 4720856 h 6028661"/>
              <a:gd name="connsiteX63" fmla="*/ 2062717 w 2563128"/>
              <a:gd name="connsiteY63" fmla="*/ 4752754 h 6028661"/>
              <a:gd name="connsiteX64" fmla="*/ 2105247 w 2563128"/>
              <a:gd name="connsiteY64" fmla="*/ 4816549 h 6028661"/>
              <a:gd name="connsiteX65" fmla="*/ 2147777 w 2563128"/>
              <a:gd name="connsiteY65" fmla="*/ 4890977 h 6028661"/>
              <a:gd name="connsiteX66" fmla="*/ 2264735 w 2563128"/>
              <a:gd name="connsiteY66" fmla="*/ 4997303 h 6028661"/>
              <a:gd name="connsiteX67" fmla="*/ 2328531 w 2563128"/>
              <a:gd name="connsiteY67" fmla="*/ 5082363 h 6028661"/>
              <a:gd name="connsiteX68" fmla="*/ 2402958 w 2563128"/>
              <a:gd name="connsiteY68" fmla="*/ 5167423 h 6028661"/>
              <a:gd name="connsiteX69" fmla="*/ 2445489 w 2563128"/>
              <a:gd name="connsiteY69" fmla="*/ 5231219 h 6028661"/>
              <a:gd name="connsiteX70" fmla="*/ 2498651 w 2563128"/>
              <a:gd name="connsiteY70" fmla="*/ 5305647 h 6028661"/>
              <a:gd name="connsiteX71" fmla="*/ 2519917 w 2563128"/>
              <a:gd name="connsiteY71" fmla="*/ 5369442 h 6028661"/>
              <a:gd name="connsiteX72" fmla="*/ 2541182 w 2563128"/>
              <a:gd name="connsiteY72" fmla="*/ 5507665 h 6028661"/>
              <a:gd name="connsiteX73" fmla="*/ 2562447 w 2563128"/>
              <a:gd name="connsiteY73" fmla="*/ 5624623 h 6028661"/>
              <a:gd name="connsiteX74" fmla="*/ 2551814 w 2563128"/>
              <a:gd name="connsiteY74" fmla="*/ 5901070 h 6028661"/>
              <a:gd name="connsiteX75" fmla="*/ 2530549 w 2563128"/>
              <a:gd name="connsiteY75" fmla="*/ 6028661 h 602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63128" h="6028661">
                <a:moveTo>
                  <a:pt x="0" y="0"/>
                </a:moveTo>
                <a:cubicBezTo>
                  <a:pt x="139664" y="349164"/>
                  <a:pt x="639" y="-16413"/>
                  <a:pt x="42531" y="999461"/>
                </a:cubicBezTo>
                <a:cubicBezTo>
                  <a:pt x="43735" y="1028662"/>
                  <a:pt x="56708" y="1056168"/>
                  <a:pt x="63796" y="1084521"/>
                </a:cubicBezTo>
                <a:cubicBezTo>
                  <a:pt x="67340" y="1123507"/>
                  <a:pt x="69572" y="1162635"/>
                  <a:pt x="74428" y="1201479"/>
                </a:cubicBezTo>
                <a:cubicBezTo>
                  <a:pt x="76670" y="1219411"/>
                  <a:pt x="82090" y="1236816"/>
                  <a:pt x="85061" y="1254642"/>
                </a:cubicBezTo>
                <a:cubicBezTo>
                  <a:pt x="89181" y="1279362"/>
                  <a:pt x="92149" y="1304261"/>
                  <a:pt x="95693" y="1329070"/>
                </a:cubicBezTo>
                <a:cubicBezTo>
                  <a:pt x="99237" y="1449572"/>
                  <a:pt x="98125" y="1570302"/>
                  <a:pt x="106326" y="1690577"/>
                </a:cubicBezTo>
                <a:cubicBezTo>
                  <a:pt x="113674" y="1798343"/>
                  <a:pt x="127519" y="1775352"/>
                  <a:pt x="148856" y="1860698"/>
                </a:cubicBezTo>
                <a:cubicBezTo>
                  <a:pt x="152261" y="1874318"/>
                  <a:pt x="162497" y="1919877"/>
                  <a:pt x="170121" y="1935126"/>
                </a:cubicBezTo>
                <a:cubicBezTo>
                  <a:pt x="175836" y="1946556"/>
                  <a:pt x="185046" y="1955928"/>
                  <a:pt x="191386" y="1967023"/>
                </a:cubicBezTo>
                <a:cubicBezTo>
                  <a:pt x="199250" y="1980785"/>
                  <a:pt x="206407" y="1994985"/>
                  <a:pt x="212651" y="2009554"/>
                </a:cubicBezTo>
                <a:cubicBezTo>
                  <a:pt x="217066" y="2019855"/>
                  <a:pt x="217841" y="2031654"/>
                  <a:pt x="223284" y="2041451"/>
                </a:cubicBezTo>
                <a:cubicBezTo>
                  <a:pt x="235696" y="2063792"/>
                  <a:pt x="257732" y="2081001"/>
                  <a:pt x="265814" y="2105247"/>
                </a:cubicBezTo>
                <a:cubicBezTo>
                  <a:pt x="277742" y="2141030"/>
                  <a:pt x="276692" y="2142890"/>
                  <a:pt x="297712" y="2179675"/>
                </a:cubicBezTo>
                <a:cubicBezTo>
                  <a:pt x="331452" y="2238721"/>
                  <a:pt x="310767" y="2184517"/>
                  <a:pt x="350875" y="2264735"/>
                </a:cubicBezTo>
                <a:cubicBezTo>
                  <a:pt x="355887" y="2274760"/>
                  <a:pt x="355567" y="2287129"/>
                  <a:pt x="361507" y="2296633"/>
                </a:cubicBezTo>
                <a:cubicBezTo>
                  <a:pt x="373535" y="2315878"/>
                  <a:pt x="391449" y="2330913"/>
                  <a:pt x="404038" y="2349796"/>
                </a:cubicBezTo>
                <a:cubicBezTo>
                  <a:pt x="412830" y="2362984"/>
                  <a:pt x="417439" y="2378564"/>
                  <a:pt x="425303" y="2392326"/>
                </a:cubicBezTo>
                <a:cubicBezTo>
                  <a:pt x="431643" y="2403421"/>
                  <a:pt x="440228" y="2413128"/>
                  <a:pt x="446568" y="2424223"/>
                </a:cubicBezTo>
                <a:cubicBezTo>
                  <a:pt x="493273" y="2505957"/>
                  <a:pt x="438741" y="2427965"/>
                  <a:pt x="499731" y="2509284"/>
                </a:cubicBezTo>
                <a:lnTo>
                  <a:pt x="520996" y="2573079"/>
                </a:lnTo>
                <a:cubicBezTo>
                  <a:pt x="536211" y="2618725"/>
                  <a:pt x="540058" y="2640292"/>
                  <a:pt x="563526" y="2679405"/>
                </a:cubicBezTo>
                <a:cubicBezTo>
                  <a:pt x="576675" y="2701320"/>
                  <a:pt x="591879" y="2721935"/>
                  <a:pt x="606056" y="2743200"/>
                </a:cubicBezTo>
                <a:lnTo>
                  <a:pt x="627321" y="2775098"/>
                </a:lnTo>
                <a:cubicBezTo>
                  <a:pt x="630865" y="2789275"/>
                  <a:pt x="630704" y="2804940"/>
                  <a:pt x="637954" y="2817628"/>
                </a:cubicBezTo>
                <a:cubicBezTo>
                  <a:pt x="645414" y="2830683"/>
                  <a:pt x="660225" y="2837975"/>
                  <a:pt x="669851" y="2849526"/>
                </a:cubicBezTo>
                <a:cubicBezTo>
                  <a:pt x="678032" y="2859343"/>
                  <a:pt x="683134" y="2871445"/>
                  <a:pt x="691117" y="2881423"/>
                </a:cubicBezTo>
                <a:cubicBezTo>
                  <a:pt x="697379" y="2889251"/>
                  <a:pt x="706367" y="2894669"/>
                  <a:pt x="712382" y="2902689"/>
                </a:cubicBezTo>
                <a:cubicBezTo>
                  <a:pt x="774403" y="2985385"/>
                  <a:pt x="727445" y="2948173"/>
                  <a:pt x="786810" y="2987749"/>
                </a:cubicBezTo>
                <a:cubicBezTo>
                  <a:pt x="793898" y="2998382"/>
                  <a:pt x="799894" y="3009830"/>
                  <a:pt x="808075" y="3019647"/>
                </a:cubicBezTo>
                <a:cubicBezTo>
                  <a:pt x="876304" y="3101522"/>
                  <a:pt x="808433" y="3004238"/>
                  <a:pt x="861238" y="3083442"/>
                </a:cubicBezTo>
                <a:cubicBezTo>
                  <a:pt x="886169" y="3158239"/>
                  <a:pt x="853724" y="3065912"/>
                  <a:pt x="893135" y="3157870"/>
                </a:cubicBezTo>
                <a:cubicBezTo>
                  <a:pt x="897550" y="3168172"/>
                  <a:pt x="896767" y="3181016"/>
                  <a:pt x="903768" y="3189768"/>
                </a:cubicBezTo>
                <a:cubicBezTo>
                  <a:pt x="911751" y="3199746"/>
                  <a:pt x="925033" y="3203945"/>
                  <a:pt x="935665" y="3211033"/>
                </a:cubicBezTo>
                <a:cubicBezTo>
                  <a:pt x="960046" y="3284170"/>
                  <a:pt x="926697" y="3195338"/>
                  <a:pt x="978196" y="3285461"/>
                </a:cubicBezTo>
                <a:cubicBezTo>
                  <a:pt x="983756" y="3295192"/>
                  <a:pt x="984413" y="3307057"/>
                  <a:pt x="988828" y="3317358"/>
                </a:cubicBezTo>
                <a:cubicBezTo>
                  <a:pt x="995072" y="3331927"/>
                  <a:pt x="1002107" y="3346198"/>
                  <a:pt x="1010093" y="3359889"/>
                </a:cubicBezTo>
                <a:cubicBezTo>
                  <a:pt x="1026940" y="3388770"/>
                  <a:pt x="1052682" y="3413229"/>
                  <a:pt x="1063256" y="3444949"/>
                </a:cubicBezTo>
                <a:cubicBezTo>
                  <a:pt x="1066800" y="3455582"/>
                  <a:pt x="1068877" y="3466822"/>
                  <a:pt x="1073889" y="3476847"/>
                </a:cubicBezTo>
                <a:cubicBezTo>
                  <a:pt x="1108134" y="3545337"/>
                  <a:pt x="1086126" y="3466415"/>
                  <a:pt x="1127051" y="3561907"/>
                </a:cubicBezTo>
                <a:cubicBezTo>
                  <a:pt x="1140296" y="3592812"/>
                  <a:pt x="1140298" y="3629624"/>
                  <a:pt x="1158949" y="3657600"/>
                </a:cubicBezTo>
                <a:lnTo>
                  <a:pt x="1201479" y="3721396"/>
                </a:lnTo>
                <a:cubicBezTo>
                  <a:pt x="1208567" y="3732029"/>
                  <a:pt x="1215078" y="3743070"/>
                  <a:pt x="1222745" y="3753293"/>
                </a:cubicBezTo>
                <a:cubicBezTo>
                  <a:pt x="1233377" y="3767470"/>
                  <a:pt x="1244342" y="3781403"/>
                  <a:pt x="1254642" y="3795823"/>
                </a:cubicBezTo>
                <a:cubicBezTo>
                  <a:pt x="1262069" y="3806222"/>
                  <a:pt x="1266871" y="3818685"/>
                  <a:pt x="1275907" y="3827721"/>
                </a:cubicBezTo>
                <a:cubicBezTo>
                  <a:pt x="1284943" y="3836757"/>
                  <a:pt x="1297172" y="3841898"/>
                  <a:pt x="1307805" y="3848986"/>
                </a:cubicBezTo>
                <a:cubicBezTo>
                  <a:pt x="1319881" y="3867100"/>
                  <a:pt x="1347777" y="3910223"/>
                  <a:pt x="1360968" y="3923414"/>
                </a:cubicBezTo>
                <a:cubicBezTo>
                  <a:pt x="1370004" y="3932450"/>
                  <a:pt x="1383163" y="3936363"/>
                  <a:pt x="1392865" y="3944679"/>
                </a:cubicBezTo>
                <a:cubicBezTo>
                  <a:pt x="1408088" y="3957727"/>
                  <a:pt x="1421219" y="3973033"/>
                  <a:pt x="1435396" y="3987210"/>
                </a:cubicBezTo>
                <a:cubicBezTo>
                  <a:pt x="1446028" y="3997842"/>
                  <a:pt x="1460569" y="4005658"/>
                  <a:pt x="1467293" y="4019107"/>
                </a:cubicBezTo>
                <a:cubicBezTo>
                  <a:pt x="1474381" y="4033284"/>
                  <a:pt x="1478657" y="4049260"/>
                  <a:pt x="1488558" y="4061637"/>
                </a:cubicBezTo>
                <a:cubicBezTo>
                  <a:pt x="1507345" y="4085121"/>
                  <a:pt x="1536881" y="4099645"/>
                  <a:pt x="1552354" y="4125433"/>
                </a:cubicBezTo>
                <a:cubicBezTo>
                  <a:pt x="1562986" y="4143154"/>
                  <a:pt x="1572239" y="4161779"/>
                  <a:pt x="1584251" y="4178596"/>
                </a:cubicBezTo>
                <a:cubicBezTo>
                  <a:pt x="1590078" y="4186753"/>
                  <a:pt x="1599255" y="4192033"/>
                  <a:pt x="1605517" y="4199861"/>
                </a:cubicBezTo>
                <a:cubicBezTo>
                  <a:pt x="1613500" y="4209839"/>
                  <a:pt x="1619694" y="4221126"/>
                  <a:pt x="1626782" y="4231758"/>
                </a:cubicBezTo>
                <a:cubicBezTo>
                  <a:pt x="1643106" y="4280732"/>
                  <a:pt x="1639733" y="4286466"/>
                  <a:pt x="1701210" y="4327451"/>
                </a:cubicBezTo>
                <a:cubicBezTo>
                  <a:pt x="1711842" y="4334539"/>
                  <a:pt x="1724071" y="4339680"/>
                  <a:pt x="1733107" y="4348716"/>
                </a:cubicBezTo>
                <a:cubicBezTo>
                  <a:pt x="1745638" y="4361247"/>
                  <a:pt x="1753336" y="4377910"/>
                  <a:pt x="1765005" y="4391247"/>
                </a:cubicBezTo>
                <a:cubicBezTo>
                  <a:pt x="1778207" y="4406335"/>
                  <a:pt x="1794487" y="4418555"/>
                  <a:pt x="1807535" y="4433777"/>
                </a:cubicBezTo>
                <a:cubicBezTo>
                  <a:pt x="1815851" y="4443479"/>
                  <a:pt x="1820619" y="4455858"/>
                  <a:pt x="1828800" y="4465675"/>
                </a:cubicBezTo>
                <a:cubicBezTo>
                  <a:pt x="1854382" y="4496373"/>
                  <a:pt x="1861233" y="4497929"/>
                  <a:pt x="1892596" y="4518837"/>
                </a:cubicBezTo>
                <a:cubicBezTo>
                  <a:pt x="1943467" y="4595144"/>
                  <a:pt x="1917054" y="4564561"/>
                  <a:pt x="1967024" y="4614530"/>
                </a:cubicBezTo>
                <a:cubicBezTo>
                  <a:pt x="1983805" y="4648092"/>
                  <a:pt x="2005157" y="4695194"/>
                  <a:pt x="2030819" y="4720856"/>
                </a:cubicBezTo>
                <a:lnTo>
                  <a:pt x="2062717" y="4752754"/>
                </a:lnTo>
                <a:cubicBezTo>
                  <a:pt x="2087998" y="4828598"/>
                  <a:pt x="2052150" y="4736902"/>
                  <a:pt x="2105247" y="4816549"/>
                </a:cubicBezTo>
                <a:cubicBezTo>
                  <a:pt x="2153909" y="4889543"/>
                  <a:pt x="2057883" y="4801083"/>
                  <a:pt x="2147777" y="4890977"/>
                </a:cubicBezTo>
                <a:cubicBezTo>
                  <a:pt x="2200930" y="4944130"/>
                  <a:pt x="2212317" y="4909943"/>
                  <a:pt x="2264735" y="4997303"/>
                </a:cubicBezTo>
                <a:cubicBezTo>
                  <a:pt x="2352316" y="5143267"/>
                  <a:pt x="2247133" y="4977709"/>
                  <a:pt x="2328531" y="5082363"/>
                </a:cubicBezTo>
                <a:cubicBezTo>
                  <a:pt x="2429229" y="5211831"/>
                  <a:pt x="2324257" y="5104461"/>
                  <a:pt x="2402958" y="5167423"/>
                </a:cubicBezTo>
                <a:cubicBezTo>
                  <a:pt x="2435456" y="5193422"/>
                  <a:pt x="2419702" y="5189960"/>
                  <a:pt x="2445489" y="5231219"/>
                </a:cubicBezTo>
                <a:cubicBezTo>
                  <a:pt x="2451532" y="5240888"/>
                  <a:pt x="2491729" y="5290073"/>
                  <a:pt x="2498651" y="5305647"/>
                </a:cubicBezTo>
                <a:cubicBezTo>
                  <a:pt x="2507755" y="5326130"/>
                  <a:pt x="2519917" y="5369442"/>
                  <a:pt x="2519917" y="5369442"/>
                </a:cubicBezTo>
                <a:cubicBezTo>
                  <a:pt x="2527005" y="5415516"/>
                  <a:pt x="2533518" y="5461683"/>
                  <a:pt x="2541182" y="5507665"/>
                </a:cubicBezTo>
                <a:cubicBezTo>
                  <a:pt x="2547696" y="5546751"/>
                  <a:pt x="2561376" y="5585012"/>
                  <a:pt x="2562447" y="5624623"/>
                </a:cubicBezTo>
                <a:cubicBezTo>
                  <a:pt x="2564938" y="5716806"/>
                  <a:pt x="2560422" y="5809255"/>
                  <a:pt x="2551814" y="5901070"/>
                </a:cubicBezTo>
                <a:cubicBezTo>
                  <a:pt x="2523824" y="6199624"/>
                  <a:pt x="2530549" y="5738874"/>
                  <a:pt x="2530549" y="6028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unicover.com/images/GXB076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25" y="2817026"/>
            <a:ext cx="1542718" cy="20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eorgiasalzburgers.com/images/salzburg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7" y="1864186"/>
            <a:ext cx="1494907" cy="1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al_macgregor.tripod.com/gregor/78t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0816" y="4979984"/>
            <a:ext cx="1893707" cy="15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5609397" y="3703800"/>
            <a:ext cx="366860" cy="1164771"/>
          </a:xfrm>
          <a:custGeom>
            <a:avLst/>
            <a:gdLst>
              <a:gd name="connsiteX0" fmla="*/ 247117 w 366860"/>
              <a:gd name="connsiteY0" fmla="*/ 0 h 1164771"/>
              <a:gd name="connsiteX1" fmla="*/ 192689 w 366860"/>
              <a:gd name="connsiteY1" fmla="*/ 21771 h 1164771"/>
              <a:gd name="connsiteX2" fmla="*/ 170917 w 366860"/>
              <a:gd name="connsiteY2" fmla="*/ 87086 h 1164771"/>
              <a:gd name="connsiteX3" fmla="*/ 105603 w 366860"/>
              <a:gd name="connsiteY3" fmla="*/ 130628 h 1164771"/>
              <a:gd name="connsiteX4" fmla="*/ 83832 w 366860"/>
              <a:gd name="connsiteY4" fmla="*/ 152400 h 1164771"/>
              <a:gd name="connsiteX5" fmla="*/ 51174 w 366860"/>
              <a:gd name="connsiteY5" fmla="*/ 163286 h 1164771"/>
              <a:gd name="connsiteX6" fmla="*/ 7632 w 366860"/>
              <a:gd name="connsiteY6" fmla="*/ 631371 h 1164771"/>
              <a:gd name="connsiteX7" fmla="*/ 40289 w 366860"/>
              <a:gd name="connsiteY7" fmla="*/ 827314 h 1164771"/>
              <a:gd name="connsiteX8" fmla="*/ 62060 w 366860"/>
              <a:gd name="connsiteY8" fmla="*/ 903514 h 1164771"/>
              <a:gd name="connsiteX9" fmla="*/ 83832 w 366860"/>
              <a:gd name="connsiteY9" fmla="*/ 936171 h 1164771"/>
              <a:gd name="connsiteX10" fmla="*/ 94717 w 366860"/>
              <a:gd name="connsiteY10" fmla="*/ 1001486 h 1164771"/>
              <a:gd name="connsiteX11" fmla="*/ 192689 w 366860"/>
              <a:gd name="connsiteY11" fmla="*/ 1077686 h 1164771"/>
              <a:gd name="connsiteX12" fmla="*/ 247117 w 366860"/>
              <a:gd name="connsiteY12" fmla="*/ 1088571 h 1164771"/>
              <a:gd name="connsiteX13" fmla="*/ 301546 w 366860"/>
              <a:gd name="connsiteY13" fmla="*/ 1121228 h 1164771"/>
              <a:gd name="connsiteX14" fmla="*/ 323317 w 366860"/>
              <a:gd name="connsiteY14" fmla="*/ 1143000 h 1164771"/>
              <a:gd name="connsiteX15" fmla="*/ 366860 w 366860"/>
              <a:gd name="connsiteY15" fmla="*/ 1164771 h 11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6860" h="1164771">
                <a:moveTo>
                  <a:pt x="247117" y="0"/>
                </a:moveTo>
                <a:cubicBezTo>
                  <a:pt x="228974" y="7257"/>
                  <a:pt x="205556" y="7065"/>
                  <a:pt x="192689" y="21771"/>
                </a:cubicBezTo>
                <a:cubicBezTo>
                  <a:pt x="177577" y="39042"/>
                  <a:pt x="190012" y="74356"/>
                  <a:pt x="170917" y="87086"/>
                </a:cubicBezTo>
                <a:cubicBezTo>
                  <a:pt x="149146" y="101600"/>
                  <a:pt x="124105" y="112126"/>
                  <a:pt x="105603" y="130628"/>
                </a:cubicBezTo>
                <a:cubicBezTo>
                  <a:pt x="98346" y="137885"/>
                  <a:pt x="92633" y="147120"/>
                  <a:pt x="83832" y="152400"/>
                </a:cubicBezTo>
                <a:cubicBezTo>
                  <a:pt x="73992" y="158304"/>
                  <a:pt x="62060" y="159657"/>
                  <a:pt x="51174" y="163286"/>
                </a:cubicBezTo>
                <a:cubicBezTo>
                  <a:pt x="2487" y="358035"/>
                  <a:pt x="14376" y="287435"/>
                  <a:pt x="7632" y="631371"/>
                </a:cubicBezTo>
                <a:cubicBezTo>
                  <a:pt x="4307" y="800937"/>
                  <a:pt x="-19997" y="767031"/>
                  <a:pt x="40289" y="827314"/>
                </a:cubicBezTo>
                <a:cubicBezTo>
                  <a:pt x="43778" y="841270"/>
                  <a:pt x="54250" y="887894"/>
                  <a:pt x="62060" y="903514"/>
                </a:cubicBezTo>
                <a:cubicBezTo>
                  <a:pt x="67911" y="915216"/>
                  <a:pt x="76575" y="925285"/>
                  <a:pt x="83832" y="936171"/>
                </a:cubicBezTo>
                <a:cubicBezTo>
                  <a:pt x="87460" y="957943"/>
                  <a:pt x="83596" y="982421"/>
                  <a:pt x="94717" y="1001486"/>
                </a:cubicBezTo>
                <a:cubicBezTo>
                  <a:pt x="122877" y="1049761"/>
                  <a:pt x="147693" y="1066437"/>
                  <a:pt x="192689" y="1077686"/>
                </a:cubicBezTo>
                <a:cubicBezTo>
                  <a:pt x="210639" y="1082173"/>
                  <a:pt x="228974" y="1084943"/>
                  <a:pt x="247117" y="1088571"/>
                </a:cubicBezTo>
                <a:cubicBezTo>
                  <a:pt x="302285" y="1143739"/>
                  <a:pt x="230887" y="1078832"/>
                  <a:pt x="301546" y="1121228"/>
                </a:cubicBezTo>
                <a:cubicBezTo>
                  <a:pt x="310347" y="1126508"/>
                  <a:pt x="314516" y="1137719"/>
                  <a:pt x="323317" y="1143000"/>
                </a:cubicBezTo>
                <a:cubicBezTo>
                  <a:pt x="385867" y="1180531"/>
                  <a:pt x="336669" y="1134582"/>
                  <a:pt x="366860" y="11647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87486" y="786428"/>
            <a:ext cx="2013857" cy="5519058"/>
          </a:xfrm>
          <a:custGeom>
            <a:avLst/>
            <a:gdLst>
              <a:gd name="connsiteX0" fmla="*/ 130628 w 2013857"/>
              <a:gd name="connsiteY0" fmla="*/ 0 h 5519058"/>
              <a:gd name="connsiteX1" fmla="*/ 87085 w 2013857"/>
              <a:gd name="connsiteY1" fmla="*/ 87086 h 5519058"/>
              <a:gd name="connsiteX2" fmla="*/ 54428 w 2013857"/>
              <a:gd name="connsiteY2" fmla="*/ 217715 h 5519058"/>
              <a:gd name="connsiteX3" fmla="*/ 10885 w 2013857"/>
              <a:gd name="connsiteY3" fmla="*/ 326572 h 5519058"/>
              <a:gd name="connsiteX4" fmla="*/ 0 w 2013857"/>
              <a:gd name="connsiteY4" fmla="*/ 359229 h 5519058"/>
              <a:gd name="connsiteX5" fmla="*/ 10885 w 2013857"/>
              <a:gd name="connsiteY5" fmla="*/ 642258 h 5519058"/>
              <a:gd name="connsiteX6" fmla="*/ 32657 w 2013857"/>
              <a:gd name="connsiteY6" fmla="*/ 914400 h 5519058"/>
              <a:gd name="connsiteX7" fmla="*/ 43543 w 2013857"/>
              <a:gd name="connsiteY7" fmla="*/ 1001486 h 5519058"/>
              <a:gd name="connsiteX8" fmla="*/ 54428 w 2013857"/>
              <a:gd name="connsiteY8" fmla="*/ 1045029 h 5519058"/>
              <a:gd name="connsiteX9" fmla="*/ 65314 w 2013857"/>
              <a:gd name="connsiteY9" fmla="*/ 1132115 h 5519058"/>
              <a:gd name="connsiteX10" fmla="*/ 87085 w 2013857"/>
              <a:gd name="connsiteY10" fmla="*/ 1197429 h 5519058"/>
              <a:gd name="connsiteX11" fmla="*/ 97971 w 2013857"/>
              <a:gd name="connsiteY11" fmla="*/ 1230086 h 5519058"/>
              <a:gd name="connsiteX12" fmla="*/ 119743 w 2013857"/>
              <a:gd name="connsiteY12" fmla="*/ 1262743 h 5519058"/>
              <a:gd name="connsiteX13" fmla="*/ 163285 w 2013857"/>
              <a:gd name="connsiteY13" fmla="*/ 1317172 h 5519058"/>
              <a:gd name="connsiteX14" fmla="*/ 185057 w 2013857"/>
              <a:gd name="connsiteY14" fmla="*/ 1360715 h 5519058"/>
              <a:gd name="connsiteX15" fmla="*/ 206828 w 2013857"/>
              <a:gd name="connsiteY15" fmla="*/ 1393372 h 5519058"/>
              <a:gd name="connsiteX16" fmla="*/ 272143 w 2013857"/>
              <a:gd name="connsiteY16" fmla="*/ 1458686 h 5519058"/>
              <a:gd name="connsiteX17" fmla="*/ 293914 w 2013857"/>
              <a:gd name="connsiteY17" fmla="*/ 1491343 h 5519058"/>
              <a:gd name="connsiteX18" fmla="*/ 315685 w 2013857"/>
              <a:gd name="connsiteY18" fmla="*/ 1556658 h 5519058"/>
              <a:gd name="connsiteX19" fmla="*/ 337457 w 2013857"/>
              <a:gd name="connsiteY19" fmla="*/ 1698172 h 5519058"/>
              <a:gd name="connsiteX20" fmla="*/ 391885 w 2013857"/>
              <a:gd name="connsiteY20" fmla="*/ 1796143 h 5519058"/>
              <a:gd name="connsiteX21" fmla="*/ 446314 w 2013857"/>
              <a:gd name="connsiteY21" fmla="*/ 1850572 h 5519058"/>
              <a:gd name="connsiteX22" fmla="*/ 468085 w 2013857"/>
              <a:gd name="connsiteY22" fmla="*/ 1883229 h 5519058"/>
              <a:gd name="connsiteX23" fmla="*/ 489857 w 2013857"/>
              <a:gd name="connsiteY23" fmla="*/ 1926772 h 5519058"/>
              <a:gd name="connsiteX24" fmla="*/ 522514 w 2013857"/>
              <a:gd name="connsiteY24" fmla="*/ 1948543 h 5519058"/>
              <a:gd name="connsiteX25" fmla="*/ 544285 w 2013857"/>
              <a:gd name="connsiteY25" fmla="*/ 1992086 h 5519058"/>
              <a:gd name="connsiteX26" fmla="*/ 576943 w 2013857"/>
              <a:gd name="connsiteY26" fmla="*/ 2013858 h 5519058"/>
              <a:gd name="connsiteX27" fmla="*/ 587828 w 2013857"/>
              <a:gd name="connsiteY27" fmla="*/ 2046515 h 5519058"/>
              <a:gd name="connsiteX28" fmla="*/ 631371 w 2013857"/>
              <a:gd name="connsiteY28" fmla="*/ 2090058 h 5519058"/>
              <a:gd name="connsiteX29" fmla="*/ 653143 w 2013857"/>
              <a:gd name="connsiteY29" fmla="*/ 2111829 h 5519058"/>
              <a:gd name="connsiteX30" fmla="*/ 685800 w 2013857"/>
              <a:gd name="connsiteY30" fmla="*/ 2155372 h 5519058"/>
              <a:gd name="connsiteX31" fmla="*/ 696685 w 2013857"/>
              <a:gd name="connsiteY31" fmla="*/ 2188029 h 5519058"/>
              <a:gd name="connsiteX32" fmla="*/ 762000 w 2013857"/>
              <a:gd name="connsiteY32" fmla="*/ 2275115 h 5519058"/>
              <a:gd name="connsiteX33" fmla="*/ 805543 w 2013857"/>
              <a:gd name="connsiteY33" fmla="*/ 2340429 h 5519058"/>
              <a:gd name="connsiteX34" fmla="*/ 838200 w 2013857"/>
              <a:gd name="connsiteY34" fmla="*/ 2394858 h 5519058"/>
              <a:gd name="connsiteX35" fmla="*/ 859971 w 2013857"/>
              <a:gd name="connsiteY35" fmla="*/ 2471058 h 5519058"/>
              <a:gd name="connsiteX36" fmla="*/ 881743 w 2013857"/>
              <a:gd name="connsiteY36" fmla="*/ 2503715 h 5519058"/>
              <a:gd name="connsiteX37" fmla="*/ 903514 w 2013857"/>
              <a:gd name="connsiteY37" fmla="*/ 2558143 h 5519058"/>
              <a:gd name="connsiteX38" fmla="*/ 936171 w 2013857"/>
              <a:gd name="connsiteY38" fmla="*/ 2612572 h 5519058"/>
              <a:gd name="connsiteX39" fmla="*/ 947057 w 2013857"/>
              <a:gd name="connsiteY39" fmla="*/ 2645229 h 5519058"/>
              <a:gd name="connsiteX40" fmla="*/ 979714 w 2013857"/>
              <a:gd name="connsiteY40" fmla="*/ 2677886 h 5519058"/>
              <a:gd name="connsiteX41" fmla="*/ 1023257 w 2013857"/>
              <a:gd name="connsiteY41" fmla="*/ 2743200 h 5519058"/>
              <a:gd name="connsiteX42" fmla="*/ 1066800 w 2013857"/>
              <a:gd name="connsiteY42" fmla="*/ 2786743 h 5519058"/>
              <a:gd name="connsiteX43" fmla="*/ 1088571 w 2013857"/>
              <a:gd name="connsiteY43" fmla="*/ 2808515 h 5519058"/>
              <a:gd name="connsiteX44" fmla="*/ 1132114 w 2013857"/>
              <a:gd name="connsiteY44" fmla="*/ 2895600 h 5519058"/>
              <a:gd name="connsiteX45" fmla="*/ 1143000 w 2013857"/>
              <a:gd name="connsiteY45" fmla="*/ 2928258 h 5519058"/>
              <a:gd name="connsiteX46" fmla="*/ 1219200 w 2013857"/>
              <a:gd name="connsiteY46" fmla="*/ 2993572 h 5519058"/>
              <a:gd name="connsiteX47" fmla="*/ 1240971 w 2013857"/>
              <a:gd name="connsiteY47" fmla="*/ 3026229 h 5519058"/>
              <a:gd name="connsiteX48" fmla="*/ 1284514 w 2013857"/>
              <a:gd name="connsiteY48" fmla="*/ 3069772 h 5519058"/>
              <a:gd name="connsiteX49" fmla="*/ 1371600 w 2013857"/>
              <a:gd name="connsiteY49" fmla="*/ 3167743 h 5519058"/>
              <a:gd name="connsiteX50" fmla="*/ 1393371 w 2013857"/>
              <a:gd name="connsiteY50" fmla="*/ 3189515 h 5519058"/>
              <a:gd name="connsiteX51" fmla="*/ 1415143 w 2013857"/>
              <a:gd name="connsiteY51" fmla="*/ 3211286 h 5519058"/>
              <a:gd name="connsiteX52" fmla="*/ 1447800 w 2013857"/>
              <a:gd name="connsiteY52" fmla="*/ 3320143 h 5519058"/>
              <a:gd name="connsiteX53" fmla="*/ 1469571 w 2013857"/>
              <a:gd name="connsiteY53" fmla="*/ 3352800 h 5519058"/>
              <a:gd name="connsiteX54" fmla="*/ 1502228 w 2013857"/>
              <a:gd name="connsiteY54" fmla="*/ 3385458 h 5519058"/>
              <a:gd name="connsiteX55" fmla="*/ 1524000 w 2013857"/>
              <a:gd name="connsiteY55" fmla="*/ 3429000 h 5519058"/>
              <a:gd name="connsiteX56" fmla="*/ 1545771 w 2013857"/>
              <a:gd name="connsiteY56" fmla="*/ 3461658 h 5519058"/>
              <a:gd name="connsiteX57" fmla="*/ 1567543 w 2013857"/>
              <a:gd name="connsiteY57" fmla="*/ 3505200 h 5519058"/>
              <a:gd name="connsiteX58" fmla="*/ 1611085 w 2013857"/>
              <a:gd name="connsiteY58" fmla="*/ 3537858 h 5519058"/>
              <a:gd name="connsiteX59" fmla="*/ 1632857 w 2013857"/>
              <a:gd name="connsiteY59" fmla="*/ 3559629 h 5519058"/>
              <a:gd name="connsiteX60" fmla="*/ 1665514 w 2013857"/>
              <a:gd name="connsiteY60" fmla="*/ 3603172 h 5519058"/>
              <a:gd name="connsiteX61" fmla="*/ 1730828 w 2013857"/>
              <a:gd name="connsiteY61" fmla="*/ 3646715 h 5519058"/>
              <a:gd name="connsiteX62" fmla="*/ 1774371 w 2013857"/>
              <a:gd name="connsiteY62" fmla="*/ 3690258 h 5519058"/>
              <a:gd name="connsiteX63" fmla="*/ 1817914 w 2013857"/>
              <a:gd name="connsiteY63" fmla="*/ 3755572 h 5519058"/>
              <a:gd name="connsiteX64" fmla="*/ 1861457 w 2013857"/>
              <a:gd name="connsiteY64" fmla="*/ 3788229 h 5519058"/>
              <a:gd name="connsiteX65" fmla="*/ 1872343 w 2013857"/>
              <a:gd name="connsiteY65" fmla="*/ 3831772 h 5519058"/>
              <a:gd name="connsiteX66" fmla="*/ 1915885 w 2013857"/>
              <a:gd name="connsiteY66" fmla="*/ 3897086 h 5519058"/>
              <a:gd name="connsiteX67" fmla="*/ 1937657 w 2013857"/>
              <a:gd name="connsiteY67" fmla="*/ 4060372 h 5519058"/>
              <a:gd name="connsiteX68" fmla="*/ 1948543 w 2013857"/>
              <a:gd name="connsiteY68" fmla="*/ 4103915 h 5519058"/>
              <a:gd name="connsiteX69" fmla="*/ 1970314 w 2013857"/>
              <a:gd name="connsiteY69" fmla="*/ 4136572 h 5519058"/>
              <a:gd name="connsiteX70" fmla="*/ 1992085 w 2013857"/>
              <a:gd name="connsiteY70" fmla="*/ 4299858 h 5519058"/>
              <a:gd name="connsiteX71" fmla="*/ 2013857 w 2013857"/>
              <a:gd name="connsiteY71" fmla="*/ 4365172 h 5519058"/>
              <a:gd name="connsiteX72" fmla="*/ 2002971 w 2013857"/>
              <a:gd name="connsiteY72" fmla="*/ 4539343 h 5519058"/>
              <a:gd name="connsiteX73" fmla="*/ 1992085 w 2013857"/>
              <a:gd name="connsiteY73" fmla="*/ 4626429 h 5519058"/>
              <a:gd name="connsiteX74" fmla="*/ 1948543 w 2013857"/>
              <a:gd name="connsiteY74" fmla="*/ 4691743 h 5519058"/>
              <a:gd name="connsiteX75" fmla="*/ 1926771 w 2013857"/>
              <a:gd name="connsiteY75" fmla="*/ 4735286 h 5519058"/>
              <a:gd name="connsiteX76" fmla="*/ 1915885 w 2013857"/>
              <a:gd name="connsiteY76" fmla="*/ 4778829 h 5519058"/>
              <a:gd name="connsiteX77" fmla="*/ 1872343 w 2013857"/>
              <a:gd name="connsiteY77" fmla="*/ 4833258 h 5519058"/>
              <a:gd name="connsiteX78" fmla="*/ 1861457 w 2013857"/>
              <a:gd name="connsiteY78" fmla="*/ 4876800 h 5519058"/>
              <a:gd name="connsiteX79" fmla="*/ 1839685 w 2013857"/>
              <a:gd name="connsiteY79" fmla="*/ 4942115 h 5519058"/>
              <a:gd name="connsiteX80" fmla="*/ 1817914 w 2013857"/>
              <a:gd name="connsiteY80" fmla="*/ 5061858 h 5519058"/>
              <a:gd name="connsiteX81" fmla="*/ 1796143 w 2013857"/>
              <a:gd name="connsiteY81" fmla="*/ 5138058 h 5519058"/>
              <a:gd name="connsiteX82" fmla="*/ 1785257 w 2013857"/>
              <a:gd name="connsiteY82" fmla="*/ 5170715 h 5519058"/>
              <a:gd name="connsiteX83" fmla="*/ 1752600 w 2013857"/>
              <a:gd name="connsiteY83" fmla="*/ 5192486 h 5519058"/>
              <a:gd name="connsiteX84" fmla="*/ 1741714 w 2013857"/>
              <a:gd name="connsiteY84" fmla="*/ 5225143 h 5519058"/>
              <a:gd name="connsiteX85" fmla="*/ 1719943 w 2013857"/>
              <a:gd name="connsiteY85" fmla="*/ 5246915 h 5519058"/>
              <a:gd name="connsiteX86" fmla="*/ 1676400 w 2013857"/>
              <a:gd name="connsiteY86" fmla="*/ 5344886 h 5519058"/>
              <a:gd name="connsiteX87" fmla="*/ 1687285 w 2013857"/>
              <a:gd name="connsiteY87" fmla="*/ 5497286 h 5519058"/>
              <a:gd name="connsiteX88" fmla="*/ 1709057 w 2013857"/>
              <a:gd name="connsiteY88" fmla="*/ 5519058 h 551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013857" h="5519058">
                <a:moveTo>
                  <a:pt x="130628" y="0"/>
                </a:moveTo>
                <a:cubicBezTo>
                  <a:pt x="109228" y="35668"/>
                  <a:pt x="95356" y="49867"/>
                  <a:pt x="87085" y="87086"/>
                </a:cubicBezTo>
                <a:cubicBezTo>
                  <a:pt x="74691" y="142861"/>
                  <a:pt x="80826" y="164917"/>
                  <a:pt x="54428" y="217715"/>
                </a:cubicBezTo>
                <a:cubicBezTo>
                  <a:pt x="22396" y="281781"/>
                  <a:pt x="37786" y="245868"/>
                  <a:pt x="10885" y="326572"/>
                </a:cubicBezTo>
                <a:lnTo>
                  <a:pt x="0" y="359229"/>
                </a:lnTo>
                <a:cubicBezTo>
                  <a:pt x="3628" y="453572"/>
                  <a:pt x="6955" y="547927"/>
                  <a:pt x="10885" y="642258"/>
                </a:cubicBezTo>
                <a:cubicBezTo>
                  <a:pt x="21205" y="889945"/>
                  <a:pt x="-3344" y="806401"/>
                  <a:pt x="32657" y="914400"/>
                </a:cubicBezTo>
                <a:cubicBezTo>
                  <a:pt x="36286" y="943429"/>
                  <a:pt x="38734" y="972629"/>
                  <a:pt x="43543" y="1001486"/>
                </a:cubicBezTo>
                <a:cubicBezTo>
                  <a:pt x="46003" y="1016243"/>
                  <a:pt x="51968" y="1030272"/>
                  <a:pt x="54428" y="1045029"/>
                </a:cubicBezTo>
                <a:cubicBezTo>
                  <a:pt x="59237" y="1073886"/>
                  <a:pt x="59184" y="1103510"/>
                  <a:pt x="65314" y="1132115"/>
                </a:cubicBezTo>
                <a:cubicBezTo>
                  <a:pt x="70122" y="1154555"/>
                  <a:pt x="79828" y="1175658"/>
                  <a:pt x="87085" y="1197429"/>
                </a:cubicBezTo>
                <a:cubicBezTo>
                  <a:pt x="90714" y="1208315"/>
                  <a:pt x="91606" y="1220539"/>
                  <a:pt x="97971" y="1230086"/>
                </a:cubicBezTo>
                <a:lnTo>
                  <a:pt x="119743" y="1262743"/>
                </a:lnTo>
                <a:cubicBezTo>
                  <a:pt x="145731" y="1340712"/>
                  <a:pt x="108577" y="1251523"/>
                  <a:pt x="163285" y="1317172"/>
                </a:cubicBezTo>
                <a:cubicBezTo>
                  <a:pt x="173674" y="1329638"/>
                  <a:pt x="177006" y="1346626"/>
                  <a:pt x="185057" y="1360715"/>
                </a:cubicBezTo>
                <a:cubicBezTo>
                  <a:pt x="191548" y="1372074"/>
                  <a:pt x="198136" y="1383594"/>
                  <a:pt x="206828" y="1393372"/>
                </a:cubicBezTo>
                <a:cubicBezTo>
                  <a:pt x="227284" y="1416384"/>
                  <a:pt x="255064" y="1433067"/>
                  <a:pt x="272143" y="1458686"/>
                </a:cubicBezTo>
                <a:cubicBezTo>
                  <a:pt x="279400" y="1469572"/>
                  <a:pt x="288601" y="1479388"/>
                  <a:pt x="293914" y="1491343"/>
                </a:cubicBezTo>
                <a:cubicBezTo>
                  <a:pt x="303234" y="1512314"/>
                  <a:pt x="315685" y="1556658"/>
                  <a:pt x="315685" y="1556658"/>
                </a:cubicBezTo>
                <a:cubicBezTo>
                  <a:pt x="316923" y="1565324"/>
                  <a:pt x="333337" y="1684440"/>
                  <a:pt x="337457" y="1698172"/>
                </a:cubicBezTo>
                <a:cubicBezTo>
                  <a:pt x="342412" y="1714687"/>
                  <a:pt x="385142" y="1787714"/>
                  <a:pt x="391885" y="1796143"/>
                </a:cubicBezTo>
                <a:cubicBezTo>
                  <a:pt x="407914" y="1816179"/>
                  <a:pt x="429418" y="1831262"/>
                  <a:pt x="446314" y="1850572"/>
                </a:cubicBezTo>
                <a:cubicBezTo>
                  <a:pt x="454929" y="1860418"/>
                  <a:pt x="461594" y="1871870"/>
                  <a:pt x="468085" y="1883229"/>
                </a:cubicBezTo>
                <a:cubicBezTo>
                  <a:pt x="476136" y="1897318"/>
                  <a:pt x="479468" y="1914306"/>
                  <a:pt x="489857" y="1926772"/>
                </a:cubicBezTo>
                <a:cubicBezTo>
                  <a:pt x="498233" y="1936822"/>
                  <a:pt x="511628" y="1941286"/>
                  <a:pt x="522514" y="1948543"/>
                </a:cubicBezTo>
                <a:cubicBezTo>
                  <a:pt x="529771" y="1963057"/>
                  <a:pt x="533896" y="1979620"/>
                  <a:pt x="544285" y="1992086"/>
                </a:cubicBezTo>
                <a:cubicBezTo>
                  <a:pt x="552661" y="2002137"/>
                  <a:pt x="568770" y="2003642"/>
                  <a:pt x="576943" y="2013858"/>
                </a:cubicBezTo>
                <a:cubicBezTo>
                  <a:pt x="584111" y="2022818"/>
                  <a:pt x="581159" y="2037178"/>
                  <a:pt x="587828" y="2046515"/>
                </a:cubicBezTo>
                <a:cubicBezTo>
                  <a:pt x="599759" y="2063218"/>
                  <a:pt x="616857" y="2075544"/>
                  <a:pt x="631371" y="2090058"/>
                </a:cubicBezTo>
                <a:cubicBezTo>
                  <a:pt x="638628" y="2097315"/>
                  <a:pt x="646985" y="2103618"/>
                  <a:pt x="653143" y="2111829"/>
                </a:cubicBezTo>
                <a:lnTo>
                  <a:pt x="685800" y="2155372"/>
                </a:lnTo>
                <a:cubicBezTo>
                  <a:pt x="689428" y="2166258"/>
                  <a:pt x="691553" y="2177766"/>
                  <a:pt x="696685" y="2188029"/>
                </a:cubicBezTo>
                <a:cubicBezTo>
                  <a:pt x="709438" y="2213536"/>
                  <a:pt x="749189" y="2257500"/>
                  <a:pt x="762000" y="2275115"/>
                </a:cubicBezTo>
                <a:cubicBezTo>
                  <a:pt x="777390" y="2296276"/>
                  <a:pt x="805543" y="2340429"/>
                  <a:pt x="805543" y="2340429"/>
                </a:cubicBezTo>
                <a:cubicBezTo>
                  <a:pt x="836378" y="2432939"/>
                  <a:pt x="793373" y="2320145"/>
                  <a:pt x="838200" y="2394858"/>
                </a:cubicBezTo>
                <a:cubicBezTo>
                  <a:pt x="848788" y="2412505"/>
                  <a:pt x="852858" y="2454460"/>
                  <a:pt x="859971" y="2471058"/>
                </a:cubicBezTo>
                <a:cubicBezTo>
                  <a:pt x="865125" y="2483083"/>
                  <a:pt x="875892" y="2492013"/>
                  <a:pt x="881743" y="2503715"/>
                </a:cubicBezTo>
                <a:cubicBezTo>
                  <a:pt x="890482" y="2521192"/>
                  <a:pt x="894775" y="2540666"/>
                  <a:pt x="903514" y="2558143"/>
                </a:cubicBezTo>
                <a:cubicBezTo>
                  <a:pt x="912976" y="2577067"/>
                  <a:pt x="926709" y="2593648"/>
                  <a:pt x="936171" y="2612572"/>
                </a:cubicBezTo>
                <a:cubicBezTo>
                  <a:pt x="941303" y="2622835"/>
                  <a:pt x="940692" y="2635682"/>
                  <a:pt x="947057" y="2645229"/>
                </a:cubicBezTo>
                <a:cubicBezTo>
                  <a:pt x="955596" y="2658038"/>
                  <a:pt x="970263" y="2665734"/>
                  <a:pt x="979714" y="2677886"/>
                </a:cubicBezTo>
                <a:cubicBezTo>
                  <a:pt x="995778" y="2698540"/>
                  <a:pt x="1004755" y="2724698"/>
                  <a:pt x="1023257" y="2743200"/>
                </a:cubicBezTo>
                <a:lnTo>
                  <a:pt x="1066800" y="2786743"/>
                </a:lnTo>
                <a:cubicBezTo>
                  <a:pt x="1074057" y="2794000"/>
                  <a:pt x="1083981" y="2799335"/>
                  <a:pt x="1088571" y="2808515"/>
                </a:cubicBezTo>
                <a:cubicBezTo>
                  <a:pt x="1103085" y="2837543"/>
                  <a:pt x="1121851" y="2864811"/>
                  <a:pt x="1132114" y="2895600"/>
                </a:cubicBezTo>
                <a:cubicBezTo>
                  <a:pt x="1135743" y="2906486"/>
                  <a:pt x="1136330" y="2918921"/>
                  <a:pt x="1143000" y="2928258"/>
                </a:cubicBezTo>
                <a:cubicBezTo>
                  <a:pt x="1166995" y="2961851"/>
                  <a:pt x="1187820" y="2972652"/>
                  <a:pt x="1219200" y="2993572"/>
                </a:cubicBezTo>
                <a:cubicBezTo>
                  <a:pt x="1226457" y="3004458"/>
                  <a:pt x="1232457" y="3016296"/>
                  <a:pt x="1240971" y="3026229"/>
                </a:cubicBezTo>
                <a:cubicBezTo>
                  <a:pt x="1254329" y="3041814"/>
                  <a:pt x="1273128" y="3052693"/>
                  <a:pt x="1284514" y="3069772"/>
                </a:cubicBezTo>
                <a:cubicBezTo>
                  <a:pt x="1323365" y="3128049"/>
                  <a:pt x="1297032" y="3093175"/>
                  <a:pt x="1371600" y="3167743"/>
                </a:cubicBezTo>
                <a:lnTo>
                  <a:pt x="1393371" y="3189515"/>
                </a:lnTo>
                <a:lnTo>
                  <a:pt x="1415143" y="3211286"/>
                </a:lnTo>
                <a:cubicBezTo>
                  <a:pt x="1421229" y="3235630"/>
                  <a:pt x="1437196" y="3304237"/>
                  <a:pt x="1447800" y="3320143"/>
                </a:cubicBezTo>
                <a:cubicBezTo>
                  <a:pt x="1455057" y="3331029"/>
                  <a:pt x="1461196" y="3342749"/>
                  <a:pt x="1469571" y="3352800"/>
                </a:cubicBezTo>
                <a:cubicBezTo>
                  <a:pt x="1479426" y="3364627"/>
                  <a:pt x="1493280" y="3372931"/>
                  <a:pt x="1502228" y="3385458"/>
                </a:cubicBezTo>
                <a:cubicBezTo>
                  <a:pt x="1511660" y="3398663"/>
                  <a:pt x="1515949" y="3414911"/>
                  <a:pt x="1524000" y="3429000"/>
                </a:cubicBezTo>
                <a:cubicBezTo>
                  <a:pt x="1530491" y="3440359"/>
                  <a:pt x="1539280" y="3450299"/>
                  <a:pt x="1545771" y="3461658"/>
                </a:cubicBezTo>
                <a:cubicBezTo>
                  <a:pt x="1553822" y="3475747"/>
                  <a:pt x="1556982" y="3492879"/>
                  <a:pt x="1567543" y="3505200"/>
                </a:cubicBezTo>
                <a:cubicBezTo>
                  <a:pt x="1579350" y="3518975"/>
                  <a:pt x="1597147" y="3526243"/>
                  <a:pt x="1611085" y="3537858"/>
                </a:cubicBezTo>
                <a:cubicBezTo>
                  <a:pt x="1618969" y="3544428"/>
                  <a:pt x="1626287" y="3551745"/>
                  <a:pt x="1632857" y="3559629"/>
                </a:cubicBezTo>
                <a:cubicBezTo>
                  <a:pt x="1644472" y="3573567"/>
                  <a:pt x="1651954" y="3591118"/>
                  <a:pt x="1665514" y="3603172"/>
                </a:cubicBezTo>
                <a:cubicBezTo>
                  <a:pt x="1685071" y="3620556"/>
                  <a:pt x="1712326" y="3628213"/>
                  <a:pt x="1730828" y="3646715"/>
                </a:cubicBezTo>
                <a:cubicBezTo>
                  <a:pt x="1745342" y="3661229"/>
                  <a:pt x="1762985" y="3673179"/>
                  <a:pt x="1774371" y="3690258"/>
                </a:cubicBezTo>
                <a:cubicBezTo>
                  <a:pt x="1788885" y="3712029"/>
                  <a:pt x="1796981" y="3739873"/>
                  <a:pt x="1817914" y="3755572"/>
                </a:cubicBezTo>
                <a:lnTo>
                  <a:pt x="1861457" y="3788229"/>
                </a:lnTo>
                <a:cubicBezTo>
                  <a:pt x="1865086" y="3802743"/>
                  <a:pt x="1864920" y="3818782"/>
                  <a:pt x="1872343" y="3831772"/>
                </a:cubicBezTo>
                <a:cubicBezTo>
                  <a:pt x="1917311" y="3910466"/>
                  <a:pt x="1897003" y="3821558"/>
                  <a:pt x="1915885" y="3897086"/>
                </a:cubicBezTo>
                <a:cubicBezTo>
                  <a:pt x="1934369" y="3971022"/>
                  <a:pt x="1924051" y="3965135"/>
                  <a:pt x="1937657" y="4060372"/>
                </a:cubicBezTo>
                <a:cubicBezTo>
                  <a:pt x="1939773" y="4075183"/>
                  <a:pt x="1942650" y="4090164"/>
                  <a:pt x="1948543" y="4103915"/>
                </a:cubicBezTo>
                <a:cubicBezTo>
                  <a:pt x="1953697" y="4115940"/>
                  <a:pt x="1963057" y="4125686"/>
                  <a:pt x="1970314" y="4136572"/>
                </a:cubicBezTo>
                <a:cubicBezTo>
                  <a:pt x="1971923" y="4149446"/>
                  <a:pt x="1987991" y="4282115"/>
                  <a:pt x="1992085" y="4299858"/>
                </a:cubicBezTo>
                <a:cubicBezTo>
                  <a:pt x="1997245" y="4322219"/>
                  <a:pt x="2006600" y="4343401"/>
                  <a:pt x="2013857" y="4365172"/>
                </a:cubicBezTo>
                <a:cubicBezTo>
                  <a:pt x="2010228" y="4423229"/>
                  <a:pt x="2007802" y="4481374"/>
                  <a:pt x="2002971" y="4539343"/>
                </a:cubicBezTo>
                <a:cubicBezTo>
                  <a:pt x="2000541" y="4568497"/>
                  <a:pt x="2001924" y="4598879"/>
                  <a:pt x="1992085" y="4626429"/>
                </a:cubicBezTo>
                <a:cubicBezTo>
                  <a:pt x="1983285" y="4651070"/>
                  <a:pt x="1960245" y="4668340"/>
                  <a:pt x="1948543" y="4691743"/>
                </a:cubicBezTo>
                <a:cubicBezTo>
                  <a:pt x="1941286" y="4706257"/>
                  <a:pt x="1932469" y="4720092"/>
                  <a:pt x="1926771" y="4735286"/>
                </a:cubicBezTo>
                <a:cubicBezTo>
                  <a:pt x="1921518" y="4749294"/>
                  <a:pt x="1921778" y="4765078"/>
                  <a:pt x="1915885" y="4778829"/>
                </a:cubicBezTo>
                <a:cubicBezTo>
                  <a:pt x="1905586" y="4802860"/>
                  <a:pt x="1889899" y="4815701"/>
                  <a:pt x="1872343" y="4833258"/>
                </a:cubicBezTo>
                <a:cubicBezTo>
                  <a:pt x="1868714" y="4847772"/>
                  <a:pt x="1865756" y="4862470"/>
                  <a:pt x="1861457" y="4876800"/>
                </a:cubicBezTo>
                <a:cubicBezTo>
                  <a:pt x="1854862" y="4898781"/>
                  <a:pt x="1843790" y="4919536"/>
                  <a:pt x="1839685" y="4942115"/>
                </a:cubicBezTo>
                <a:cubicBezTo>
                  <a:pt x="1832428" y="4982029"/>
                  <a:pt x="1826714" y="5022255"/>
                  <a:pt x="1817914" y="5061858"/>
                </a:cubicBezTo>
                <a:cubicBezTo>
                  <a:pt x="1812184" y="5087645"/>
                  <a:pt x="1803734" y="5112756"/>
                  <a:pt x="1796143" y="5138058"/>
                </a:cubicBezTo>
                <a:cubicBezTo>
                  <a:pt x="1792846" y="5149049"/>
                  <a:pt x="1792425" y="5161755"/>
                  <a:pt x="1785257" y="5170715"/>
                </a:cubicBezTo>
                <a:cubicBezTo>
                  <a:pt x="1777084" y="5180931"/>
                  <a:pt x="1763486" y="5185229"/>
                  <a:pt x="1752600" y="5192486"/>
                </a:cubicBezTo>
                <a:cubicBezTo>
                  <a:pt x="1748971" y="5203372"/>
                  <a:pt x="1747618" y="5215304"/>
                  <a:pt x="1741714" y="5225143"/>
                </a:cubicBezTo>
                <a:cubicBezTo>
                  <a:pt x="1736434" y="5233944"/>
                  <a:pt x="1724533" y="5237735"/>
                  <a:pt x="1719943" y="5246915"/>
                </a:cubicBezTo>
                <a:cubicBezTo>
                  <a:pt x="1642218" y="5402366"/>
                  <a:pt x="1740440" y="5248824"/>
                  <a:pt x="1676400" y="5344886"/>
                </a:cubicBezTo>
                <a:cubicBezTo>
                  <a:pt x="1659393" y="5412913"/>
                  <a:pt x="1655521" y="5401994"/>
                  <a:pt x="1687285" y="5497286"/>
                </a:cubicBezTo>
                <a:cubicBezTo>
                  <a:pt x="1690531" y="5507023"/>
                  <a:pt x="1709057" y="5519058"/>
                  <a:pt x="1709057" y="55190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76257" y="4083159"/>
            <a:ext cx="442736" cy="4060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044603"/>
            <a:ext cx="1676400" cy="50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Savannah</a:t>
            </a:r>
            <a:endParaRPr lang="en-US" dirty="0"/>
          </a:p>
        </p:txBody>
      </p:sp>
      <p:pic>
        <p:nvPicPr>
          <p:cNvPr id="23" name="Picture 2" descr="http://www.hnsa.org/ships/img/niaga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7" b="94436" l="3966" r="92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8707" y="3494052"/>
            <a:ext cx="1193674" cy="11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20" y="3618193"/>
            <a:ext cx="1981200" cy="1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0" y="3703800"/>
            <a:ext cx="1981200" cy="1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57" y="3671511"/>
            <a:ext cx="1981200" cy="1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78" y="3605289"/>
            <a:ext cx="1981200" cy="1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55" y="3662651"/>
            <a:ext cx="1981200" cy="13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295400" y="2387876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 Right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47 C -0.01129 -0.00278 -0.01875 -0.00116 -0.02934 0.00046 C -0.02934 0.00069 -0.04566 0.00231 -0.04896 0.00278 C -0.05122 0.00301 -0.05538 0.00324 -0.05538 0.00347 C -0.06632 0.00579 -0.07882 0.00625 -0.09202 0.00671 C -0.10625 0.00856 -0.12101 0.00949 -0.13524 0.01111 C -0.15903 0.01366 -0.18195 0.0169 -0.20642 0.01806 C -0.21667 0.01898 -0.225 0.02037 -0.23438 0.02153 C -0.23854 0.02222 -0.24722 0.02292 -0.24722 0.02315 C -0.26528 0.02685 -0.29202 0.02778 -0.31233 0.03009 C -0.31962 0.03079 -0.32552 0.03125 -0.33195 0.03264 C -0.33611 0.03356 -0.34479 0.03565 -0.34479 0.03588 C -0.34549 0.03634 -0.34549 0.03704 -0.34705 0.0375 C -0.34896 0.03819 -0.3632 0.04005 -0.36632 0.04051 C -0.37465 0.04236 -0.38472 0.04375 -0.39427 0.04468 C -0.40747 0.04769 -0.40087 0.04537 -0.40087 0.05463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47 C -0.01129 -0.00278 -0.01875 -0.00116 -0.02934 0.00046 C -0.02934 0.00069 -0.04566 0.00231 -0.04896 0.00278 C -0.05122 0.00301 -0.05538 0.00324 -0.05538 0.00347 C -0.06632 0.00579 -0.07882 0.00625 -0.09202 0.00671 C -0.10625 0.00856 -0.12101 0.00949 -0.13524 0.01111 C -0.15903 0.01366 -0.18195 0.0169 -0.20642 0.01806 C -0.21667 0.01898 -0.225 0.02037 -0.23438 0.02153 C -0.23854 0.02222 -0.24722 0.02292 -0.24722 0.02315 C -0.26528 0.02685 -0.29202 0.02778 -0.31233 0.03009 C -0.31962 0.03079 -0.32552 0.03125 -0.33195 0.03264 C -0.33611 0.03356 -0.34479 0.03565 -0.34479 0.03588 C -0.34549 0.03634 -0.34549 0.03704 -0.34705 0.0375 C -0.34896 0.03819 -0.3632 0.04005 -0.36632 0.04051 C -0.37465 0.04236 -0.38472 0.04375 -0.39427 0.04468 C -0.40747 0.04769 -0.40087 0.04537 -0.40087 0.05463 " pathEditMode="relative" rAng="0" ptsTypes="fffffffffffffff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0903 L -0.31736 -0.3844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9983 0.12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53698 -0.465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0903 -0.0784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44045 0.1354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________________ Georgians wanted to start settling past the ____________________ as the king’s soldiers could no longer prevent this from happening.</a:t>
            </a:r>
          </a:p>
          <a:p>
            <a:r>
              <a:rPr lang="en-US" dirty="0" smtClean="0"/>
              <a:t>Under the ________________ the heads of families were given _________________out west.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3657600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Headright</a:t>
            </a:r>
            <a:r>
              <a:rPr lang="en-US" sz="3200" dirty="0">
                <a:solidFill>
                  <a:prstClr val="black"/>
                </a:solidFill>
              </a:rPr>
              <a:t> system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1749" y="4139625"/>
            <a:ext cx="3275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huge plots of land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5961" y="1625025"/>
            <a:ext cx="338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Revolutionary War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590800"/>
            <a:ext cx="4132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Appalachian 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4326" y="5355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Bodoni MT Black" pitchFamily="18" charset="0"/>
              </a:rPr>
              <a:t>October </a:t>
            </a:r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29, </a:t>
            </a:r>
            <a:r>
              <a:rPr lang="en-US" sz="2000" dirty="0">
                <a:solidFill>
                  <a:srgbClr val="FF0000"/>
                </a:solidFill>
                <a:latin typeface="Bodoni MT Black" pitchFamily="18" charset="0"/>
              </a:rPr>
              <a:t>2013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669" y="410118"/>
            <a:ext cx="292367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Modern No. 20" pitchFamily="18" charset="0"/>
              </a:rPr>
              <a:t>CW: </a:t>
            </a:r>
            <a:r>
              <a:rPr lang="en-US" b="1" dirty="0" smtClean="0">
                <a:solidFill>
                  <a:prstClr val="white"/>
                </a:solidFill>
                <a:latin typeface="Modern No. 20" pitchFamily="18" charset="0"/>
              </a:rPr>
              <a:t>Fill in the Blank about the Period and create the graphic organizer about the Bill of Rights</a:t>
            </a:r>
            <a:endParaRPr lang="en-US" b="1" dirty="0">
              <a:solidFill>
                <a:prstClr val="white"/>
              </a:solidFill>
              <a:latin typeface="Modern No. 20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Modern No. 20" pitchFamily="18" charset="0"/>
              </a:rPr>
              <a:t>HW: </a:t>
            </a:r>
            <a:r>
              <a:rPr lang="en-US" b="1" dirty="0" smtClean="0">
                <a:solidFill>
                  <a:prstClr val="white"/>
                </a:solidFill>
                <a:latin typeface="Modern No. 20" pitchFamily="18" charset="0"/>
              </a:rPr>
              <a:t>Make sure that you look into the topics that you have selected for NHD</a:t>
            </a:r>
            <a:endParaRPr lang="en-US" b="1" dirty="0">
              <a:solidFill>
                <a:prstClr val="white"/>
              </a:solidFill>
              <a:latin typeface="Modern No. 20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47903" y="1895905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lonna MT" pitchFamily="82" charset="0"/>
              </a:rPr>
              <a:t>Items Due Today: </a:t>
            </a:r>
            <a:r>
              <a:rPr lang="en-US" sz="2400" b="1" dirty="0" smtClean="0">
                <a:solidFill>
                  <a:srgbClr val="FFC000"/>
                </a:solidFill>
                <a:latin typeface="Colonna MT" pitchFamily="82" charset="0"/>
              </a:rPr>
              <a:t>Fill in the Blank work sheet and three topics that you are </a:t>
            </a:r>
            <a:r>
              <a:rPr lang="en-US" sz="2400" b="1" dirty="0" err="1" smtClean="0">
                <a:solidFill>
                  <a:srgbClr val="FFC000"/>
                </a:solidFill>
                <a:latin typeface="Colonna MT" pitchFamily="82" charset="0"/>
              </a:rPr>
              <a:t>intersted</a:t>
            </a:r>
            <a:r>
              <a:rPr lang="en-US" sz="2400" b="1" dirty="0" smtClean="0">
                <a:solidFill>
                  <a:srgbClr val="FFC000"/>
                </a:solidFill>
                <a:latin typeface="Colonna MT" pitchFamily="82" charset="0"/>
              </a:rPr>
              <a:t> in for National History Day</a:t>
            </a:r>
            <a:endParaRPr lang="en-US" sz="2400" b="1" dirty="0">
              <a:solidFill>
                <a:srgbClr val="FFC000"/>
              </a:solidFill>
              <a:latin typeface="Bodoni MT Black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004456" y="-43087"/>
            <a:ext cx="59897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66FF"/>
                </a:solidFill>
                <a:latin typeface="Bodoni MT Black" pitchFamily="18" charset="0"/>
              </a:rPr>
              <a:t>Essential Questions: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latin typeface="Bodoni MT Black" pitchFamily="18" charset="0"/>
              </a:rPr>
              <a:t>Why would the Americans want to </a:t>
            </a:r>
            <a:r>
              <a:rPr lang="en-US" sz="2000" b="1" dirty="0" smtClean="0">
                <a:solidFill>
                  <a:prstClr val="white"/>
                </a:solidFill>
                <a:latin typeface="Bodoni MT Black" pitchFamily="18" charset="0"/>
              </a:rPr>
              <a:t>make sure that the Bill of Rights were included in the Constitution?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Bodoni MT Black" pitchFamily="18" charset="0"/>
              </a:rPr>
              <a:t>What impact did Abraham Baldwin have on the Constitution?</a:t>
            </a:r>
            <a:endParaRPr lang="en-US" sz="2000" b="1" dirty="0">
              <a:solidFill>
                <a:prstClr val="white"/>
              </a:solidFill>
              <a:latin typeface="Bodoni MT Black" pitchFamily="18" charset="0"/>
            </a:endParaRP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3004457" y="-30218"/>
            <a:ext cx="0" cy="261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0" y="257994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26" y="2899350"/>
            <a:ext cx="88807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Yesterday we finished our sticky note assignment over the Bill of Rights. What was one of the Rights that Americans have according to the Constitution?</a:t>
            </a:r>
          </a:p>
          <a:p>
            <a:pPr marL="457200" indent="-457200">
              <a:buAutoNum type="arabicPeriod"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Why would states want the Bill of Rights?</a:t>
            </a:r>
          </a:p>
          <a:p>
            <a:pPr marL="457200" indent="-457200">
              <a:buAutoNum type="arabicPeriod"/>
            </a:pPr>
            <a:endParaRPr lang="en-US" sz="2800" dirty="0" smtClean="0">
              <a:solidFill>
                <a:prstClr val="white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What kind of impact did Nancy Hart, Elijah Clarke, and Austin </a:t>
            </a:r>
            <a:r>
              <a:rPr lang="en-US" sz="2800" dirty="0" err="1" smtClean="0">
                <a:solidFill>
                  <a:prstClr val="white"/>
                </a:solidFill>
              </a:rPr>
              <a:t>Dabney</a:t>
            </a:r>
            <a:r>
              <a:rPr lang="en-US" sz="2800" dirty="0" smtClean="0">
                <a:solidFill>
                  <a:prstClr val="white"/>
                </a:solidFill>
              </a:rPr>
              <a:t> have on the Revolutionary War in Georgia?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Yazoo Land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dirty="0" smtClean="0"/>
              <a:t>Georgia was left with a ____________ after the war. </a:t>
            </a:r>
          </a:p>
          <a:p>
            <a:r>
              <a:rPr lang="en-US" dirty="0" smtClean="0"/>
              <a:t>Georgia was entitled  to lands west to the ______________ and wanted to protect its settlers as there was no ________ to do so.</a:t>
            </a:r>
          </a:p>
          <a:p>
            <a:r>
              <a:rPr lang="en-US" dirty="0" smtClean="0"/>
              <a:t>The governor wanted to sell a lot of these lands to _________________ to provide jobs and protection for these settlers.</a:t>
            </a:r>
          </a:p>
          <a:p>
            <a:r>
              <a:rPr lang="en-US" dirty="0" smtClean="0"/>
              <a:t>However many bribes took place giving huge plots of land to the_______.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539425"/>
            <a:ext cx="3019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Mississippi River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5606" y="2996625"/>
            <a:ext cx="184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real army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9731" y="4114800"/>
            <a:ext cx="349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wealthy companies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45465" y="5638800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wealthy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5999" y="990600"/>
            <a:ext cx="2520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weak military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dirty="0" smtClean="0"/>
              <a:t>Land Lotteries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After the Yazoo Land Fraud Georgia began to have ________ to determine who could purchase the remaining lands.</a:t>
            </a:r>
          </a:p>
          <a:p>
            <a:r>
              <a:rPr lang="en-US" dirty="0" smtClean="0"/>
              <a:t>These people could purchase the land for 7₡ an acre.</a:t>
            </a:r>
          </a:p>
          <a:p>
            <a:r>
              <a:rPr lang="en-US" dirty="0" smtClean="0"/>
              <a:t>This meant that _________________ could own their own land and make a ______ from _____________.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70213" y="2310825"/>
            <a:ext cx="1658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lotteries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4495800"/>
            <a:ext cx="345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ordinary Georgians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4953000"/>
            <a:ext cx="120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profit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435025"/>
            <a:ext cx="2521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growing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georgiainfo.galileo.usg.edu/gastudiesimages/Georgia's%20Western%20Terri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3642"/>
            <a:ext cx="9448800" cy="67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123642"/>
            <a:ext cx="3505200" cy="883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Yazoo Land Fraud</a:t>
            </a:r>
            <a:endParaRPr lang="en-US" sz="3200" b="1" dirty="0"/>
          </a:p>
        </p:txBody>
      </p:sp>
      <p:pic>
        <p:nvPicPr>
          <p:cNvPr id="6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35" y="2895600"/>
            <a:ext cx="1215801" cy="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dmchristopher.com/reviews/KOBOLD%20RPGs/Images%20-%20RPGs/Gothic%20Colonists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2884713"/>
            <a:ext cx="1215801" cy="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.nbcchicago.com/images/620*349/generic+bribe+generic+bribery+businessmen+exchange+ca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457200"/>
            <a:ext cx="2363775" cy="13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liparts101.com/files/397/43DC5B3E05933ABAC16B8B231B76D119/Plain_Flag_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088">
            <a:off x="4147315" y="2084523"/>
            <a:ext cx="732653" cy="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cliparts101.com/files/397/43DC5B3E05933ABAC16B8B231B76D119/Plain_Flag_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088">
            <a:off x="4281874" y="3422158"/>
            <a:ext cx="732653" cy="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cliparts101.com/files/397/43DC5B3E05933ABAC16B8B231B76D119/Plain_Flag_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088">
            <a:off x="1795867" y="3364962"/>
            <a:ext cx="732653" cy="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cliparts101.com/files/397/43DC5B3E05933ABAC16B8B231B76D119/Plain_Flag_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088">
            <a:off x="3504160" y="2472078"/>
            <a:ext cx="732653" cy="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cliparts101.com/files/397/43DC5B3E05933ABAC16B8B231B76D119/Plain_Flag_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088">
            <a:off x="1556515" y="2236923"/>
            <a:ext cx="732653" cy="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47483 -0.143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32 L -0.43628 0.130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connecticuthistory.org/wp-content/uploads/2012/11/EliWhitney-e1354037793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40351"/>
            <a:ext cx="9112102" cy="61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 Whitney and the Cotton 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 was an American inventor</a:t>
            </a:r>
          </a:p>
          <a:p>
            <a:r>
              <a:rPr lang="en-US" dirty="0" smtClean="0"/>
              <a:t>He created the _________ to remove the seeds from the cotton boll.</a:t>
            </a:r>
          </a:p>
          <a:p>
            <a:r>
              <a:rPr lang="en-US" dirty="0" smtClean="0"/>
              <a:t>This made cotton a much more ________ crop.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115356"/>
            <a:ext cx="198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Cotton Gin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217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Eli Whitney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1094" y="5130225"/>
            <a:ext cx="1798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desirable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9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process made it easier to use cotton.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ospenterprises.com/southernblock/images/cotton%20g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1344169"/>
            <a:ext cx="9144000" cy="5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7" y="1564727"/>
            <a:ext cx="452845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Because cotton was desired Georgian land owners began to purchase more ______.</a:t>
            </a:r>
          </a:p>
          <a:p>
            <a:r>
              <a:rPr lang="en-US" dirty="0" smtClean="0"/>
              <a:t>With more citizens owning land now more labor was required to harvest this product.</a:t>
            </a:r>
            <a:endParaRPr lang="en-US" dirty="0"/>
          </a:p>
        </p:txBody>
      </p:sp>
      <p:pic>
        <p:nvPicPr>
          <p:cNvPr id="4" name="Picture 6" descr="http://www.kunstkopie.de/kunst/american_school_19th_century/african_slaves_being_taken_on__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95614"/>
            <a:ext cx="4475607" cy="31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wttw.com/img/poh/slideshow/abeslid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7" y="1888035"/>
            <a:ext cx="3802912" cy="39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3020435"/>
            <a:ext cx="1175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203" y="381000"/>
            <a:ext cx="3795634" cy="886047"/>
          </a:xfrm>
        </p:spPr>
        <p:txBody>
          <a:bodyPr>
            <a:normAutofit/>
          </a:bodyPr>
          <a:lstStyle/>
          <a:p>
            <a:r>
              <a:rPr lang="en-US" dirty="0" smtClean="0"/>
              <a:t>Map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7" y="1524000"/>
            <a:ext cx="4100434" cy="4267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region am I looking at?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title of the map?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Purpose of the map?</a:t>
            </a:r>
            <a:endParaRPr lang="en-US" dirty="0"/>
          </a:p>
        </p:txBody>
      </p:sp>
      <p:pic>
        <p:nvPicPr>
          <p:cNvPr id="4" name="Picture 8" descr="http://americanhistoryrules.com/divisionandreunion/wp-content/uploads/2012/11/map-slave-grow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1" y="-76200"/>
            <a:ext cx="491774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-304800"/>
            <a:ext cx="3657600" cy="1143000"/>
          </a:xfrm>
        </p:spPr>
        <p:txBody>
          <a:bodyPr/>
          <a:lstStyle/>
          <a:p>
            <a:r>
              <a:rPr lang="en-US" dirty="0" smtClean="0"/>
              <a:t>Map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181600"/>
            <a:ext cx="3795634" cy="1435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Name one state that no longer has slavery during 1860</a:t>
            </a:r>
            <a:endParaRPr lang="en-US" dirty="0"/>
          </a:p>
        </p:txBody>
      </p:sp>
      <p:pic>
        <p:nvPicPr>
          <p:cNvPr id="4" name="Picture 8" descr="http://americanhistoryrules.com/divisionandreunion/wp-content/uploads/2012/11/map-slave-grow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1" y="-76200"/>
            <a:ext cx="491774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2391" y="6753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What are the years of these two maps?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7833" y="2937030"/>
            <a:ext cx="4356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Which </a:t>
            </a:r>
            <a:r>
              <a:rPr lang="en-US" sz="3200" dirty="0" smtClean="0">
                <a:solidFill>
                  <a:prstClr val="black"/>
                </a:solidFill>
              </a:rPr>
              <a:t>map came </a:t>
            </a:r>
            <a:r>
              <a:rPr lang="en-US" sz="3200" dirty="0">
                <a:solidFill>
                  <a:prstClr val="black"/>
                </a:solidFill>
              </a:rPr>
              <a:t>first?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2391" y="403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What kind of population change occurs in 1860?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1166" y="1828800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What does our key tell us?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Horses, Boats, and 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0.gstatic.com/images?q=tbn:ANd9GcRoJcmk3LMGYUzQf5l4uVlgyyHSN5FDcxMV6mKS45ZB3JedB3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99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historyimages.com/images/santa-maria-ships/fullsize/santa-maria-ship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1397794"/>
            <a:ext cx="271259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eorgiainfo.galileo.usg.edu/gastudiesimages/Best%20Friend%20of%20Charleston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91" y="2507455"/>
            <a:ext cx="4066625" cy="29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 originally relied on _______ to carry products from town to town.</a:t>
            </a:r>
          </a:p>
          <a:p>
            <a:r>
              <a:rPr lang="en-US" dirty="0" smtClean="0"/>
              <a:t>After the Georgians began to spread out they began to rely more on ___________________ _____ to ship goods.</a:t>
            </a:r>
          </a:p>
          <a:p>
            <a:r>
              <a:rPr lang="en-US" dirty="0" smtClean="0"/>
              <a:t>With more Georgians moving west away from the rivers _________________ became necessary to sends products around the State.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600200"/>
            <a:ext cx="1370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horses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3200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canals, </a:t>
            </a:r>
            <a:r>
              <a:rPr lang="en-US" sz="3200" dirty="0" smtClean="0">
                <a:solidFill>
                  <a:prstClr val="black"/>
                </a:solidFill>
              </a:rPr>
              <a:t>river ways, 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657600"/>
            <a:ext cx="1030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ships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724400"/>
            <a:ext cx="3375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railways and trains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2743200"/>
          </a:xfrm>
        </p:spPr>
        <p:txBody>
          <a:bodyPr>
            <a:normAutofit fontScale="90000"/>
          </a:bodyPr>
          <a:lstStyle/>
          <a:p>
            <a:r>
              <a:rPr lang="en-US" dirty="0"/>
              <a:t>SS8H4 The student will describe the impact of events that led to the ratification of </a:t>
            </a:r>
            <a:r>
              <a:rPr lang="en-US" dirty="0" smtClean="0"/>
              <a:t>the </a:t>
            </a:r>
            <a:r>
              <a:rPr lang="en-US" dirty="0"/>
              <a:t>United States Constitution and the Bill of Rights.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b. Describe the role of Georgia at the Constitutional Convention of 1787; include the role of </a:t>
            </a:r>
            <a:r>
              <a:rPr lang="en-US" dirty="0" smtClean="0"/>
              <a:t>Abraham </a:t>
            </a:r>
            <a:r>
              <a:rPr lang="en-US" dirty="0"/>
              <a:t>Baldwin and William Few, and reasons why Georgia ratified the new constitution.</a:t>
            </a:r>
          </a:p>
        </p:txBody>
      </p:sp>
    </p:spTree>
    <p:extLst>
      <p:ext uri="{BB962C8B-B14F-4D97-AF65-F5344CB8AC3E}">
        <p14:creationId xmlns:p14="http://schemas.microsoft.com/office/powerpoint/2010/main" val="28102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railroads.unl.edu/views/sources/GA_Cot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943600" cy="76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533400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/>
              <a:t>What region am I looking at?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/>
              <a:t>What is the title of the map?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/>
              <a:t>What does the key tell you?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/>
              <a:t>What is the Purpose of the map?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Classwork/Homework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Use the Before and After graphic organizer to show the impact the cotton gin and the railroads had on the growth of Georgia during this time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428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What kind of impact did the creation of the cotton gin have on the slave population in the United States?</a:t>
            </a:r>
          </a:p>
          <a:p>
            <a:pPr marL="0" indent="0">
              <a:buNone/>
            </a:pPr>
            <a:r>
              <a:rPr lang="en-US" dirty="0" smtClean="0"/>
              <a:t>2. Why did the southern states have more slaves than the north?</a:t>
            </a:r>
          </a:p>
          <a:p>
            <a:pPr marL="0" indent="0">
              <a:buNone/>
            </a:pPr>
            <a:r>
              <a:rPr lang="en-US" dirty="0" smtClean="0"/>
              <a:t>3. Describe how and why people were moving west into the frontier of Georgia.</a:t>
            </a:r>
          </a:p>
          <a:p>
            <a:pPr marL="0" indent="0">
              <a:buNone/>
            </a:pPr>
            <a:r>
              <a:rPr lang="en-US" dirty="0" smtClean="0"/>
              <a:t>4. What is your understanding of the Yazoo land Fraud?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THE FOLLOWING:</a:t>
            </a:r>
          </a:p>
          <a:p>
            <a:r>
              <a:rPr lang="en-US" dirty="0" smtClean="0"/>
              <a:t>Twitter Page</a:t>
            </a:r>
          </a:p>
          <a:p>
            <a:r>
              <a:rPr lang="en-US" dirty="0" smtClean="0"/>
              <a:t>Georgia Land Changes Map</a:t>
            </a:r>
          </a:p>
          <a:p>
            <a:r>
              <a:rPr lang="en-US" dirty="0" smtClean="0"/>
              <a:t>Before and After Graphic Organizer of Cotton Gin and the Railroads</a:t>
            </a:r>
          </a:p>
          <a:p>
            <a:r>
              <a:rPr lang="en-US" dirty="0" smtClean="0"/>
              <a:t>Also determine which of the subject projects you want to do or Mrs. Harris and I will choose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1. How did Railroads impact Georgia?</a:t>
            </a:r>
          </a:p>
          <a:p>
            <a:pPr marL="0" indent="0" algn="ctr">
              <a:buNone/>
            </a:pPr>
            <a:r>
              <a:rPr lang="en-US" sz="4400" dirty="0" smtClean="0"/>
              <a:t>2. What are the Bill of Rights?</a:t>
            </a:r>
          </a:p>
          <a:p>
            <a:pPr marL="0" indent="0" algn="ctr">
              <a:buNone/>
            </a:pPr>
            <a:r>
              <a:rPr lang="en-US" sz="4400" dirty="0" smtClean="0"/>
              <a:t>3. Name 2 of the 3 important things Abraham Baldwin did.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23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Matching:</a:t>
            </a:r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u="sng" dirty="0" smtClean="0"/>
              <a:t>Head</a:t>
            </a: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ight System-</a:t>
            </a:r>
          </a:p>
          <a:p>
            <a:pPr marL="0" indent="0">
              <a:buNone/>
            </a:pPr>
            <a:r>
              <a:rPr lang="en-US" sz="2800" dirty="0" smtClean="0"/>
              <a:t>2. Yazoo Land </a:t>
            </a:r>
            <a:r>
              <a:rPr lang="en-US" sz="2800" u="sng" dirty="0" smtClean="0"/>
              <a:t>Fraud-</a:t>
            </a:r>
          </a:p>
          <a:p>
            <a:pPr marL="0" indent="0">
              <a:buNone/>
            </a:pPr>
            <a:r>
              <a:rPr lang="en-US" sz="2800" dirty="0" smtClean="0"/>
              <a:t>3. Land </a:t>
            </a:r>
            <a:r>
              <a:rPr lang="en-US" sz="2800" u="sng" dirty="0" smtClean="0"/>
              <a:t>Lotteries-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Which one of these was not a method of spreading Christianity during this time?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Missionaries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Conventions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Revivals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Airplanes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50771" y="1752600"/>
            <a:ext cx="57150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a. Exchange of land that deals with bribery and corruption.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0771" y="2209800"/>
            <a:ext cx="57150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b. Georgians had a chance to gain land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0771" y="2667000"/>
            <a:ext cx="5715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c. Land given out based on the number of people brought by the Head of the house hold.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75 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37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6375 -0.06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-0.06666 L 0.00416 -0.1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0.06667 L 0.00416 0.0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4.44444E-6 L 0.00416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SS8H5 The student will explain significant factors that affected the development of Georgia as </a:t>
            </a:r>
            <a:r>
              <a:rPr lang="en-US" sz="3600" dirty="0" smtClean="0"/>
              <a:t>part </a:t>
            </a:r>
            <a:r>
              <a:rPr lang="en-US" sz="3600" dirty="0"/>
              <a:t>of the growth of the United States between 1789 and 1840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154363"/>
          </a:xfrm>
        </p:spPr>
        <p:txBody>
          <a:bodyPr>
            <a:normAutofit/>
          </a:bodyPr>
          <a:lstStyle/>
          <a:p>
            <a:r>
              <a:rPr lang="en-US" dirty="0"/>
              <a:t>d. Analyze the events that led to the removal of Creeks and Cherokees; include the roles of </a:t>
            </a:r>
            <a:r>
              <a:rPr lang="en-US" dirty="0" smtClean="0"/>
              <a:t>Alexander </a:t>
            </a:r>
            <a:r>
              <a:rPr lang="en-US" dirty="0"/>
              <a:t>McGillivray, William McIntosh, </a:t>
            </a:r>
            <a:r>
              <a:rPr lang="en-US" u="sng" dirty="0"/>
              <a:t>Sequoyah</a:t>
            </a:r>
            <a:r>
              <a:rPr lang="en-US" dirty="0"/>
              <a:t>, </a:t>
            </a:r>
            <a:r>
              <a:rPr lang="en-US" u="sng" dirty="0"/>
              <a:t>John Ross</a:t>
            </a:r>
            <a:r>
              <a:rPr lang="en-US" dirty="0"/>
              <a:t>, </a:t>
            </a:r>
            <a:r>
              <a:rPr lang="en-US" u="sng" dirty="0"/>
              <a:t>Dahlonega Gold Rush</a:t>
            </a:r>
            <a:r>
              <a:rPr lang="en-US" dirty="0"/>
              <a:t>, </a:t>
            </a:r>
            <a:r>
              <a:rPr lang="en-US" u="sng" dirty="0" smtClean="0"/>
              <a:t>Worcester </a:t>
            </a:r>
            <a:r>
              <a:rPr lang="en-US" u="sng" dirty="0"/>
              <a:t>v. Georgia</a:t>
            </a:r>
            <a:r>
              <a:rPr lang="en-US" dirty="0"/>
              <a:t>, </a:t>
            </a:r>
            <a:r>
              <a:rPr lang="en-US" u="sng" dirty="0"/>
              <a:t>Andrew Jackson</a:t>
            </a:r>
            <a:r>
              <a:rPr lang="en-US" dirty="0"/>
              <a:t>, John Marshall, and the Trail of Tears.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2192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arial"/>
              </a:rPr>
              <a:t>Trail of Tears National Historic Trail</a:t>
            </a:r>
            <a:r>
              <a:rPr lang="en-US" sz="6000" dirty="0">
                <a:solidFill>
                  <a:srgbClr val="222222"/>
                </a:solidFill>
                <a:latin typeface="arial"/>
              </a:rPr>
              <a:t/>
            </a:r>
            <a:br>
              <a:rPr lang="en-US" sz="6000" dirty="0">
                <a:solidFill>
                  <a:srgbClr val="222222"/>
                </a:solidFill>
                <a:latin typeface="arial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3840163"/>
          </a:xfrm>
        </p:spPr>
        <p:txBody>
          <a:bodyPr/>
          <a:lstStyle/>
          <a:p>
            <a:r>
              <a:rPr lang="en-US" dirty="0" smtClean="0"/>
              <a:t>Here are my expectations during the movie clip:</a:t>
            </a:r>
          </a:p>
          <a:p>
            <a:pPr lvl="1"/>
            <a:r>
              <a:rPr lang="en-US" dirty="0" smtClean="0"/>
              <a:t>You will use the guided notes to keep up with the details.</a:t>
            </a:r>
          </a:p>
          <a:p>
            <a:pPr lvl="1"/>
            <a:r>
              <a:rPr lang="en-US" dirty="0" smtClean="0"/>
              <a:t>You can enjoy the film, but you must remain quiet as others will surely want to watch it without your constant commentary.</a:t>
            </a:r>
          </a:p>
          <a:p>
            <a:pPr lvl="1"/>
            <a:r>
              <a:rPr lang="en-US" dirty="0" smtClean="0"/>
              <a:t>During intermission we will reflect on what we have learned.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324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http://www.youtube.com/watch?v=7LSkfmCj8Jg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WKmktXvr1Yg/T4GYY2IKzlI/AAAAAAAADGU/VlI2XYamtlw/s1600/cheroke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712"/>
            <a:ext cx="91440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Sequoya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057400"/>
            <a:ext cx="5867400" cy="4068763"/>
          </a:xfrm>
        </p:spPr>
        <p:txBody>
          <a:bodyPr/>
          <a:lstStyle/>
          <a:p>
            <a:r>
              <a:rPr lang="en-US" dirty="0" smtClean="0"/>
              <a:t>This Cherokee man created the Cherokee </a:t>
            </a:r>
            <a:r>
              <a:rPr lang="en-US" dirty="0" err="1" smtClean="0"/>
              <a:t>Syllabary</a:t>
            </a:r>
            <a:r>
              <a:rPr lang="en-US" dirty="0" smtClean="0"/>
              <a:t> which allowed the Cherokee to create a constitution and </a:t>
            </a:r>
            <a:endParaRPr lang="en-US" dirty="0"/>
          </a:p>
        </p:txBody>
      </p:sp>
      <p:pic>
        <p:nvPicPr>
          <p:cNvPr id="4" name="Picture 8" descr="http://www.poets.org/images/AR_sequoya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381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John 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This Cherokee Chief argued the  Worchester v. Georgia case in front of the US supreme court. </a:t>
            </a:r>
            <a:endParaRPr lang="en-US" dirty="0"/>
          </a:p>
          <a:p>
            <a:r>
              <a:rPr lang="en-US" dirty="0" smtClean="0"/>
              <a:t>He wanted to make sure that the Cherokee lands remained under Cherokee control.</a:t>
            </a:r>
            <a:endParaRPr lang="en-US" dirty="0"/>
          </a:p>
        </p:txBody>
      </p:sp>
      <p:pic>
        <p:nvPicPr>
          <p:cNvPr id="4" name="Picture 10" descr="http://25.media.tumblr.com/tumblr_mat32crCwZ1r0bqbd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857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cure.gacollege411.org/school_logos/GACollege411/University_of_Georgia/University_of_Georgi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7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33" y="139667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Abraham Baldwin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238" y="-32657"/>
            <a:ext cx="5870362" cy="5592763"/>
          </a:xfrm>
        </p:spPr>
        <p:txBody>
          <a:bodyPr/>
          <a:lstStyle/>
          <a:p>
            <a:r>
              <a:rPr lang="en-US" dirty="0" smtClean="0"/>
              <a:t>Represented ________ during the creation of the Constitution.</a:t>
            </a:r>
          </a:p>
          <a:p>
            <a:r>
              <a:rPr lang="en-US" dirty="0" smtClean="0"/>
              <a:t>Baldwin changed his vote at the last moment forcing a ____ and a ____________ .</a:t>
            </a:r>
          </a:p>
          <a:p>
            <a:r>
              <a:rPr lang="en-US" dirty="0" smtClean="0"/>
              <a:t>___________________ = a two house Legislature (_________________________)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4343079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http://www.gpb.org/georgiastories/stories/abraham_baldwin</a:t>
            </a:r>
            <a:endParaRPr lang="en-US" dirty="0"/>
          </a:p>
        </p:txBody>
      </p:sp>
      <p:pic>
        <p:nvPicPr>
          <p:cNvPr id="2052" name="Picture 4" descr="http://tah.ashbrook.org/wp-content/themes/tah-main/images/imported/convention/bald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295400"/>
            <a:ext cx="2816439" cy="38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3176" y="0"/>
            <a:ext cx="1580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Georgia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7343" y="1524000"/>
            <a:ext cx="713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tie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16839" y="2006025"/>
            <a:ext cx="2255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compromise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641483"/>
            <a:ext cx="4043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 Great Compromise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two separate groups of people that make the laws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7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886047"/>
          </a:xfrm>
        </p:spPr>
        <p:txBody>
          <a:bodyPr/>
          <a:lstStyle/>
          <a:p>
            <a:r>
              <a:rPr lang="en-US" dirty="0" smtClean="0"/>
              <a:t>Chief </a:t>
            </a:r>
            <a:r>
              <a:rPr lang="en-US" dirty="0"/>
              <a:t>J</a:t>
            </a:r>
            <a:r>
              <a:rPr lang="en-US" dirty="0" smtClean="0"/>
              <a:t>ustice John Marshall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0386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John Marshall ruled that </a:t>
            </a: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“The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Cherokee nation, then, is a distinct community, occupying its own territory, with boundaries accurately described, in which the laws of Georgia can have no force, and which the citizens of Georgia have no right to </a:t>
            </a: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enter.” </a:t>
            </a:r>
            <a:r>
              <a:rPr lang="en-US" sz="2800" dirty="0" smtClean="0">
                <a:ea typeface="Calibri"/>
                <a:cs typeface="Times New Roman"/>
              </a:rPr>
              <a:t>Meaning that Georgia could not force the removal of the Cherokee. 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4" descr="http://upload.wikimedia.org/wikipedia/commons/f/fe/John_Marshall_by_Henry_Inman,_1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9" y="3973172"/>
            <a:ext cx="2328530" cy="28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supremecourthistory.org/wp-content/themes/supremecourthistory/inc/justices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72791"/>
            <a:ext cx="3733800" cy="2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6781800" y="5029200"/>
            <a:ext cx="952500" cy="1600200"/>
          </a:xfrm>
          <a:prstGeom prst="donut">
            <a:avLst>
              <a:gd name="adj" fmla="val 2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Although the Supreme Court ruled that the State had no jurisdiction in the Cherokee lands, President Andrew Jackson ordered the removal of the Native Americans from their lands.</a:t>
            </a:r>
            <a:endParaRPr lang="en-US" dirty="0"/>
          </a:p>
        </p:txBody>
      </p:sp>
      <p:pic>
        <p:nvPicPr>
          <p:cNvPr id="4" name="Picture 6" descr="http://stevelutz.files.wordpress.com/2009/10/andrew-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981200"/>
            <a:ext cx="376608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f/f6/Five-Civilized-Tribes-Portra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715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thumb/d/d4/Trail_of_tears_map_NPS.jpg/500px-Trail_of_tears_map_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1223963"/>
            <a:ext cx="9147544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eorgiainfo.galileo.usg.edu/tdgh-jan/Indian%20Cessions%20Map%201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200" y="923956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positive effect did </a:t>
            </a:r>
            <a:r>
              <a:rPr lang="en-US" u="sng" dirty="0" smtClean="0"/>
              <a:t>Sequoya’s</a:t>
            </a:r>
            <a:r>
              <a:rPr lang="en-US" dirty="0" smtClean="0"/>
              <a:t> </a:t>
            </a:r>
            <a:r>
              <a:rPr lang="en-US" dirty="0" err="1" smtClean="0"/>
              <a:t>Syllabary</a:t>
            </a:r>
            <a:r>
              <a:rPr lang="en-US" dirty="0" smtClean="0"/>
              <a:t> have on the Cherokee people?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Chief </a:t>
            </a:r>
            <a:r>
              <a:rPr lang="en-US" u="sng" dirty="0" smtClean="0"/>
              <a:t>John Ross </a:t>
            </a:r>
            <a:r>
              <a:rPr lang="en-US" dirty="0" smtClean="0"/>
              <a:t>and Chief Justice </a:t>
            </a:r>
            <a:r>
              <a:rPr lang="en-US" u="sng" dirty="0" smtClean="0"/>
              <a:t>John Marshall</a:t>
            </a:r>
            <a:r>
              <a:rPr lang="en-US" dirty="0" smtClean="0"/>
              <a:t> were involved in the </a:t>
            </a:r>
            <a:r>
              <a:rPr lang="en-US" u="sng" dirty="0" smtClean="0"/>
              <a:t>Worcester v Georgia</a:t>
            </a:r>
            <a:r>
              <a:rPr lang="en-US" dirty="0" smtClean="0"/>
              <a:t> Case. Was this a good thing for the Cherokee or a bad thing?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</a:t>
            </a:r>
            <a:r>
              <a:rPr lang="en-US" u="sng" dirty="0" smtClean="0"/>
              <a:t>Andrew Jackson’s</a:t>
            </a:r>
            <a:r>
              <a:rPr lang="en-US" dirty="0" smtClean="0"/>
              <a:t> role in the removal of the Native Americans?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Which two individuals were involved in the Worcester v. Georgia Case?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Individual was killed because he signed away Creek lands without the permission of his fellow Creek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US President forced the Native Americans off their land with the Indian Removal Act.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is the path that the Native Americans were forced to travel.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kind of Impact did the </a:t>
            </a:r>
            <a:r>
              <a:rPr lang="en-US" dirty="0" err="1" smtClean="0"/>
              <a:t>Delonaga</a:t>
            </a:r>
            <a:r>
              <a:rPr lang="en-US" dirty="0" smtClean="0"/>
              <a:t> Gold Rush have on the </a:t>
            </a:r>
            <a:r>
              <a:rPr lang="en-US" smtClean="0"/>
              <a:t>Native Americans?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SS8H5 The student will explain significant factors that affected the development of Georgia as </a:t>
            </a:r>
            <a:r>
              <a:rPr lang="en-US" sz="3600" dirty="0" smtClean="0"/>
              <a:t>part </a:t>
            </a:r>
            <a:r>
              <a:rPr lang="en-US" sz="3600" dirty="0"/>
              <a:t>of the growth of the United States between 1789 and 1840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35363"/>
          </a:xfrm>
        </p:spPr>
        <p:txBody>
          <a:bodyPr>
            <a:normAutofit/>
          </a:bodyPr>
          <a:lstStyle/>
          <a:p>
            <a:r>
              <a:rPr lang="en-US" dirty="0"/>
              <a:t>d. Analyze the events that led to the removal of Creeks and Cherokees; include the roles of </a:t>
            </a:r>
            <a:r>
              <a:rPr lang="en-US" u="sng" dirty="0" smtClean="0"/>
              <a:t>Alexander </a:t>
            </a:r>
            <a:r>
              <a:rPr lang="en-US" u="sng" dirty="0"/>
              <a:t>McGillivray</a:t>
            </a:r>
            <a:r>
              <a:rPr lang="en-US" dirty="0"/>
              <a:t>, </a:t>
            </a:r>
            <a:r>
              <a:rPr lang="en-US" u="sng" dirty="0"/>
              <a:t>William McIntosh</a:t>
            </a:r>
            <a:r>
              <a:rPr lang="en-US" dirty="0"/>
              <a:t>, Sequoyah, John Ross, Dahlonega Gold Rush, </a:t>
            </a:r>
            <a:r>
              <a:rPr lang="en-US" dirty="0" smtClean="0"/>
              <a:t>Worcester </a:t>
            </a:r>
            <a:r>
              <a:rPr lang="en-US" dirty="0"/>
              <a:t>v. Georgia, Andrew Jackson, John Marshall, and the Trail of Tears.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single piece of paper students will do all of the following:</a:t>
            </a:r>
          </a:p>
          <a:p>
            <a:r>
              <a:rPr lang="en-US" dirty="0"/>
              <a:t>Create a Wanted Poster for McIntosh</a:t>
            </a:r>
          </a:p>
          <a:p>
            <a:r>
              <a:rPr lang="en-US" dirty="0" smtClean="0"/>
              <a:t>Create a compare and contrast chart to compare the Creek to the Cherokee.</a:t>
            </a:r>
          </a:p>
          <a:p>
            <a:r>
              <a:rPr lang="en-US" dirty="0" smtClean="0"/>
              <a:t>Use the standard cut outs to form a flow chart and then write about it on that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51" y="533400"/>
            <a:ext cx="3581400" cy="1143000"/>
          </a:xfrm>
        </p:spPr>
        <p:txBody>
          <a:bodyPr/>
          <a:lstStyle/>
          <a:p>
            <a:r>
              <a:rPr lang="en-US" dirty="0" smtClean="0"/>
              <a:t>Wanted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50" y="1524000"/>
            <a:ext cx="375285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a wanted poster for William McIntosh</a:t>
            </a:r>
            <a:r>
              <a:rPr lang="en-US" dirty="0"/>
              <a:t> </a:t>
            </a:r>
            <a:r>
              <a:rPr lang="en-US" dirty="0" smtClean="0"/>
              <a:t>and Alexander McGillivray</a:t>
            </a:r>
          </a:p>
          <a:p>
            <a:r>
              <a:rPr lang="en-US" dirty="0" smtClean="0"/>
              <a:t>Must include the following: </a:t>
            </a:r>
          </a:p>
          <a:p>
            <a:r>
              <a:rPr lang="en-US" dirty="0" smtClean="0"/>
              <a:t>Image of the man</a:t>
            </a:r>
          </a:p>
          <a:p>
            <a:r>
              <a:rPr lang="en-US" dirty="0" smtClean="0"/>
              <a:t>Why he is “wanted dead or alive”</a:t>
            </a:r>
          </a:p>
          <a:p>
            <a:r>
              <a:rPr lang="en-US" dirty="0" smtClean="0"/>
              <a:t>The reward amount</a:t>
            </a:r>
          </a:p>
          <a:p>
            <a:endParaRPr lang="en-US" dirty="0"/>
          </a:p>
        </p:txBody>
      </p:sp>
      <p:pic>
        <p:nvPicPr>
          <p:cNvPr id="4098" name="Picture 2" descr="http://www.iworkcommunity.com/system/previews/images/000/000/381/original/wanted.jpg?1376526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2"/>
            <a:ext cx="49339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13651" y="152400"/>
            <a:ext cx="7620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0075" y="4056321"/>
            <a:ext cx="3733800" cy="42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William </a:t>
            </a:r>
            <a:r>
              <a:rPr lang="en-US" dirty="0"/>
              <a:t>M</a:t>
            </a:r>
            <a:r>
              <a:rPr lang="en-US" dirty="0" smtClean="0"/>
              <a:t>cIntosh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1"/>
            <a:ext cx="8763000" cy="137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Alexander McGillivray, William McIntosh, Sequoyah</a:t>
            </a:r>
            <a:r>
              <a:rPr lang="en-US" dirty="0" smtClean="0"/>
              <a:t>, Treaty of New York, </a:t>
            </a:r>
            <a:r>
              <a:rPr lang="en-US" dirty="0"/>
              <a:t>John Ross, Dahlonega Gold Rush, Worcester v. Georgia, Andrew Jackson, John Marshall, and the Trail of Tears. </a:t>
            </a:r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304800" y="1819070"/>
            <a:ext cx="4899837" cy="5307455"/>
          </a:xfrm>
          <a:prstGeom prst="donut">
            <a:avLst>
              <a:gd name="adj" fmla="val 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CREEK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886200" y="1819070"/>
            <a:ext cx="4899837" cy="5307455"/>
          </a:xfrm>
          <a:prstGeom prst="donut">
            <a:avLst>
              <a:gd name="adj" fmla="val 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    	CHEROKEE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4267199"/>
            <a:ext cx="815163" cy="55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1381" y="143807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84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3/United_States_Capitol_west_front_edit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57" y="10886"/>
            <a:ext cx="9862457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The Great Compromise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State sends ______________ to Congress to make ____. The more people you can send the more ________________ your state has.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34290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Senate: 2 Representatives per State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1431" y="4267200"/>
            <a:ext cx="34290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House of Representatives: based on population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1447799" y="3113242"/>
            <a:ext cx="990600" cy="13173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6640629" y="3113243"/>
            <a:ext cx="990600" cy="13173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1295400"/>
            <a:ext cx="276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representatives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9932" y="1752600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laws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50953" y="2209800"/>
            <a:ext cx="2753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political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 animBg="1"/>
      <p:bldP spid="12" grpId="0" animBg="1"/>
      <p:bldP spid="11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the cut outs to create a flowchart. </a:t>
            </a:r>
          </a:p>
          <a:p>
            <a:pPr marL="0" indent="0">
              <a:buNone/>
            </a:pPr>
            <a:r>
              <a:rPr lang="en-US" sz="2800" dirty="0" smtClean="0"/>
              <a:t>Step 1: </a:t>
            </a:r>
            <a:r>
              <a:rPr lang="en-US" sz="2800" dirty="0"/>
              <a:t>C</a:t>
            </a:r>
            <a:r>
              <a:rPr lang="en-US" sz="2800" dirty="0" smtClean="0"/>
              <a:t>lear your desk and place cut outs on desk.</a:t>
            </a:r>
          </a:p>
          <a:p>
            <a:pPr marL="0" indent="0">
              <a:buNone/>
            </a:pPr>
            <a:r>
              <a:rPr lang="en-US" sz="2800" dirty="0" smtClean="0"/>
              <a:t>Step 2: Students will rearrange the images provided so that they connect with one another.</a:t>
            </a:r>
          </a:p>
          <a:p>
            <a:pPr marL="0" indent="0">
              <a:buNone/>
            </a:pPr>
            <a:r>
              <a:rPr lang="en-US" sz="2800" dirty="0" smtClean="0"/>
              <a:t>Step 3: Students will show Mr. Barfield their work and then write a short story of the flow chart they created.</a:t>
            </a:r>
          </a:p>
          <a:p>
            <a:pPr marL="0" indent="0">
              <a:buNone/>
            </a:pPr>
            <a:r>
              <a:rPr lang="en-US" sz="2800" dirty="0" smtClean="0"/>
              <a:t>Step 4: Underline all of the terms that you used to prove that you have done the work.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31381" y="676070"/>
            <a:ext cx="7620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76548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Alexander McGillivray, William McIntosh, Sequoyah, Treaty of New York, John Ross, Dahlonega Gold Rush, Worcester v. Georgia, Andrew Jackson, John Marshall, and the Trail of Tears.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use the reading to answer the following.</a:t>
            </a:r>
          </a:p>
          <a:p>
            <a:r>
              <a:rPr lang="en-US" dirty="0" smtClean="0"/>
              <a:t>1. If you are a Cherokee, How do you feel about Andrew Jackson and the Dahlonega Gold Rush?</a:t>
            </a:r>
          </a:p>
          <a:p>
            <a:r>
              <a:rPr lang="en-US" dirty="0" smtClean="0"/>
              <a:t>2. If you are a settler how do you feel about </a:t>
            </a:r>
            <a:r>
              <a:rPr lang="en-US" smtClean="0"/>
              <a:t>Andrew Jackson and </a:t>
            </a:r>
            <a:r>
              <a:rPr lang="en-US" dirty="0" smtClean="0"/>
              <a:t>the Indian Removal 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What two Native American tribes are forced out of Georgia during the Indian Removal Act?</a:t>
            </a:r>
          </a:p>
          <a:p>
            <a:pPr marL="0" indent="0">
              <a:buNone/>
            </a:pPr>
            <a:r>
              <a:rPr lang="en-US" dirty="0" smtClean="0"/>
              <a:t>2. What was the conclusion of the Worcester v Georgia case? This was the case that both Chief Johns were involved in (John Ross and John Marshall)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Native Americans should give their lands to the State of Georgia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Cherokee are their own sovereign nation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Airplanes</a:t>
            </a:r>
          </a:p>
          <a:p>
            <a:pPr marL="0" indent="0">
              <a:buNone/>
            </a:pPr>
            <a:r>
              <a:rPr lang="en-US" dirty="0" smtClean="0"/>
              <a:t>3. What was Georgia’s Third Capital?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42211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ea typeface="Calibri"/>
                <a:cs typeface="Times New Roman"/>
              </a:rPr>
              <a:t>1. Sequoya</a:t>
            </a:r>
            <a:endParaRPr lang="en-US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ea typeface="Calibri"/>
                <a:cs typeface="Times New Roman"/>
              </a:rPr>
              <a:t>2. John </a:t>
            </a:r>
            <a:r>
              <a:rPr lang="en-US" sz="2400" dirty="0">
                <a:ea typeface="Calibri"/>
                <a:cs typeface="Times New Roman"/>
              </a:rPr>
              <a:t>Ross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ea typeface="Calibri"/>
                <a:cs typeface="Times New Roman"/>
              </a:rPr>
              <a:t>3. John </a:t>
            </a:r>
            <a:r>
              <a:rPr lang="en-US" sz="2400" dirty="0">
                <a:ea typeface="Calibri"/>
                <a:cs typeface="Times New Roman"/>
              </a:rPr>
              <a:t>Marshall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ea typeface="Calibri"/>
                <a:cs typeface="Times New Roman"/>
              </a:rPr>
              <a:t>4. </a:t>
            </a:r>
            <a:r>
              <a:rPr lang="en-US" sz="2400" dirty="0" smtClean="0">
                <a:ea typeface="Calibri"/>
                <a:cs typeface="Times New Roman"/>
              </a:rPr>
              <a:t>Alexander </a:t>
            </a:r>
            <a:r>
              <a:rPr lang="en-US" sz="2400" dirty="0">
                <a:ea typeface="Calibri"/>
                <a:cs typeface="Times New Roman"/>
              </a:rPr>
              <a:t>McGillivray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ea typeface="Calibri"/>
                <a:cs typeface="Times New Roman"/>
              </a:rPr>
              <a:t>5. William </a:t>
            </a:r>
            <a:r>
              <a:rPr lang="en-US" sz="2400" dirty="0" smtClean="0">
                <a:ea typeface="Calibri"/>
                <a:cs typeface="Times New Roman"/>
              </a:rPr>
              <a:t>McIntosh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ea typeface="Calibri"/>
                <a:cs typeface="Times New Roman"/>
              </a:rPr>
              <a:t>6. Andrew </a:t>
            </a:r>
            <a:r>
              <a:rPr lang="en-US" sz="2400" dirty="0">
                <a:ea typeface="Calibri"/>
                <a:cs typeface="Times New Roman"/>
              </a:rPr>
              <a:t>Jackson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666136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dirty="0" smtClean="0"/>
              <a:t>This dude is known for killing some Georgia Setters that trespassed onto his land. He was then made to sign the Treaty of New York which gave away a lot of Creek lands.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This individual is known for creating the Cherokee written language</a:t>
            </a:r>
            <a:endParaRPr lang="en-US" sz="2000" dirty="0"/>
          </a:p>
          <a:p>
            <a:pPr marL="342900" indent="-342900">
              <a:buAutoNum type="alphaLcPeriod"/>
            </a:pPr>
            <a:r>
              <a:rPr lang="en-US" sz="2000" dirty="0" smtClean="0"/>
              <a:t>This dude was brutally killed because sold Creek lands without the permission of his people.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This guy enforced the Indian Removal Act despite the Worcester v Georgia case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This was the Cherokee Chief that was involved in the Worcester v Georgia case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This was the Chief Justice of the Supreme Court during the Worcester v. Georgia case</a:t>
            </a:r>
          </a:p>
        </p:txBody>
      </p:sp>
      <p:sp>
        <p:nvSpPr>
          <p:cNvPr id="5" name="8-Point Star 4"/>
          <p:cNvSpPr/>
          <p:nvPr/>
        </p:nvSpPr>
        <p:spPr>
          <a:xfrm rot="20486814">
            <a:off x="265535" y="-24983"/>
            <a:ext cx="2492122" cy="223205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Take out your four square.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2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Name of Group Member			1/10</a:t>
            </a:r>
          </a:p>
          <a:p>
            <a:r>
              <a:rPr lang="en-US" dirty="0" smtClean="0"/>
              <a:t>Name of Group Member			1/10</a:t>
            </a:r>
          </a:p>
          <a:p>
            <a:r>
              <a:rPr lang="en-US" dirty="0"/>
              <a:t>Name of Group </a:t>
            </a:r>
            <a:r>
              <a:rPr lang="en-US" dirty="0" smtClean="0"/>
              <a:t>Member			1/10</a:t>
            </a:r>
            <a:endParaRPr lang="en-US" dirty="0"/>
          </a:p>
          <a:p>
            <a:r>
              <a:rPr lang="en-US" dirty="0"/>
              <a:t>Name of Group </a:t>
            </a:r>
            <a:r>
              <a:rPr lang="en-US" dirty="0" smtClean="0"/>
              <a:t>Member			1/10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brosevideo.com/resources/documents/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541" y="-1074234"/>
            <a:ext cx="10058400" cy="83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144037"/>
            <a:ext cx="29337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Recap…</a:t>
            </a:r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3/5 Compromise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States like Georgia had __________ than many of the older states, but they did have a large population of ______. </a:t>
            </a:r>
          </a:p>
        </p:txBody>
      </p:sp>
      <p:pic>
        <p:nvPicPr>
          <p:cNvPr id="4098" name="Picture 2" descr="http://americanvision.org/wp-content/uploads/2011/01/three-fif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0500"/>
            <a:ext cx="4114801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28834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__ out </a:t>
            </a:r>
            <a:r>
              <a:rPr lang="en-US" sz="3200" dirty="0">
                <a:solidFill>
                  <a:prstClr val="black"/>
                </a:solidFill>
              </a:rPr>
              <a:t>of every </a:t>
            </a:r>
            <a:r>
              <a:rPr lang="en-US" sz="3200" dirty="0" smtClean="0">
                <a:solidFill>
                  <a:prstClr val="black"/>
                </a:solidFill>
              </a:rPr>
              <a:t>__ slaves </a:t>
            </a:r>
            <a:r>
              <a:rPr lang="en-US" sz="3200" dirty="0">
                <a:solidFill>
                  <a:prstClr val="black"/>
                </a:solidFill>
              </a:rPr>
              <a:t>counted toward national representation.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86" y="2531941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These states wanted the slave population to count toward </a:t>
            </a:r>
            <a:r>
              <a:rPr lang="en-US" sz="3200" dirty="0" smtClean="0">
                <a:solidFill>
                  <a:prstClr val="black"/>
                </a:solidFill>
              </a:rPr>
              <a:t>_____________ before </a:t>
            </a:r>
            <a:r>
              <a:rPr lang="en-US" sz="3200" dirty="0">
                <a:solidFill>
                  <a:prstClr val="black"/>
                </a:solidFill>
              </a:rPr>
              <a:t>agreeing to this new government.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762000"/>
            <a:ext cx="2222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less citizens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0347" y="1752600"/>
            <a:ext cx="1175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slaves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236" y="3516825"/>
            <a:ext cx="274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representation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5289867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3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95370" y="5289867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r>
              <a:rPr lang="en-US" dirty="0" smtClean="0"/>
              <a:t>Match the Document with its Purpose or Outcome:</a:t>
            </a:r>
          </a:p>
          <a:p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76200" y="1295400"/>
            <a:ext cx="32766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Declaration of Independence</a:t>
            </a:r>
            <a:endParaRPr lang="en-US" sz="3200" dirty="0"/>
          </a:p>
        </p:txBody>
      </p:sp>
      <p:sp>
        <p:nvSpPr>
          <p:cNvPr id="5" name="Right Arrow Callout 4"/>
          <p:cNvSpPr/>
          <p:nvPr/>
        </p:nvSpPr>
        <p:spPr>
          <a:xfrm>
            <a:off x="65314" y="2378529"/>
            <a:ext cx="32766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4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Articles of Confederation</a:t>
            </a:r>
            <a:endParaRPr lang="en-US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65314" y="3445329"/>
            <a:ext cx="32766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40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Georgia’s Constitution</a:t>
            </a:r>
            <a:endParaRPr lang="en-US" sz="3200" dirty="0"/>
          </a:p>
        </p:txBody>
      </p:sp>
      <p:sp>
        <p:nvSpPr>
          <p:cNvPr id="7" name="Right Arrow Callout 6"/>
          <p:cNvSpPr/>
          <p:nvPr/>
        </p:nvSpPr>
        <p:spPr>
          <a:xfrm>
            <a:off x="65314" y="4512129"/>
            <a:ext cx="32766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4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Constitution</a:t>
            </a:r>
            <a:endParaRPr lang="en-US" sz="3200" dirty="0"/>
          </a:p>
        </p:txBody>
      </p:sp>
      <p:sp>
        <p:nvSpPr>
          <p:cNvPr id="8" name="Right Arrow Callout 7"/>
          <p:cNvSpPr/>
          <p:nvPr/>
        </p:nvSpPr>
        <p:spPr>
          <a:xfrm>
            <a:off x="76200" y="5578929"/>
            <a:ext cx="3276600" cy="990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4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Bill of Rights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05300" y="465559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Established the United States of America; this national government was weak and could not tax the states.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317171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Replaced the first national government and is still in effect today; created three branches of government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378529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A document that says the that colonies, not the King, will run the American government.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512599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This document is one of the reasons Georgia signed the Constitution; it guarantees that the government will protect 10 rights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715000"/>
            <a:ext cx="46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 This document gave the majority of the political power to the legislative branch which restricted the governors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52083 -0.27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4375 0.2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10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301 L 0.53333 0.0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85185E-6 L 0.52083 -0.11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5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2291 -0.445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0.04514 L -0.00625 -0.15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27939 L -0.00417 -0.33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58 -0.43402 L 0.00625 -0.31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58 0.19792 L 0.01458 0.48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12384 L -0.00208 0.32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Twitter Page Due soon.</a:t>
            </a:r>
          </a:p>
          <a:p>
            <a:pPr algn="ctr"/>
            <a:r>
              <a:rPr lang="en-US" sz="4400" dirty="0" smtClean="0"/>
              <a:t>The letter or poster for a new government</a:t>
            </a:r>
          </a:p>
          <a:p>
            <a:pPr algn="ctr"/>
            <a:r>
              <a:rPr lang="en-US" sz="4400" dirty="0" smtClean="0"/>
              <a:t>3 topics that interest you for NHD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2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Unit </a:t>
            </a:r>
            <a:r>
              <a:rPr lang="en-US" sz="4800" b="1" dirty="0" smtClean="0"/>
              <a:t>5: Georgia’s </a:t>
            </a:r>
            <a:r>
              <a:rPr lang="en-US" sz="4800" b="1" dirty="0"/>
              <a:t>Development and the Civil War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SS8H5 The student will explain significant factors that affected the development of Georgia as part of the growth of the United States between 1789 and 1840. </a:t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2830</Words>
  <Application>Microsoft Office PowerPoint</Application>
  <PresentationFormat>On-screen Show (4:3)</PresentationFormat>
  <Paragraphs>291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Metro</vt:lpstr>
      <vt:lpstr>PowerPoint Presentation</vt:lpstr>
      <vt:lpstr>PowerPoint Presentation</vt:lpstr>
      <vt:lpstr>SS8H4 The student will describe the impact of events that led to the ratification of the United States Constitution and the Bill of Rights.  </vt:lpstr>
      <vt:lpstr>Abraham Baldwin</vt:lpstr>
      <vt:lpstr>The Great Compromise</vt:lpstr>
      <vt:lpstr>3/5 Compromise</vt:lpstr>
      <vt:lpstr>Bell Ringer</vt:lpstr>
      <vt:lpstr>Home Work</vt:lpstr>
      <vt:lpstr>Unit 5: Georgia’s Development and the Civil War </vt:lpstr>
      <vt:lpstr>a. Explain the establishment of the University of Georgia, Louisville, and the spread of Baptist and Methodist churches.  </vt:lpstr>
      <vt:lpstr>PowerPoint Presentation</vt:lpstr>
      <vt:lpstr>PowerPoint Presentation</vt:lpstr>
      <vt:lpstr>Bellringer</vt:lpstr>
      <vt:lpstr>PowerPoint Presentation</vt:lpstr>
      <vt:lpstr>SS8H5 The student will explain significant factors that affected the development of Georgia as part of the growth of the United States between 1789 and 1840.  </vt:lpstr>
      <vt:lpstr>BellRinger</vt:lpstr>
      <vt:lpstr>ELT</vt:lpstr>
      <vt:lpstr>PowerPoint Presentation</vt:lpstr>
      <vt:lpstr>Land Policies</vt:lpstr>
      <vt:lpstr>Yazoo Land Fraud</vt:lpstr>
      <vt:lpstr>Land Lotteries</vt:lpstr>
      <vt:lpstr>PowerPoint Presentation</vt:lpstr>
      <vt:lpstr>Eli Whitney and the Cotton Gin</vt:lpstr>
      <vt:lpstr>This process made it easier to use cotton.</vt:lpstr>
      <vt:lpstr>PowerPoint Presentation</vt:lpstr>
      <vt:lpstr>Map skills</vt:lpstr>
      <vt:lpstr>Map Skills</vt:lpstr>
      <vt:lpstr>Horses, Boats, and Trains</vt:lpstr>
      <vt:lpstr>Railroads</vt:lpstr>
      <vt:lpstr>PowerPoint Presentation</vt:lpstr>
      <vt:lpstr>Classwork/Homework</vt:lpstr>
      <vt:lpstr>Bellringer</vt:lpstr>
      <vt:lpstr>HOMEWORK</vt:lpstr>
      <vt:lpstr>Bellringer</vt:lpstr>
      <vt:lpstr>Bell Ringer</vt:lpstr>
      <vt:lpstr>SS8H5 The student will explain significant factors that affected the development of Georgia as part of the growth of the United States between 1789 and 1840</vt:lpstr>
      <vt:lpstr>Trail of Tears National Historic Trail </vt:lpstr>
      <vt:lpstr>Sequoya </vt:lpstr>
      <vt:lpstr>Chief John Ross</vt:lpstr>
      <vt:lpstr>Chief Justice John Marshall</vt:lpstr>
      <vt:lpstr>Andrew Jackson</vt:lpstr>
      <vt:lpstr>PowerPoint Presentation</vt:lpstr>
      <vt:lpstr>PowerPoint Presentation</vt:lpstr>
      <vt:lpstr>Bell Ringer</vt:lpstr>
      <vt:lpstr>Ticket Out the Door</vt:lpstr>
      <vt:lpstr>SS8H5 The student will explain significant factors that affected the development of Georgia as part of the growth of the United States between 1789 and 1840</vt:lpstr>
      <vt:lpstr>Classroom Assignments</vt:lpstr>
      <vt:lpstr>Wanted Poster</vt:lpstr>
      <vt:lpstr>PowerPoint Presentation</vt:lpstr>
      <vt:lpstr>Flow Chart</vt:lpstr>
      <vt:lpstr>ELT</vt:lpstr>
      <vt:lpstr>Bell ringer</vt:lpstr>
      <vt:lpstr>Bellringer </vt:lpstr>
      <vt:lpstr>Participation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</dc:creator>
  <cp:lastModifiedBy>HCS</cp:lastModifiedBy>
  <cp:revision>97</cp:revision>
  <dcterms:created xsi:type="dcterms:W3CDTF">2013-10-29T00:04:25Z</dcterms:created>
  <dcterms:modified xsi:type="dcterms:W3CDTF">2013-11-15T22:20:04Z</dcterms:modified>
</cp:coreProperties>
</file>