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xlsb" ContentType="application/vnd.ms-excel.sheet.binary.macroEnabled.12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07" r:id="rId6"/>
    <p:sldId id="313" r:id="rId7"/>
    <p:sldId id="267" r:id="rId8"/>
    <p:sldId id="268" r:id="rId9"/>
    <p:sldId id="269" r:id="rId10"/>
    <p:sldId id="270" r:id="rId11"/>
    <p:sldId id="271" r:id="rId12"/>
    <p:sldId id="308" r:id="rId13"/>
    <p:sldId id="311" r:id="rId14"/>
    <p:sldId id="312" r:id="rId15"/>
    <p:sldId id="263" r:id="rId16"/>
    <p:sldId id="314" r:id="rId17"/>
    <p:sldId id="265" r:id="rId18"/>
    <p:sldId id="266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294A-91DE-43E0-9A2C-D17C25DF188C}" type="datetimeFigureOut">
              <a:rPr lang="en-US" smtClean="0"/>
              <a:pPr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BA80-AB0B-47D8-B08B-6324DF3A5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Binary_Worksheet1.xlsb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Binary_Worksheet2.xlsb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</a:rPr>
              <a:t>Bartolomé Murillo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Autorretrato de Muri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269982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upload.wikimedia.org/wikipedia/commons/f/f9/Bartolom%C3%A9_Esteban_Perez_Murillo_-_Trauben-_und_Meloneness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914400"/>
            <a:ext cx="243459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upload.wikimedia.org/wikipedia/commons/6/6a/Two_women_at_a_window_by_bartolome_esteban_muril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124200"/>
            <a:ext cx="2895599" cy="3519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upload.wikimedia.org/wikipedia/commons/9/99/Bartolom%C3%A9_Esteban_Perez_Murillo_-_The_Young_Beggar_-_WGA163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685800"/>
            <a:ext cx="2502919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276600" cy="147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7620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143000"/>
            <a:ext cx="2276475" cy="183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86200"/>
            <a:ext cx="301615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86200"/>
            <a:ext cx="2714625" cy="181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3124200" cy="193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zumo de naranja razones para beberl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390900" cy="232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ecoportal.net/var/ecoportal_net/storage/images/eco-noticias/harvard_elimina_la_leche_y_demas_lacteos_de_la_dieta_saludable/2009966-1-esl-ES/Harvard_elimina_la_leche_y_demas_lacteos_de_la_dieta_saludabl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1981200" cy="226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8956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895600"/>
            <a:ext cx="1752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743200"/>
            <a:ext cx="1943100" cy="190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4876800"/>
            <a:ext cx="1828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http://photos2.demandstudios.com/dm-resize/photos.demandstudios.com%2Fgetty%2Farticle%2F111%2F35%2Fskd188080sdc_XS.jpg?w=400&amp;h=10000&amp;keep_ratio=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0"/>
            <a:ext cx="2590800" cy="259080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4419601"/>
            <a:ext cx="137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"/>
            <a:ext cx="3962400" cy="481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38400" y="5410200"/>
            <a:ext cx="17123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Comer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410200"/>
            <a:ext cx="1598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To eat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5410200"/>
            <a:ext cx="1571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Beber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410200"/>
            <a:ext cx="2061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To drink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757" y="979881"/>
            <a:ext cx="6085043" cy="404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5410200"/>
            <a:ext cx="2560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Compartir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5410200"/>
            <a:ext cx="2130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To share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44327"/>
            <a:ext cx="6019800" cy="400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81000"/>
            <a:ext cx="7620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B050"/>
                </a:solidFill>
              </a:rPr>
              <a:t>To </a:t>
            </a:r>
            <a:r>
              <a:rPr lang="en-US" sz="4000" b="1" u="sng" dirty="0">
                <a:solidFill>
                  <a:srgbClr val="00B050"/>
                </a:solidFill>
              </a:rPr>
              <a:t>talk about eating and drinking</a:t>
            </a:r>
          </a:p>
          <a:p>
            <a:r>
              <a:rPr lang="en-US" sz="4000" b="1" dirty="0" smtClean="0"/>
              <a:t>Beber: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drink</a:t>
            </a:r>
          </a:p>
          <a:p>
            <a:r>
              <a:rPr lang="en-US" sz="4000" b="1" dirty="0" smtClean="0"/>
              <a:t>Comer: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eat</a:t>
            </a:r>
          </a:p>
          <a:p>
            <a:r>
              <a:rPr lang="en-US" sz="4000" b="1" dirty="0" smtClean="0"/>
              <a:t>Compartir: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share</a:t>
            </a:r>
          </a:p>
          <a:p>
            <a:r>
              <a:rPr lang="en-US" sz="4000" b="1" dirty="0" smtClean="0"/>
              <a:t>La comida: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food, meal</a:t>
            </a:r>
          </a:p>
          <a:p>
            <a:r>
              <a:rPr lang="en-US" sz="4000" b="1" dirty="0" smtClean="0"/>
              <a:t>La bebida: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drink, beverage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4000" b="1" u="sng" dirty="0" smtClean="0">
                <a:solidFill>
                  <a:srgbClr val="00B050"/>
                </a:solidFill>
              </a:rPr>
              <a:t>To </a:t>
            </a:r>
            <a:r>
              <a:rPr lang="en-US" sz="4000" b="1" u="sng" dirty="0">
                <a:solidFill>
                  <a:srgbClr val="00B050"/>
                </a:solidFill>
              </a:rPr>
              <a:t>indicate how often</a:t>
            </a:r>
          </a:p>
          <a:p>
            <a:r>
              <a:rPr lang="en-US" sz="4000" b="1" dirty="0" smtClean="0"/>
              <a:t>Nunca:	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never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 smtClean="0"/>
              <a:t>Siempre: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always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ES" sz="4000" b="1" dirty="0" smtClean="0"/>
              <a:t>Todos </a:t>
            </a:r>
            <a:r>
              <a:rPr lang="es-ES" sz="4000" b="1" dirty="0"/>
              <a:t>los </a:t>
            </a:r>
            <a:r>
              <a:rPr lang="es-ES" sz="4000" b="1" dirty="0" smtClean="0"/>
              <a:t>días: 	</a:t>
            </a:r>
            <a:r>
              <a:rPr lang="es-E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every </a:t>
            </a:r>
            <a:r>
              <a:rPr lang="es-E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day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71801"/>
            <a:ext cx="2303387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Yo</a:t>
            </a:r>
          </a:p>
          <a:p>
            <a:r>
              <a:rPr lang="en-US" sz="4400" b="1" dirty="0" smtClean="0"/>
              <a:t>Tú</a:t>
            </a:r>
          </a:p>
          <a:p>
            <a:r>
              <a:rPr lang="en-US" sz="4400" b="1" dirty="0" smtClean="0"/>
              <a:t>Él</a:t>
            </a:r>
          </a:p>
          <a:p>
            <a:r>
              <a:rPr lang="en-US" sz="4400" b="1" dirty="0" smtClean="0"/>
              <a:t>Ella</a:t>
            </a:r>
          </a:p>
          <a:p>
            <a:r>
              <a:rPr lang="en-US" sz="4400" b="1" dirty="0" smtClean="0"/>
              <a:t>Usted</a:t>
            </a:r>
          </a:p>
          <a:p>
            <a:r>
              <a:rPr lang="en-US" sz="4400" b="1" dirty="0" smtClean="0"/>
              <a:t>Nosotros</a:t>
            </a:r>
          </a:p>
          <a:p>
            <a:r>
              <a:rPr lang="en-US" sz="4400" b="1" dirty="0" smtClean="0"/>
              <a:t>Ustedes</a:t>
            </a:r>
          </a:p>
          <a:p>
            <a:r>
              <a:rPr lang="en-US" sz="4400" b="1" dirty="0" smtClean="0"/>
              <a:t>Ellos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752600" y="1524000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52600" y="2133600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38400" y="4876800"/>
            <a:ext cx="14478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2743200"/>
            <a:ext cx="1828800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6400" y="3505200"/>
            <a:ext cx="17526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752600" y="3810000"/>
            <a:ext cx="1828800" cy="381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81200" y="6096000"/>
            <a:ext cx="1676400" cy="152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33600" y="5562600"/>
            <a:ext cx="16002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381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ar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381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er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381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ir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990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o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9906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o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18288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as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9906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o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18288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es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1400" y="19050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es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1000" y="3124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a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67400" y="3124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e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3124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e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4495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amos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38800" y="4495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emos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15200" y="44958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imos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43400" y="5486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an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5486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en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67600" y="5486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en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</a:t>
            </a:r>
            <a:r>
              <a:rPr lang="en-US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To eat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14400" y="1295400"/>
          <a:ext cx="7315200" cy="4913313"/>
        </p:xfrm>
        <a:graphic>
          <a:graphicData uri="http://schemas.openxmlformats.org/presentationml/2006/ole">
            <p:oleObj spid="_x0000_s15374" name="Binary Worksheet" r:id="rId3" imgW="2581359" imgH="1733685" progId="Excel.SheetBinary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Compart</a:t>
            </a:r>
            <a:r>
              <a:rPr lang="en-US" dirty="0" smtClean="0">
                <a:solidFill>
                  <a:srgbClr val="FF0000"/>
                </a:solidFill>
              </a:rPr>
              <a:t>ir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50"/>
                </a:solidFill>
              </a:rPr>
              <a:t>To share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914400" y="1295400"/>
          <a:ext cx="7654925" cy="4913313"/>
        </p:xfrm>
        <a:graphic>
          <a:graphicData uri="http://schemas.openxmlformats.org/presentationml/2006/ole">
            <p:oleObj spid="_x0000_s16398" name="Binary Worksheet" r:id="rId3" imgW="2619392" imgH="1733685" progId="Excel.SheetBinary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To </a:t>
            </a:r>
            <a:r>
              <a:rPr lang="en-US" sz="2800" b="1" u="sng" dirty="0">
                <a:solidFill>
                  <a:srgbClr val="00B050"/>
                </a:solidFill>
              </a:rPr>
              <a:t>say that you like / love something</a:t>
            </a:r>
          </a:p>
          <a:p>
            <a:r>
              <a:rPr lang="pt-BR" sz="2800" b="1" dirty="0"/>
              <a:t>Me </a:t>
            </a:r>
            <a:r>
              <a:rPr lang="pt-BR" sz="2800" b="1" dirty="0" smtClean="0"/>
              <a:t> encanta(n</a:t>
            </a:r>
            <a:r>
              <a:rPr lang="pt-BR" sz="2800" b="1" dirty="0"/>
              <a:t>) </a:t>
            </a:r>
            <a:r>
              <a:rPr lang="pt-BR" sz="2800" b="1" dirty="0" smtClean="0">
                <a:solidFill>
                  <a:srgbClr val="C00000"/>
                </a:solidFill>
              </a:rPr>
              <a:t>		I love ____</a:t>
            </a:r>
          </a:p>
          <a:p>
            <a:r>
              <a:rPr lang="pt-BR" sz="2800" b="1" dirty="0" smtClean="0"/>
              <a:t>Te encanta (n)	</a:t>
            </a:r>
            <a:r>
              <a:rPr lang="pt-BR" sz="2800" b="1" dirty="0" smtClean="0">
                <a:solidFill>
                  <a:srgbClr val="C00000"/>
                </a:solidFill>
              </a:rPr>
              <a:t>	you love____</a:t>
            </a:r>
            <a:endParaRPr lang="pt-BR" sz="2800" b="1" dirty="0">
              <a:solidFill>
                <a:srgbClr val="C00000"/>
              </a:solidFill>
            </a:endParaRPr>
          </a:p>
          <a:p>
            <a:r>
              <a:rPr lang="pt-BR" sz="2800" b="1" dirty="0"/>
              <a:t>Me </a:t>
            </a:r>
            <a:r>
              <a:rPr lang="pt-BR" sz="2800" b="1" dirty="0" smtClean="0"/>
              <a:t> </a:t>
            </a:r>
            <a:r>
              <a:rPr lang="pt-BR" sz="2800" b="1" dirty="0"/>
              <a:t>gusta(n) </a:t>
            </a:r>
            <a:r>
              <a:rPr lang="pt-BR" sz="2800" b="1" dirty="0" smtClean="0"/>
              <a:t>		</a:t>
            </a:r>
            <a:r>
              <a:rPr lang="pt-BR" sz="2800" b="1" dirty="0" smtClean="0">
                <a:solidFill>
                  <a:srgbClr val="C00000"/>
                </a:solidFill>
              </a:rPr>
              <a:t>I   </a:t>
            </a:r>
            <a:r>
              <a:rPr lang="pt-BR" sz="2800" b="1" dirty="0">
                <a:solidFill>
                  <a:srgbClr val="C00000"/>
                </a:solidFill>
              </a:rPr>
              <a:t>like </a:t>
            </a:r>
            <a:r>
              <a:rPr lang="pt-BR" sz="2800" b="1" dirty="0" smtClean="0">
                <a:solidFill>
                  <a:srgbClr val="C00000"/>
                </a:solidFill>
              </a:rPr>
              <a:t>___</a:t>
            </a:r>
          </a:p>
          <a:p>
            <a:r>
              <a:rPr lang="pt-BR" sz="2800" b="1" dirty="0" smtClean="0"/>
              <a:t>Te gusta (n)</a:t>
            </a:r>
            <a:r>
              <a:rPr lang="pt-BR" sz="2800" b="1" dirty="0" smtClean="0">
                <a:solidFill>
                  <a:srgbClr val="C00000"/>
                </a:solidFill>
              </a:rPr>
              <a:t>			you like ____</a:t>
            </a:r>
          </a:p>
          <a:p>
            <a:pPr algn="ctr"/>
            <a:r>
              <a:rPr lang="en-US" sz="2800" b="1" u="sng" dirty="0" smtClean="0">
                <a:solidFill>
                  <a:srgbClr val="00B050"/>
                </a:solidFill>
              </a:rPr>
              <a:t>Other </a:t>
            </a:r>
            <a:r>
              <a:rPr lang="en-US" sz="2800" b="1" u="sng" dirty="0">
                <a:solidFill>
                  <a:srgbClr val="00B050"/>
                </a:solidFill>
              </a:rPr>
              <a:t>useful words</a:t>
            </a:r>
          </a:p>
          <a:p>
            <a:r>
              <a:rPr lang="en-US" sz="2800" b="1" dirty="0" smtClean="0"/>
              <a:t>Comprender:</a:t>
            </a:r>
            <a:r>
              <a:rPr lang="en-US" sz="2800" b="1" dirty="0" smtClean="0">
                <a:solidFill>
                  <a:srgbClr val="C00000"/>
                </a:solidFill>
              </a:rPr>
              <a:t>		to </a:t>
            </a:r>
            <a:r>
              <a:rPr lang="en-US" sz="2800" b="1" dirty="0">
                <a:solidFill>
                  <a:srgbClr val="C00000"/>
                </a:solidFill>
              </a:rPr>
              <a:t>understand</a:t>
            </a:r>
          </a:p>
          <a:p>
            <a:r>
              <a:rPr lang="en-US" sz="2800" b="1" dirty="0" smtClean="0"/>
              <a:t>Con:</a:t>
            </a:r>
            <a:r>
              <a:rPr lang="en-US" sz="2800" b="1" dirty="0" smtClean="0">
                <a:solidFill>
                  <a:srgbClr val="C00000"/>
                </a:solidFill>
              </a:rPr>
              <a:t>				with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/>
              <a:t>¿Cuál</a:t>
            </a:r>
            <a:r>
              <a:rPr lang="en-US" sz="2800" b="1" dirty="0" smtClean="0"/>
              <a:t>?:</a:t>
            </a:r>
            <a:r>
              <a:rPr lang="en-US" sz="2800" b="1" dirty="0" smtClean="0">
                <a:solidFill>
                  <a:srgbClr val="C00000"/>
                </a:solidFill>
              </a:rPr>
              <a:t>			Which</a:t>
            </a:r>
            <a:r>
              <a:rPr lang="en-US" sz="2800" b="1" dirty="0">
                <a:solidFill>
                  <a:srgbClr val="C00000"/>
                </a:solidFill>
              </a:rPr>
              <a:t>? What?</a:t>
            </a:r>
          </a:p>
          <a:p>
            <a:r>
              <a:rPr lang="es-ES" sz="2800" b="1" dirty="0" smtClean="0"/>
              <a:t>Más </a:t>
            </a:r>
            <a:r>
              <a:rPr lang="es-ES" sz="2800" b="1" dirty="0"/>
              <a:t>o </a:t>
            </a:r>
            <a:r>
              <a:rPr lang="es-ES" sz="2800" b="1" dirty="0" smtClean="0"/>
              <a:t>menos:</a:t>
            </a:r>
            <a:r>
              <a:rPr lang="es-ES" sz="2800" b="1" dirty="0" smtClean="0">
                <a:solidFill>
                  <a:srgbClr val="C00000"/>
                </a:solidFill>
              </a:rPr>
              <a:t>		 </a:t>
            </a:r>
            <a:r>
              <a:rPr lang="es-ES" sz="2800" b="1" dirty="0">
                <a:solidFill>
                  <a:srgbClr val="C00000"/>
                </a:solidFill>
              </a:rPr>
              <a:t>more or less</a:t>
            </a:r>
          </a:p>
          <a:p>
            <a:r>
              <a:rPr lang="en-US" sz="2800" b="1" dirty="0" smtClean="0"/>
              <a:t>Por supuesto:</a:t>
            </a:r>
            <a:r>
              <a:rPr lang="en-US" sz="2800" b="1" dirty="0" smtClean="0">
                <a:solidFill>
                  <a:srgbClr val="C00000"/>
                </a:solidFill>
              </a:rPr>
              <a:t>		of </a:t>
            </a:r>
            <a:r>
              <a:rPr lang="en-US" sz="2800" b="1" dirty="0">
                <a:solidFill>
                  <a:srgbClr val="C00000"/>
                </a:solidFill>
              </a:rPr>
              <a:t>course</a:t>
            </a:r>
          </a:p>
          <a:p>
            <a:r>
              <a:rPr lang="en-US" sz="2800" b="1" dirty="0"/>
              <a:t>¡Qué asco!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			How </a:t>
            </a:r>
            <a:r>
              <a:rPr lang="en-US" sz="2800" b="1" dirty="0">
                <a:solidFill>
                  <a:srgbClr val="C00000"/>
                </a:solidFill>
              </a:rPr>
              <a:t>awful!</a:t>
            </a:r>
          </a:p>
          <a:p>
            <a:r>
              <a:rPr lang="en-US" sz="2800" b="1" dirty="0" smtClean="0"/>
              <a:t>Sin:</a:t>
            </a:r>
            <a:r>
              <a:rPr lang="en-US" sz="2800" b="1" dirty="0" smtClean="0">
                <a:solidFill>
                  <a:srgbClr val="C00000"/>
                </a:solidFill>
              </a:rPr>
              <a:t>				without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/>
              <a:t>¿Verdad</a:t>
            </a:r>
            <a:r>
              <a:rPr lang="en-US" sz="2800" b="1" dirty="0" smtClean="0"/>
              <a:t>?</a:t>
            </a:r>
            <a:r>
              <a:rPr lang="en-US" sz="2800" b="1" dirty="0" smtClean="0">
                <a:solidFill>
                  <a:srgbClr val="C00000"/>
                </a:solidFill>
              </a:rPr>
              <a:t>			Right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Bartolomé Murillo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(1617–1682</a:t>
            </a:r>
            <a:r>
              <a:rPr lang="en-US" sz="3600" dirty="0"/>
              <a:t>) </a:t>
            </a:r>
            <a:r>
              <a:rPr lang="en-US" sz="3600" dirty="0" smtClean="0"/>
              <a:t>He was </a:t>
            </a:r>
            <a:r>
              <a:rPr lang="en-US" sz="3600" dirty="0"/>
              <a:t>the </a:t>
            </a:r>
            <a:r>
              <a:rPr lang="en-US" sz="3600" dirty="0" smtClean="0"/>
              <a:t>first Spanish </a:t>
            </a:r>
            <a:r>
              <a:rPr lang="en-US" sz="3600" dirty="0"/>
              <a:t>painter to become </a:t>
            </a:r>
            <a:r>
              <a:rPr lang="en-US" sz="3600" dirty="0" smtClean="0"/>
              <a:t>famous throughout </a:t>
            </a:r>
            <a:r>
              <a:rPr lang="en-US" sz="3600" dirty="0"/>
              <a:t>Europe.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Several </a:t>
            </a:r>
            <a:r>
              <a:rPr lang="en-US" sz="3600" dirty="0"/>
              <a:t>of his </a:t>
            </a:r>
            <a:r>
              <a:rPr lang="en-US" sz="3600" dirty="0" smtClean="0"/>
              <a:t>early paintings </a:t>
            </a:r>
            <a:r>
              <a:rPr lang="en-US" sz="3600" dirty="0"/>
              <a:t>featured children from his </a:t>
            </a:r>
            <a:r>
              <a:rPr lang="en-US" sz="3600" dirty="0" smtClean="0"/>
              <a:t>native Sevilla</a:t>
            </a:r>
            <a:r>
              <a:rPr lang="en-US" sz="3600" dirty="0"/>
              <a:t>. Murillo used color, light, and </a:t>
            </a:r>
            <a:r>
              <a:rPr lang="en-US" sz="3600" dirty="0" smtClean="0"/>
              <a:t>a natural </a:t>
            </a:r>
            <a:r>
              <a:rPr lang="en-US" sz="3600" dirty="0"/>
              <a:t>portrayal of his subjects to </a:t>
            </a:r>
            <a:r>
              <a:rPr lang="en-US" sz="3600" dirty="0" smtClean="0"/>
              <a:t>create memorable </a:t>
            </a:r>
            <a:r>
              <a:rPr lang="en-US" sz="3600" dirty="0"/>
              <a:t>masterpieces.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39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talk about breakfast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/>
              <a:t>E</a:t>
            </a:r>
            <a:r>
              <a:rPr lang="en-US" b="1" dirty="0" smtClean="0"/>
              <a:t>n </a:t>
            </a:r>
            <a:r>
              <a:rPr lang="en-US" b="1" dirty="0"/>
              <a:t>el </a:t>
            </a:r>
            <a:r>
              <a:rPr lang="en-US" b="1" dirty="0" smtClean="0"/>
              <a:t>desayuno:		 </a:t>
            </a:r>
            <a:r>
              <a:rPr lang="en-US" b="1" dirty="0">
                <a:solidFill>
                  <a:srgbClr val="00B050"/>
                </a:solidFill>
              </a:rPr>
              <a:t>for breakfast</a:t>
            </a:r>
          </a:p>
          <a:p>
            <a:pPr>
              <a:buNone/>
            </a:pPr>
            <a:r>
              <a:rPr lang="en-US" b="1" dirty="0" smtClean="0"/>
              <a:t>El cereal:			 </a:t>
            </a:r>
            <a:r>
              <a:rPr lang="en-US" b="1" dirty="0">
                <a:solidFill>
                  <a:srgbClr val="00B050"/>
                </a:solidFill>
              </a:rPr>
              <a:t>cereal</a:t>
            </a:r>
          </a:p>
          <a:p>
            <a:pPr>
              <a:buNone/>
            </a:pPr>
            <a:r>
              <a:rPr lang="en-US" b="1" dirty="0" smtClean="0"/>
              <a:t>El desayuno:		</a:t>
            </a:r>
            <a:r>
              <a:rPr lang="en-US" b="1" dirty="0" smtClean="0">
                <a:solidFill>
                  <a:srgbClr val="00B050"/>
                </a:solidFill>
              </a:rPr>
              <a:t> breakfast</a:t>
            </a:r>
          </a:p>
          <a:p>
            <a:pPr>
              <a:buNone/>
            </a:pPr>
            <a:r>
              <a:rPr lang="en-US" b="1" dirty="0" smtClean="0"/>
              <a:t>Los huevos:		</a:t>
            </a:r>
            <a:r>
              <a:rPr lang="en-US" b="1" dirty="0" smtClean="0">
                <a:solidFill>
                  <a:srgbClr val="00B050"/>
                </a:solidFill>
              </a:rPr>
              <a:t>eggs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/>
              <a:t>El pan:			</a:t>
            </a:r>
            <a:r>
              <a:rPr lang="en-US" b="1" dirty="0" smtClean="0">
                <a:solidFill>
                  <a:srgbClr val="00B050"/>
                </a:solidFill>
              </a:rPr>
              <a:t>bread</a:t>
            </a:r>
          </a:p>
          <a:p>
            <a:pPr>
              <a:buNone/>
            </a:pPr>
            <a:r>
              <a:rPr lang="en-US" b="1" dirty="0" smtClean="0"/>
              <a:t>El </a:t>
            </a:r>
            <a:r>
              <a:rPr lang="en-US" b="1" dirty="0"/>
              <a:t>pan </a:t>
            </a:r>
            <a:r>
              <a:rPr lang="en-US" b="1" dirty="0" smtClean="0"/>
              <a:t>tostado:		</a:t>
            </a:r>
            <a:r>
              <a:rPr lang="en-US" b="1" dirty="0" smtClean="0">
                <a:solidFill>
                  <a:srgbClr val="00B050"/>
                </a:solidFill>
              </a:rPr>
              <a:t>toast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/>
              <a:t>El plátano: 			</a:t>
            </a:r>
            <a:r>
              <a:rPr lang="en-US" b="1" dirty="0" smtClean="0">
                <a:solidFill>
                  <a:srgbClr val="00B050"/>
                </a:solidFill>
              </a:rPr>
              <a:t>plantain, banana</a:t>
            </a:r>
          </a:p>
          <a:p>
            <a:pPr>
              <a:buNone/>
            </a:pPr>
            <a:r>
              <a:rPr lang="en-US" b="1" dirty="0" smtClean="0"/>
              <a:t>El banano:			</a:t>
            </a:r>
            <a:r>
              <a:rPr lang="en-US" b="1" dirty="0" smtClean="0">
                <a:solidFill>
                  <a:srgbClr val="00B050"/>
                </a:solidFill>
              </a:rPr>
              <a:t>banana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/>
              <a:t>La salchicha:		</a:t>
            </a:r>
            <a:r>
              <a:rPr lang="en-US" b="1" dirty="0" smtClean="0">
                <a:solidFill>
                  <a:srgbClr val="00B050"/>
                </a:solidFill>
              </a:rPr>
              <a:t>sausage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/>
              <a:t>El tocino:			</a:t>
            </a:r>
            <a:r>
              <a:rPr lang="en-US" b="1" dirty="0" smtClean="0">
                <a:solidFill>
                  <a:srgbClr val="00B050"/>
                </a:solidFill>
              </a:rPr>
              <a:t>bacon</a:t>
            </a:r>
            <a:endParaRPr lang="en-US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/>
              <a:t>El yogur:			</a:t>
            </a:r>
            <a:r>
              <a:rPr lang="en-US" b="1" dirty="0" smtClean="0">
                <a:solidFill>
                  <a:srgbClr val="00B050"/>
                </a:solidFill>
              </a:rPr>
              <a:t>yogurt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50"/>
                </a:solidFill>
              </a:rPr>
              <a:t>To talk about lunch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0475"/>
            <a:ext cx="8229600" cy="586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almuerzo:	</a:t>
            </a:r>
            <a:r>
              <a:rPr lang="es-ES" sz="2400" b="1" dirty="0" smtClean="0">
                <a:solidFill>
                  <a:srgbClr val="7030A0"/>
                </a:solidFill>
              </a:rPr>
              <a:t>		 for </a:t>
            </a:r>
            <a:r>
              <a:rPr lang="es-ES" sz="2400" b="1" dirty="0">
                <a:solidFill>
                  <a:srgbClr val="7030A0"/>
                </a:solidFill>
              </a:rPr>
              <a:t>lunch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 ensalada:</a:t>
            </a:r>
            <a:r>
              <a:rPr lang="en-US" sz="2400" b="1" dirty="0" smtClean="0">
                <a:solidFill>
                  <a:srgbClr val="7030A0"/>
                </a:solidFill>
              </a:rPr>
              <a:t>			 	salad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ensalada de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frutas:	</a:t>
            </a:r>
            <a:r>
              <a:rPr lang="en-US" sz="2400" b="1" dirty="0" smtClean="0">
                <a:solidFill>
                  <a:srgbClr val="7030A0"/>
                </a:solidFill>
              </a:rPr>
              <a:t>	fruit </a:t>
            </a:r>
            <a:r>
              <a:rPr lang="en-US" sz="2400" b="1" dirty="0">
                <a:solidFill>
                  <a:srgbClr val="7030A0"/>
                </a:solidFill>
              </a:rPr>
              <a:t>salad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Las fresas:</a:t>
            </a:r>
            <a:r>
              <a:rPr lang="en-US" sz="2400" b="1" dirty="0" smtClean="0">
                <a:solidFill>
                  <a:srgbClr val="7030A0"/>
                </a:solidFill>
              </a:rPr>
              <a:t>			 	strawberries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 galleta:</a:t>
            </a:r>
            <a:r>
              <a:rPr lang="en-US" sz="2400" b="1" dirty="0" smtClean="0">
                <a:solidFill>
                  <a:srgbClr val="7030A0"/>
                </a:solidFill>
              </a:rPr>
              <a:t>				cookie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 hamburguesa:</a:t>
            </a:r>
            <a:r>
              <a:rPr lang="en-US" sz="2400" b="1" dirty="0" smtClean="0">
                <a:solidFill>
                  <a:srgbClr val="7030A0"/>
                </a:solidFill>
              </a:rPr>
              <a:t>			hamburger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El jamón:</a:t>
            </a:r>
            <a:r>
              <a:rPr lang="en-US" sz="2400" b="1" dirty="0" smtClean="0">
                <a:solidFill>
                  <a:srgbClr val="7030A0"/>
                </a:solidFill>
              </a:rPr>
              <a:t>				ham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manzana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rgbClr val="7030A0"/>
                </a:solidFill>
              </a:rPr>
              <a:t>				apple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 naranja:</a:t>
            </a:r>
            <a:r>
              <a:rPr lang="en-US" sz="2400" b="1" dirty="0" smtClean="0">
                <a:solidFill>
                  <a:srgbClr val="7030A0"/>
                </a:solidFill>
              </a:rPr>
              <a:t>				orange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papas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fritas:</a:t>
            </a:r>
            <a:r>
              <a:rPr lang="en-US" sz="2400" b="1" dirty="0" smtClean="0">
                <a:solidFill>
                  <a:srgbClr val="7030A0"/>
                </a:solidFill>
              </a:rPr>
              <a:t>			French </a:t>
            </a:r>
            <a:r>
              <a:rPr lang="en-US" sz="2400" b="1" dirty="0">
                <a:solidFill>
                  <a:srgbClr val="7030A0"/>
                </a:solidFill>
              </a:rPr>
              <a:t>fries</a:t>
            </a:r>
          </a:p>
          <a:p>
            <a:pPr>
              <a:spcBef>
                <a:spcPts val="0"/>
              </a:spcBef>
              <a:buNone/>
            </a:pP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El perro caliente:</a:t>
            </a:r>
            <a:r>
              <a:rPr lang="es-ES" sz="2400" b="1" dirty="0" smtClean="0">
                <a:solidFill>
                  <a:srgbClr val="7030A0"/>
                </a:solidFill>
              </a:rPr>
              <a:t>			hot </a:t>
            </a:r>
            <a:r>
              <a:rPr lang="es-ES" sz="2400" b="1" dirty="0">
                <a:solidFill>
                  <a:srgbClr val="7030A0"/>
                </a:solidFill>
              </a:rPr>
              <a:t>dog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La pizza: </a:t>
            </a:r>
            <a:r>
              <a:rPr lang="en-US" sz="2400" b="1" dirty="0" smtClean="0">
                <a:solidFill>
                  <a:srgbClr val="7030A0"/>
                </a:solidFill>
              </a:rPr>
              <a:t>				pizza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El queso:</a:t>
            </a:r>
            <a:r>
              <a:rPr lang="en-US" sz="2400" b="1" dirty="0" smtClean="0">
                <a:solidFill>
                  <a:srgbClr val="7030A0"/>
                </a:solidFill>
              </a:rPr>
              <a:t>				cheese</a:t>
            </a:r>
            <a:endParaRPr lang="en-US" sz="2400" b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sándwich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de jamón y queso</a:t>
            </a:r>
            <a:r>
              <a:rPr lang="en-US" sz="2400" b="1" dirty="0" smtClean="0">
                <a:solidFill>
                  <a:srgbClr val="7030A0"/>
                </a:solidFill>
              </a:rPr>
              <a:t>	ham </a:t>
            </a:r>
            <a:r>
              <a:rPr lang="en-US" sz="2400" b="1" dirty="0">
                <a:solidFill>
                  <a:srgbClr val="7030A0"/>
                </a:solidFill>
              </a:rPr>
              <a:t>and </a:t>
            </a:r>
            <a:r>
              <a:rPr lang="en-US" sz="2400" b="1" dirty="0" smtClean="0">
                <a:solidFill>
                  <a:srgbClr val="7030A0"/>
                </a:solidFill>
              </a:rPr>
              <a:t>cheese sandwich</a:t>
            </a:r>
          </a:p>
          <a:p>
            <a:pPr>
              <a:spcBef>
                <a:spcPts val="0"/>
              </a:spcBef>
              <a:buNone/>
            </a:pP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s-ES" sz="2400" b="1" dirty="0">
                <a:solidFill>
                  <a:schemeClr val="tx2">
                    <a:lumMod val="75000"/>
                  </a:schemeClr>
                </a:solidFill>
              </a:rPr>
              <a:t>sopa de </a:t>
            </a:r>
            <a:r>
              <a:rPr lang="es-ES" sz="2400" b="1" dirty="0" smtClean="0">
                <a:solidFill>
                  <a:schemeClr val="tx2">
                    <a:lumMod val="75000"/>
                  </a:schemeClr>
                </a:solidFill>
              </a:rPr>
              <a:t>verduras o vegetales:</a:t>
            </a:r>
            <a:r>
              <a:rPr lang="es-ES" sz="2400" b="1" dirty="0" smtClean="0">
                <a:solidFill>
                  <a:srgbClr val="7030A0"/>
                </a:solidFill>
              </a:rPr>
              <a:t>	vegetable </a:t>
            </a:r>
            <a:r>
              <a:rPr lang="es-ES" sz="2400" b="1" dirty="0">
                <a:solidFill>
                  <a:srgbClr val="7030A0"/>
                </a:solidFill>
              </a:rPr>
              <a:t>soup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>
                <a:solidFill>
                  <a:srgbClr val="92D050"/>
                </a:solidFill>
              </a:rPr>
              <a:t>To talk about beverages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93" y="1371600"/>
            <a:ext cx="8229600" cy="52117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E</a:t>
            </a:r>
            <a:r>
              <a:rPr lang="en-US" b="1" dirty="0" smtClean="0">
                <a:solidFill>
                  <a:srgbClr val="002060"/>
                </a:solidFill>
              </a:rPr>
              <a:t>l agua: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water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El café: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coffee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jugo de </a:t>
            </a:r>
            <a:r>
              <a:rPr lang="es-ES" b="1" dirty="0" smtClean="0">
                <a:solidFill>
                  <a:srgbClr val="002060"/>
                </a:solidFill>
              </a:rPr>
              <a:t>manzana: 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apple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juice</a:t>
            </a:r>
          </a:p>
          <a:p>
            <a:pPr>
              <a:buNone/>
            </a:pPr>
            <a:r>
              <a:rPr lang="es-ES" b="1" dirty="0" smtClean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jugo de </a:t>
            </a:r>
            <a:r>
              <a:rPr lang="es-ES" b="1" dirty="0" smtClean="0">
                <a:solidFill>
                  <a:srgbClr val="002060"/>
                </a:solidFill>
              </a:rPr>
              <a:t>naranja: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orange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juice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La leche: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milk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La limonada: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lemonade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El refresco: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soft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drink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El té:	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tea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s-ES" b="1" dirty="0" smtClean="0">
                <a:solidFill>
                  <a:srgbClr val="002060"/>
                </a:solidFill>
              </a:rPr>
              <a:t>El </a:t>
            </a:r>
            <a:r>
              <a:rPr lang="es-ES" b="1" dirty="0">
                <a:solidFill>
                  <a:srgbClr val="002060"/>
                </a:solidFill>
              </a:rPr>
              <a:t>té </a:t>
            </a:r>
            <a:r>
              <a:rPr lang="es-ES" b="1" dirty="0" smtClean="0">
                <a:solidFill>
                  <a:srgbClr val="002060"/>
                </a:solidFill>
              </a:rPr>
              <a:t>helado:</a:t>
            </a:r>
            <a:r>
              <a:rPr lang="es-E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iced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0000">
            <a:off x="4877811" y="3107891"/>
            <a:ext cx="3915168" cy="293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609600" y="5334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20000">
            <a:off x="348537" y="3324031"/>
            <a:ext cx="4110713" cy="299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40000">
            <a:off x="4881882" y="386425"/>
            <a:ext cx="3405714" cy="2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3.gstatic.com/images?q=tbn:ANd9GcRjqIOYLg9GtjQcODVsFZulwEa-eOsJ9Q_sbRxvGv_By4ZQEKCbk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dietas.elembarazo.net/files/2012/08/huevos-y-embaraz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09600"/>
            <a:ext cx="2343150" cy="187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33400"/>
            <a:ext cx="1828800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abc.es/Media/201310/16/espana-cola-consumo-pan--644x3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2766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124200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200400"/>
            <a:ext cx="2667000" cy="177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096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6858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52800"/>
            <a:ext cx="2362200" cy="177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971800"/>
            <a:ext cx="2709863" cy="195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2971800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838200"/>
            <a:ext cx="2543175" cy="163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85800"/>
            <a:ext cx="19907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52800"/>
            <a:ext cx="1847850" cy="184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733800"/>
            <a:ext cx="2457450" cy="152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2895600"/>
            <a:ext cx="2266950" cy="287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120</Words>
  <Application>Microsoft Office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Binary Worksheet</vt:lpstr>
      <vt:lpstr> Bartolomé Murillo </vt:lpstr>
      <vt:lpstr>Bartolomé Murillo</vt:lpstr>
      <vt:lpstr> To talk about breakfast </vt:lpstr>
      <vt:lpstr>  To talk about lunch  </vt:lpstr>
      <vt:lpstr> To talk about beverages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Comer: To eat</vt:lpstr>
      <vt:lpstr>Compartir: To share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Bartolomé Murillo</dc:title>
  <dc:creator>Owner</dc:creator>
  <cp:lastModifiedBy>Owner</cp:lastModifiedBy>
  <cp:revision>60</cp:revision>
  <dcterms:created xsi:type="dcterms:W3CDTF">2014-10-08T01:52:45Z</dcterms:created>
  <dcterms:modified xsi:type="dcterms:W3CDTF">2015-12-31T15:06:08Z</dcterms:modified>
</cp:coreProperties>
</file>