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notesMasterIdLst>
    <p:notesMasterId r:id="rId16"/>
  </p:notesMasterIdLst>
  <p:sldIdLst>
    <p:sldId id="485" r:id="rId2"/>
    <p:sldId id="486" r:id="rId3"/>
    <p:sldId id="487" r:id="rId4"/>
    <p:sldId id="488" r:id="rId5"/>
    <p:sldId id="476" r:id="rId6"/>
    <p:sldId id="477" r:id="rId7"/>
    <p:sldId id="478" r:id="rId8"/>
    <p:sldId id="479" r:id="rId9"/>
    <p:sldId id="482" r:id="rId10"/>
    <p:sldId id="491" r:id="rId11"/>
    <p:sldId id="483" r:id="rId12"/>
    <p:sldId id="484" r:id="rId13"/>
    <p:sldId id="489" r:id="rId14"/>
    <p:sldId id="49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37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5" autoAdjust="0"/>
    <p:restoredTop sz="94658" autoAdjust="0"/>
  </p:normalViewPr>
  <p:slideViewPr>
    <p:cSldViewPr snapToGrid="0" snapToObjects="1">
      <p:cViewPr>
        <p:scale>
          <a:sx n="60" d="100"/>
          <a:sy n="6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A373E-4FAB-C142-8D67-D4F038C0A3FE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2D16A-53F1-E943-8883-981C8A5461E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35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FB491-1A8D-7047-B489-1302D2877C42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D240190-3B6A-4349-B873-764710B66849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A4CDC6-9AF9-2346-9340-FDF51F779C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0190-3B6A-4349-B873-764710B66849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4CDC6-9AF9-2346-9340-FDF51F779C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D240190-3B6A-4349-B873-764710B66849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1A4CDC6-9AF9-2346-9340-FDF51F779C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0190-3B6A-4349-B873-764710B66849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1A4CDC6-9AF9-2346-9340-FDF51F779C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0190-3B6A-4349-B873-764710B66849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1A4CDC6-9AF9-2346-9340-FDF51F779C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D240190-3B6A-4349-B873-764710B66849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1A4CDC6-9AF9-2346-9340-FDF51F779C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D240190-3B6A-4349-B873-764710B66849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1A4CDC6-9AF9-2346-9340-FDF51F779C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0190-3B6A-4349-B873-764710B66849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1A4CDC6-9AF9-2346-9340-FDF51F779C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0190-3B6A-4349-B873-764710B66849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A4CDC6-9AF9-2346-9340-FDF51F779C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0190-3B6A-4349-B873-764710B66849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1A4CDC6-9AF9-2346-9340-FDF51F779C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D240190-3B6A-4349-B873-764710B66849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1A4CDC6-9AF9-2346-9340-FDF51F779C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D240190-3B6A-4349-B873-764710B66849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1A4CDC6-9AF9-2346-9340-FDF51F779C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4648200" cy="91440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Thursday 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September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12,2014</a:t>
            </a:r>
            <a:endParaRPr lang="en-US" b="1" dirty="0">
              <a:solidFill>
                <a:schemeClr val="accent2">
                  <a:lumMod val="7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800600" y="1143000"/>
            <a:ext cx="41148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600" b="1" dirty="0">
                <a:solidFill>
                  <a:schemeClr val="tx1"/>
                </a:solidFill>
              </a:rPr>
              <a:t>By the end of the day, </a:t>
            </a:r>
            <a:r>
              <a:rPr lang="en-US" sz="1600" b="1" dirty="0" smtClean="0">
                <a:solidFill>
                  <a:schemeClr val="tx1"/>
                </a:solidFill>
              </a:rPr>
              <a:t>Students </a:t>
            </a:r>
            <a:r>
              <a:rPr lang="en-US" sz="1600" b="1" dirty="0" smtClean="0">
                <a:solidFill>
                  <a:schemeClr val="tx1"/>
                </a:solidFill>
              </a:rPr>
              <a:t>will </a:t>
            </a:r>
            <a:r>
              <a:rPr lang="en-US" sz="1600" b="1" dirty="0">
                <a:solidFill>
                  <a:schemeClr val="tx1"/>
                </a:solidFill>
              </a:rPr>
              <a:t>be able </a:t>
            </a:r>
            <a:r>
              <a:rPr lang="en-US" sz="1600" b="1" dirty="0" smtClean="0">
                <a:solidFill>
                  <a:schemeClr val="tx1"/>
                </a:solidFill>
              </a:rPr>
              <a:t>to: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4800600" y="3989215"/>
            <a:ext cx="4114800" cy="168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2800" dirty="0" smtClean="0"/>
              <a:t>What is the average atomic mass? </a:t>
            </a:r>
            <a:endParaRPr lang="en-US" sz="2800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4800600" y="1799167"/>
            <a:ext cx="4114800" cy="1371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000" dirty="0" smtClean="0">
                <a:solidFill>
                  <a:schemeClr val="tx1"/>
                </a:solidFill>
              </a:rPr>
              <a:t>SWBAT: Calculate average atomic mass of an isotope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228600" y="1634067"/>
            <a:ext cx="4191000" cy="266135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 b="1" dirty="0" smtClean="0">
                <a:solidFill>
                  <a:schemeClr val="tx1"/>
                </a:solidFill>
              </a:rPr>
              <a:t>Catalyst: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 b="1" dirty="0" smtClean="0">
                <a:solidFill>
                  <a:schemeClr val="tx1"/>
                </a:solidFill>
              </a:rPr>
              <a:t>What is the isotope that have 8 protons and 7 neutrons? Write it in both formats</a:t>
            </a: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4800600" y="3352800"/>
            <a:ext cx="41148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600" b="1" dirty="0" smtClean="0"/>
              <a:t>And answer a question like this:</a:t>
            </a:r>
            <a:endParaRPr lang="en-US" sz="1600" b="1" dirty="0"/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152400" y="4411133"/>
            <a:ext cx="4267200" cy="10901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dirty="0" smtClean="0">
                <a:solidFill>
                  <a:schemeClr val="tx1"/>
                </a:solidFill>
              </a:rPr>
              <a:t>No C-notes today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4800600" y="228600"/>
            <a:ext cx="4114800" cy="762000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Overall Mastery: </a:t>
            </a:r>
            <a:r>
              <a:rPr lang="en-US" sz="1600" b="1" dirty="0" smtClean="0">
                <a:solidFill>
                  <a:srgbClr val="008000"/>
                </a:solidFill>
              </a:rPr>
              <a:t>84 %    </a:t>
            </a:r>
            <a:r>
              <a:rPr lang="en-US" sz="1600" b="1" dirty="0" smtClean="0">
                <a:solidFill>
                  <a:schemeClr val="tx1"/>
                </a:solidFill>
              </a:rPr>
              <a:t>Gap to goal: </a:t>
            </a:r>
            <a:r>
              <a:rPr lang="en-US" sz="1600" b="1" dirty="0" smtClean="0">
                <a:solidFill>
                  <a:srgbClr val="008000"/>
                </a:solidFill>
              </a:rPr>
              <a:t>+4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089819" y="6015790"/>
            <a:ext cx="6659562" cy="84221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226738" y="5501332"/>
            <a:ext cx="466952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3.5 minutes</a:t>
            </a:r>
            <a:endParaRPr lang="en-US" sz="2400" dirty="0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5348550" y="6109769"/>
            <a:ext cx="1095417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6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/>
              <a:t>Step 2: multiply  the mass number by the percent abundance in decimal form and add those products together.</a:t>
            </a:r>
          </a:p>
          <a:p>
            <a:r>
              <a:rPr lang="en-US" sz="3200" dirty="0">
                <a:solidFill>
                  <a:srgbClr val="FF0000"/>
                </a:solidFill>
              </a:rPr>
              <a:t>(63 x 0.6917) + (65 x 0.3083) = 63.61 </a:t>
            </a:r>
            <a:r>
              <a:rPr lang="en-US" sz="3200" dirty="0" err="1">
                <a:solidFill>
                  <a:srgbClr val="FF0000"/>
                </a:solidFill>
              </a:rPr>
              <a:t>amu</a:t>
            </a:r>
            <a:endParaRPr lang="en-US" sz="3200" dirty="0">
              <a:solidFill>
                <a:srgbClr val="FF0000"/>
              </a:solidFill>
            </a:endParaRPr>
          </a:p>
          <a:p>
            <a:endParaRPr lang="en-US" sz="32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81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Try!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0270725"/>
              </p:ext>
            </p:extLst>
          </p:nvPr>
        </p:nvGraphicFramePr>
        <p:xfrm>
          <a:off x="457200" y="1907627"/>
          <a:ext cx="8229600" cy="265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Isotope</a:t>
                      </a:r>
                      <a:endParaRPr lang="en-US" sz="3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Mass</a:t>
                      </a:r>
                      <a:r>
                        <a:rPr lang="en-US" sz="3600" baseline="0" dirty="0" smtClean="0">
                          <a:solidFill>
                            <a:srgbClr val="0070C0"/>
                          </a:solidFill>
                        </a:rPr>
                        <a:t> Number</a:t>
                      </a:r>
                      <a:endParaRPr lang="en-US" sz="3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70C0"/>
                          </a:solidFill>
                        </a:rPr>
                        <a:t>Percentage Natural Abundance</a:t>
                      </a:r>
                      <a:endParaRPr lang="en-US" sz="28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Rubidium-85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85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72.2%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Rubidium-87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87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27.8%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4583162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Step 1: Change the percent abundance to decimals.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72.2%/ 100 = .722      27.8%/ 100 = .278</a:t>
            </a:r>
          </a:p>
          <a:p>
            <a:r>
              <a:rPr lang="en-US" dirty="0" smtClean="0"/>
              <a:t>Step 2: multiply  the mass number by the percent abundance in decimal form and add those products together.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(85x 0.722) + (87 x .278) =85.55 </a:t>
            </a:r>
            <a:r>
              <a:rPr lang="en-US" dirty="0" err="1" smtClean="0">
                <a:solidFill>
                  <a:srgbClr val="FF0000"/>
                </a:solidFill>
              </a:rPr>
              <a:t>amu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Candium</a:t>
            </a:r>
            <a:r>
              <a:rPr lang="en-US" dirty="0" smtClean="0"/>
              <a:t>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Take 2 </a:t>
            </a:r>
            <a:r>
              <a:rPr lang="en-US" dirty="0" err="1" smtClean="0"/>
              <a:t>mins</a:t>
            </a:r>
            <a:r>
              <a:rPr lang="en-US" dirty="0" smtClean="0"/>
              <a:t> to SILENTLY read the objective and introduction. </a:t>
            </a:r>
          </a:p>
          <a:p>
            <a:pPr>
              <a:buNone/>
            </a:pPr>
            <a:r>
              <a:rPr lang="en-US" dirty="0" smtClean="0"/>
              <a:t>On your desk-</a:t>
            </a:r>
          </a:p>
          <a:p>
            <a:pPr>
              <a:buNone/>
            </a:pPr>
            <a:r>
              <a:rPr lang="en-US" dirty="0" smtClean="0"/>
              <a:t>Triple beam balance </a:t>
            </a:r>
          </a:p>
          <a:p>
            <a:pPr>
              <a:buNone/>
            </a:pPr>
            <a:r>
              <a:rPr lang="en-US" dirty="0" smtClean="0"/>
              <a:t>A candy Cup – do not eat any now you will have a chance later </a:t>
            </a:r>
          </a:p>
          <a:p>
            <a:pPr>
              <a:buNone/>
            </a:pPr>
            <a:r>
              <a:rPr lang="en-US" dirty="0" smtClean="0"/>
              <a:t>** Where it says skittles I mean pretzel </a:t>
            </a:r>
            <a:r>
              <a:rPr lang="en-US" dirty="0" err="1" smtClean="0"/>
              <a:t>m&amp;ms</a:t>
            </a:r>
            <a:r>
              <a:rPr lang="en-US" dirty="0" smtClean="0"/>
              <a:t> </a:t>
            </a:r>
            <a:endParaRPr lang="en-US" dirty="0"/>
          </a:p>
          <a:p>
            <a:pPr>
              <a:buNone/>
            </a:pPr>
            <a:r>
              <a:rPr lang="en-US" dirty="0" smtClean="0"/>
              <a:t>You will be following the procedure and filling out the data table.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Reminders: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Before you take the mass</a:t>
            </a:r>
          </a:p>
          <a:p>
            <a:pPr lvl="1"/>
            <a:r>
              <a:rPr lang="en-US" dirty="0" smtClean="0"/>
              <a:t>Make sure that it is on grams</a:t>
            </a:r>
          </a:p>
          <a:p>
            <a:pPr lvl="1"/>
            <a:r>
              <a:rPr lang="en-US" dirty="0" smtClean="0"/>
              <a:t>Zero the balance With the weighing paper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650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EXIT TICKET: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Complete the conclusion questions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64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BF"/>
                </a:solidFill>
              </a:rPr>
              <a:t>Agenda</a:t>
            </a:r>
            <a:endParaRPr lang="en-US" dirty="0">
              <a:solidFill>
                <a:srgbClr val="0000BF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478465"/>
              </p:ext>
            </p:extLst>
          </p:nvPr>
        </p:nvGraphicFramePr>
        <p:xfrm>
          <a:off x="612648" y="1815045"/>
          <a:ext cx="7518800" cy="32692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474317"/>
                <a:gridCol w="2044483"/>
              </a:tblGrid>
              <a:tr h="611565"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Catalyst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5</a:t>
                      </a:r>
                      <a:r>
                        <a:rPr lang="en-US" sz="2400" b="0" baseline="0" dirty="0" smtClean="0"/>
                        <a:t> minutes</a:t>
                      </a:r>
                      <a:endParaRPr lang="en-US" sz="2400" b="0" dirty="0"/>
                    </a:p>
                  </a:txBody>
                  <a:tcPr/>
                </a:tc>
              </a:tr>
              <a:tr h="611565"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Weighted</a:t>
                      </a:r>
                      <a:r>
                        <a:rPr lang="en-US" sz="2400" b="0" baseline="0" dirty="0" smtClean="0"/>
                        <a:t> average intro video </a:t>
                      </a:r>
                    </a:p>
                    <a:p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>5</a:t>
                      </a:r>
                      <a:r>
                        <a:rPr lang="en-US" sz="2400" b="0" baseline="0" dirty="0" smtClean="0"/>
                        <a:t> </a:t>
                      </a:r>
                      <a:r>
                        <a:rPr lang="en-US" sz="2400" b="0" dirty="0" smtClean="0"/>
                        <a:t>minutes</a:t>
                      </a:r>
                    </a:p>
                    <a:p>
                      <a:endParaRPr lang="en-US" sz="2400" b="0" dirty="0"/>
                    </a:p>
                  </a:txBody>
                  <a:tcPr/>
                </a:tc>
              </a:tr>
              <a:tr h="611565"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Average atomic mass Quick</a:t>
                      </a:r>
                      <a:r>
                        <a:rPr lang="en-US" sz="2400" b="0" baseline="0" dirty="0" smtClean="0"/>
                        <a:t> notes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10</a:t>
                      </a:r>
                      <a:r>
                        <a:rPr lang="en-US" sz="2400" b="0" baseline="0" dirty="0" smtClean="0"/>
                        <a:t> </a:t>
                      </a:r>
                      <a:r>
                        <a:rPr lang="en-US" sz="2400" b="0" dirty="0" err="1" smtClean="0"/>
                        <a:t>mins</a:t>
                      </a:r>
                      <a:endParaRPr lang="en-US" sz="2400" b="0" dirty="0"/>
                    </a:p>
                  </a:txBody>
                  <a:tcPr/>
                </a:tc>
              </a:tr>
              <a:tr h="611565">
                <a:tc>
                  <a:txBody>
                    <a:bodyPr/>
                    <a:lstStyle/>
                    <a:p>
                      <a:r>
                        <a:rPr lang="en-US" sz="2000" b="0" dirty="0" err="1" smtClean="0"/>
                        <a:t>Candium</a:t>
                      </a:r>
                      <a:r>
                        <a:rPr lang="en-US" sz="2000" b="0" baseline="0" dirty="0" smtClean="0"/>
                        <a:t> Lab 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0" dirty="0"/>
                    </a:p>
                  </a:txBody>
                  <a:tcPr/>
                </a:tc>
              </a:tr>
              <a:tr h="6115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>Closing/</a:t>
                      </a:r>
                      <a:r>
                        <a:rPr lang="en-US" sz="2400" b="0" baseline="0" dirty="0" smtClean="0"/>
                        <a:t> Exit ticket</a:t>
                      </a:r>
                      <a:endParaRPr lang="en-US" sz="2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baseline="0" dirty="0" smtClean="0"/>
                        <a:t>10 minutes</a:t>
                      </a:r>
                      <a:endParaRPr lang="en-US" sz="24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324582" y="3946889"/>
            <a:ext cx="12538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/>
            <a:r>
              <a:rPr lang="en-US" sz="2400" dirty="0" smtClean="0">
                <a:solidFill>
                  <a:prstClr val="black"/>
                </a:solidFill>
              </a:rPr>
              <a:t>30 </a:t>
            </a:r>
            <a:r>
              <a:rPr lang="en-US" sz="2400" dirty="0" err="1" smtClean="0">
                <a:solidFill>
                  <a:prstClr val="black"/>
                </a:solidFill>
              </a:rPr>
              <a:t>mins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0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Get organized- On your unit 3 (Purple) TOC </a:t>
            </a:r>
            <a:endParaRPr lang="en-US" dirty="0"/>
          </a:p>
        </p:txBody>
      </p:sp>
      <p:sp>
        <p:nvSpPr>
          <p:cNvPr id="36866" name="Rounded Rectangle 18"/>
          <p:cNvSpPr>
            <a:spLocks noChangeArrowheads="1"/>
          </p:cNvSpPr>
          <p:nvPr/>
        </p:nvSpPr>
        <p:spPr bwMode="auto">
          <a:xfrm>
            <a:off x="536448" y="1741031"/>
            <a:ext cx="7769352" cy="45720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6867" name="Text Box 26"/>
          <p:cNvSpPr txBox="1">
            <a:spLocks noChangeArrowheads="1"/>
          </p:cNvSpPr>
          <p:nvPr/>
        </p:nvSpPr>
        <p:spPr bwMode="auto">
          <a:xfrm>
            <a:off x="1676400" y="1752600"/>
            <a:ext cx="571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-106" charset="0"/>
                <a:ea typeface="Times New Roman" pitchFamily="-106" charset="0"/>
              </a:rPr>
              <a:t>Table of Contents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838200" y="2247900"/>
            <a:ext cx="571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-106" charset="0"/>
                <a:ea typeface="Times New Roman" pitchFamily="-106" charset="0"/>
              </a:rPr>
              <a:t>Date            Assignment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88848" y="2247900"/>
            <a:ext cx="7616952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12648" y="2743200"/>
            <a:ext cx="7769352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12648" y="3200400"/>
            <a:ext cx="7769352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12648" y="3657600"/>
            <a:ext cx="7769352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2648" y="4114800"/>
            <a:ext cx="7769352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9600" y="4646612"/>
            <a:ext cx="7769352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09600" y="5180012"/>
            <a:ext cx="7769352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9600" y="5713412"/>
            <a:ext cx="7769352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-19050" y="4324350"/>
            <a:ext cx="4152900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88848" y="2743200"/>
            <a:ext cx="1369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9/5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056606" y="2781300"/>
            <a:ext cx="6249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Atomic Theory Graphic Organizer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7260" y="3303032"/>
            <a:ext cx="1369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9/6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055018" y="3341132"/>
            <a:ext cx="6249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Bohr Model and PT families chart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09600" y="4269219"/>
            <a:ext cx="1369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9/12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058194" y="4325144"/>
            <a:ext cx="6249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Average atomic Mass Quick Notes</a:t>
            </a:r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85672" y="3745468"/>
            <a:ext cx="1369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9/10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129758" y="3710464"/>
            <a:ext cx="6249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Isotope C-notes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2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http://www.youtube.com/watch?v=7fYpEnxhKQk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7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What is the Average Atomic Mass?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276600"/>
          </a:xfrm>
        </p:spPr>
        <p:txBody>
          <a:bodyPr>
            <a:normAutofit fontScale="70000" lnSpcReduction="20000"/>
          </a:bodyPr>
          <a:lstStyle/>
          <a:p>
            <a:r>
              <a:rPr lang="en-US" sz="7700" b="1" dirty="0">
                <a:solidFill>
                  <a:srgbClr val="FFC000"/>
                </a:solidFill>
              </a:rPr>
              <a:t>the weighted average of the atomic masses </a:t>
            </a:r>
            <a:r>
              <a:rPr lang="en-US" sz="7700" b="1" dirty="0" smtClean="0">
                <a:solidFill>
                  <a:srgbClr val="FFC000"/>
                </a:solidFill>
              </a:rPr>
              <a:t>of all </a:t>
            </a:r>
            <a:r>
              <a:rPr lang="en-US" sz="7700" b="1" dirty="0">
                <a:solidFill>
                  <a:srgbClr val="FFC000"/>
                </a:solidFill>
              </a:rPr>
              <a:t>naturally occurring isotopes of an element</a:t>
            </a:r>
            <a:r>
              <a:rPr lang="en-US" sz="5700" b="1" dirty="0" smtClean="0">
                <a:solidFill>
                  <a:srgbClr val="FFC000"/>
                </a:solidFill>
              </a:rPr>
              <a:t>.</a:t>
            </a:r>
          </a:p>
          <a:p>
            <a:endParaRPr lang="en-US" sz="4000" dirty="0">
              <a:solidFill>
                <a:srgbClr val="FFC000"/>
              </a:solidFill>
            </a:endParaRPr>
          </a:p>
          <a:p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47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 we find the average atomic mass? </a:t>
            </a:r>
            <a:endParaRPr lang="en-US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362200"/>
            <a:ext cx="3048064" cy="3397319"/>
          </a:xfrm>
        </p:spPr>
      </p:pic>
      <p:sp>
        <p:nvSpPr>
          <p:cNvPr id="5" name="Rectangle 4"/>
          <p:cNvSpPr/>
          <p:nvPr/>
        </p:nvSpPr>
        <p:spPr>
          <a:xfrm>
            <a:off x="3276600" y="1905000"/>
            <a:ext cx="4724400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ON THE PERIODIC TABLE! 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4679576" y="4800600"/>
            <a:ext cx="4038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Average Atomic Mass</a:t>
            </a:r>
            <a:endParaRPr lang="en-US" sz="4800" dirty="0">
              <a:solidFill>
                <a:schemeClr val="accent2"/>
              </a:solidFill>
            </a:endParaRPr>
          </a:p>
        </p:txBody>
      </p:sp>
      <p:cxnSp>
        <p:nvCxnSpPr>
          <p:cNvPr id="6" name="Straight Arrow Connector 5"/>
          <p:cNvCxnSpPr>
            <a:stCxn id="8" idx="1"/>
          </p:cNvCxnSpPr>
          <p:nvPr/>
        </p:nvCxnSpPr>
        <p:spPr>
          <a:xfrm flipH="1" flipV="1">
            <a:off x="3276600" y="5257800"/>
            <a:ext cx="1402976" cy="152400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13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difference??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1752600"/>
            <a:ext cx="449580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</a:t>
            </a:r>
            <a:r>
              <a:rPr lang="en-US" sz="2800" u="sng" dirty="0" smtClean="0">
                <a:solidFill>
                  <a:schemeClr val="accent2"/>
                </a:solidFill>
              </a:rPr>
              <a:t>A or ‘Mass Number’ </a:t>
            </a:r>
            <a:r>
              <a:rPr lang="en-US" sz="2800" dirty="0" smtClean="0"/>
              <a:t>is the mass of that specific isotope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dirty="0" smtClean="0"/>
              <a:t>The </a:t>
            </a:r>
            <a:r>
              <a:rPr lang="en-US" sz="2800" u="sng" dirty="0" smtClean="0">
                <a:solidFill>
                  <a:schemeClr val="accent2"/>
                </a:solidFill>
              </a:rPr>
              <a:t>number on the periodic table </a:t>
            </a:r>
            <a:r>
              <a:rPr lang="en-US" sz="2800" dirty="0" smtClean="0"/>
              <a:t>is the average of all the existing isotopes</a:t>
            </a:r>
          </a:p>
          <a:p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4953000" cy="4429125"/>
          </a:xfrm>
          <a:prstGeom prst="rect">
            <a:avLst/>
          </a:prstGeom>
          <a:noFill/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062276"/>
            <a:ext cx="2905531" cy="1952898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209026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Isotopes have occur at different rates…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0270725"/>
              </p:ext>
            </p:extLst>
          </p:nvPr>
        </p:nvGraphicFramePr>
        <p:xfrm>
          <a:off x="457200" y="1828800"/>
          <a:ext cx="8229600" cy="265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Isotope</a:t>
                      </a:r>
                      <a:endParaRPr lang="en-US" sz="3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Mass</a:t>
                      </a:r>
                      <a:r>
                        <a:rPr lang="en-US" sz="3600" baseline="0" dirty="0" smtClean="0">
                          <a:solidFill>
                            <a:srgbClr val="0070C0"/>
                          </a:solidFill>
                        </a:rPr>
                        <a:t> Number</a:t>
                      </a:r>
                      <a:endParaRPr lang="en-US" sz="3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70C0"/>
                          </a:solidFill>
                        </a:rPr>
                        <a:t>Percentage Natural Abundance</a:t>
                      </a:r>
                      <a:endParaRPr lang="en-US" sz="28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Copper-63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63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69.17%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Copper-65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65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30.83%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4319752" y="3153892"/>
            <a:ext cx="1860331" cy="265333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04041" y="5249917"/>
            <a:ext cx="67161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ABUNDANCE IS HOW OFTEN THAT ISOTOPE OCCURS IN NATURE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Calculating the average atomic mass…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0270725"/>
              </p:ext>
            </p:extLst>
          </p:nvPr>
        </p:nvGraphicFramePr>
        <p:xfrm>
          <a:off x="457200" y="1781503"/>
          <a:ext cx="8229600" cy="265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1213945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Isotope</a:t>
                      </a:r>
                      <a:endParaRPr lang="en-US" sz="3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Mass</a:t>
                      </a:r>
                      <a:r>
                        <a:rPr lang="en-US" sz="3600" baseline="0" dirty="0" smtClean="0">
                          <a:solidFill>
                            <a:srgbClr val="0070C0"/>
                          </a:solidFill>
                        </a:rPr>
                        <a:t> Number</a:t>
                      </a:r>
                      <a:endParaRPr lang="en-US" sz="3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70C0"/>
                          </a:solidFill>
                        </a:rPr>
                        <a:t>Percentage Natural Abundance</a:t>
                      </a:r>
                      <a:endParaRPr lang="en-US" sz="28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Copper-63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63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69.17%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Copper-65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65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30.83%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4508938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Step 1: Change the percent abundance to decimals.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69.17%/ 100 = .6917         30.83%/ 100 = .3083</a:t>
            </a:r>
          </a:p>
          <a:p>
            <a:r>
              <a:rPr lang="en-US" sz="2400" dirty="0" smtClean="0"/>
              <a:t>Step 2: multiply  the mass number by the percent abundance in decimal form and add those products together.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(63 x 0.6917) + (65 x 0.3083) = 63.61 </a:t>
            </a:r>
            <a:r>
              <a:rPr lang="en-US" sz="2400" dirty="0" err="1" smtClean="0">
                <a:solidFill>
                  <a:srgbClr val="FF0000"/>
                </a:solidFill>
              </a:rPr>
              <a:t>amu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C000"/>
      </a:accent1>
      <a:accent2>
        <a:srgbClr val="FFC000"/>
      </a:accent2>
      <a:accent3>
        <a:srgbClr val="000000"/>
      </a:accent3>
      <a:accent4>
        <a:srgbClr val="000000"/>
      </a:accent4>
      <a:accent5>
        <a:srgbClr val="FFC000"/>
      </a:accent5>
      <a:accent6>
        <a:srgbClr val="FFC000"/>
      </a:accent6>
      <a:hlink>
        <a:srgbClr val="17BBFD"/>
      </a:hlink>
      <a:folHlink>
        <a:srgbClr val="FF79C2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20186</TotalTime>
  <Words>510</Words>
  <Application>Microsoft Office PowerPoint</Application>
  <PresentationFormat>On-screen Show (4:3)</PresentationFormat>
  <Paragraphs>99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</vt:lpstr>
      <vt:lpstr>Thursday  September 12,2014</vt:lpstr>
      <vt:lpstr>Agenda</vt:lpstr>
      <vt:lpstr>Get organized- On your unit 3 (Purple) TOC </vt:lpstr>
      <vt:lpstr>http://www.youtube.com/watch?v=7fYpEnxhKQk</vt:lpstr>
      <vt:lpstr>What is the Average Atomic Mass?</vt:lpstr>
      <vt:lpstr>Where do we find the average atomic mass? </vt:lpstr>
      <vt:lpstr>What is the difference??</vt:lpstr>
      <vt:lpstr>Isotopes have occur at different rates…</vt:lpstr>
      <vt:lpstr>Calculating the average atomic mass…</vt:lpstr>
      <vt:lpstr>PowerPoint Presentation</vt:lpstr>
      <vt:lpstr>You Try!</vt:lpstr>
      <vt:lpstr>Candium! </vt:lpstr>
      <vt:lpstr>Balance Reminders: </vt:lpstr>
      <vt:lpstr>EXIT TICKET: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Catalyst</dc:title>
  <dc:creator>Anne Damashek</dc:creator>
  <cp:lastModifiedBy>Augustine, Siney</cp:lastModifiedBy>
  <cp:revision>167</cp:revision>
  <dcterms:created xsi:type="dcterms:W3CDTF">2012-08-22T12:58:47Z</dcterms:created>
  <dcterms:modified xsi:type="dcterms:W3CDTF">2014-10-29T16:48:00Z</dcterms:modified>
</cp:coreProperties>
</file>