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45"/>
  </p:notesMasterIdLst>
  <p:sldIdLst>
    <p:sldId id="273" r:id="rId5"/>
    <p:sldId id="278" r:id="rId6"/>
    <p:sldId id="279" r:id="rId7"/>
    <p:sldId id="280" r:id="rId8"/>
    <p:sldId id="277" r:id="rId9"/>
    <p:sldId id="281" r:id="rId10"/>
    <p:sldId id="282" r:id="rId11"/>
    <p:sldId id="283" r:id="rId12"/>
    <p:sldId id="284" r:id="rId13"/>
    <p:sldId id="285" r:id="rId14"/>
    <p:sldId id="288" r:id="rId15"/>
    <p:sldId id="291" r:id="rId16"/>
    <p:sldId id="290" r:id="rId17"/>
    <p:sldId id="295" r:id="rId18"/>
    <p:sldId id="286" r:id="rId19"/>
    <p:sldId id="293" r:id="rId20"/>
    <p:sldId id="294" r:id="rId21"/>
    <p:sldId id="296" r:id="rId22"/>
    <p:sldId id="297" r:id="rId23"/>
    <p:sldId id="298" r:id="rId24"/>
    <p:sldId id="301" r:id="rId25"/>
    <p:sldId id="299" r:id="rId26"/>
    <p:sldId id="300" r:id="rId27"/>
    <p:sldId id="302" r:id="rId28"/>
    <p:sldId id="303" r:id="rId29"/>
    <p:sldId id="306" r:id="rId30"/>
    <p:sldId id="318" r:id="rId31"/>
    <p:sldId id="289" r:id="rId32"/>
    <p:sldId id="307" r:id="rId33"/>
    <p:sldId id="310" r:id="rId34"/>
    <p:sldId id="309" r:id="rId35"/>
    <p:sldId id="308" r:id="rId36"/>
    <p:sldId id="312" r:id="rId37"/>
    <p:sldId id="311" r:id="rId38"/>
    <p:sldId id="313" r:id="rId39"/>
    <p:sldId id="314" r:id="rId40"/>
    <p:sldId id="317" r:id="rId41"/>
    <p:sldId id="315" r:id="rId42"/>
    <p:sldId id="319" r:id="rId43"/>
    <p:sldId id="32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3B231-E832-47D4-95E7-BC2B6C214DB9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0885F-D90D-4309-969F-7FFE27D1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0885F-D90D-4309-969F-7FFE27D1D5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69863-B578-4D1C-B7A2-080007DCDFF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2C09-4DBD-4823-8ECB-5905A7E10709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A948-F132-42D8-B649-5EA201EC9CA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F3D1B-F4E0-42EB-B1B3-A28E73B4F10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1B3DF-266B-47A3-8256-9196DE4A6CA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5CF8-144E-432A-BECD-A0B47971D1C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3057F-1D03-4F23-8BEF-17BFA8BB6F4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E7512-4483-4DC7-9D8F-8584EE84A5E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FB1E-6851-49FE-9C23-444507CD0F2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630F1-15AA-425F-BA27-C25A9CEF63F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9A41-6BD2-48DF-A8F8-167C4C00255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E6DA-E731-4B7D-B3A5-C3952459F6A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4551E-34A0-4363-87DF-6B15D9286A0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C296-AB51-4780-A5A7-C4050232A0E9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D4717-A524-44BD-AD7E-38D150B3234F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A881F-8967-4847-8E2A-1A2734005C2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B3694-8130-4C40-8E5A-BC0ED6E9A0F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EEC3A-08D8-4FDB-B254-3E05AAB4F48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00BFF-FEA5-4DEE-A0E6-9DAABB3630F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E99D4-264B-4D95-BD3A-6BD9E3C976C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0935A-A4FF-43D9-B574-28A4FB7BFF31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EF6FE-CF83-4D78-8E22-6B7DCA46666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0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42FC1-C4C1-447B-A4E3-BC3078CD79F6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6F901E-FD3E-4E3D-9970-4F8E0526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iRespond Graph</a:t>
            </a:r>
            <a:endParaRPr lang="en-US"/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33%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A*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B*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D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0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63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AA5F0-E87B-48CD-B63B-AB2456E2B5F0}" type="datetimeFigureOut">
              <a:rPr lang="en-US">
                <a:solidFill>
                  <a:prstClr val="white">
                    <a:shade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3/21/2016</a:t>
            </a:fld>
            <a:endParaRPr lang="en-US" dirty="0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0EC80-0BD8-474F-893C-43F7E5812AAB}" type="slidenum">
              <a:rPr lang="en-US">
                <a:solidFill>
                  <a:prstClr val="white">
                    <a:shade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144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5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global-health-deadly-dinners-1.15286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china-pollution-kills-16-million-annually-2015-8" TargetMode="External"/><Relationship Id="rId2" Type="http://schemas.openxmlformats.org/officeDocument/2006/relationships/hyperlink" Target="http://video.foxnews.com/v/2804639464001/air-pollution-becoming-life-and-death-issue-in-china/?#sp=show-clips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theguardian.com/environment/2014/oct/10/china-pollution-levels-hit-20-times-safe-level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eNSOg5XJh4" TargetMode="External"/><Relationship Id="rId2" Type="http://schemas.openxmlformats.org/officeDocument/2006/relationships/hyperlink" Target="https://www.youtube.com/watch?v=HePvTuATnjw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uOL_jPoQvM" TargetMode="External"/><Relationship Id="rId2" Type="http://schemas.openxmlformats.org/officeDocument/2006/relationships/hyperlink" Target="https://www.youtube.com/watch?v=QnHPDp9-eNo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youtube.com/watch?v=9peDRkO-TL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98" y="409254"/>
            <a:ext cx="3305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What environmental issues are illustrated in the pictures?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5" y="3657600"/>
            <a:ext cx="4371902" cy="28996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7" descr="http://revivekashmir.org/wp-content/gallery/kashmir-floods-2014/Kashmir-Floods-2014-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33" y="3667764"/>
            <a:ext cx="4318926" cy="28792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bs.org/wgbh/nova/next/wp-content/uploads/2015/04/water-pollu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78" y="304800"/>
            <a:ext cx="5362118" cy="30161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5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01" y="381000"/>
            <a:ext cx="8763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Think, Pair, Share</a:t>
            </a:r>
          </a:p>
          <a:p>
            <a:pPr algn="ctr"/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monsoons a mixed blessing?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850" y="3810000"/>
            <a:ext cx="84196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</a:rPr>
              <a:t>Monsoons help farmers because they rely on rainfall. Water from the rainfall can also be used to generate electricity. </a:t>
            </a:r>
            <a:endParaRPr lang="en-US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01" y="381000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types of human activity increase the effects of rainfall during the monsoon season?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850" y="3810000"/>
            <a:ext cx="84196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</a:rPr>
              <a:t>Deforestation, Land Development, Removing Wetlands 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88528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Human Activities that can Affect Flooding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www.lincoln.ne.gov/city/pworks/watrshed/educate/runoff/images/lwdns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8" y="1684421"/>
            <a:ext cx="4842311" cy="24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lincoln.ne.gov/city/pworks/watrshed/educate/runoff/images/urban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12274"/>
            <a:ext cx="5562600" cy="25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lincoln.ne.gov/city/pworks/watrshed/educate/runoff/images/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636"/>
            <a:ext cx="4648200" cy="260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[ image:  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416136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Deforestation and the loss of wetlands has increased the effects of flooding in China.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10244" name="Picture 4" descr="http://images.china.cn/images1/200612/3786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62516"/>
            <a:ext cx="4194464" cy="29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7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01" y="2286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Summarize the Cause(s) and Effect(s) of Flooding in India and China on your graphic organizer.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092148"/>
              </p:ext>
            </p:extLst>
          </p:nvPr>
        </p:nvGraphicFramePr>
        <p:xfrm>
          <a:off x="1184744" y="1371600"/>
          <a:ext cx="6775313" cy="5235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4744" y="1371600"/>
                        <a:ext cx="6775313" cy="5235469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1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96" y="260648"/>
            <a:ext cx="8517661" cy="1872208"/>
          </a:xfrm>
        </p:spPr>
        <p:txBody>
          <a:bodyPr/>
          <a:lstStyle/>
          <a:p>
            <a:r>
              <a:rPr lang="en-US" b="1" dirty="0" smtClean="0">
                <a:latin typeface="Book Antiqua" panose="02040602050305030304" pitchFamily="18" charset="0"/>
              </a:rPr>
              <a:t>Air pollution is the introduction of harmful materials into the Earth’s atmosphere.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1268" name="Picture 4" descr="http://sanramoninfo.googlepages.com/pollution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6" b="100000" l="0" r="98695">
                        <a14:foregroundMark x1="22838" y1="69474" x2="22838" y2="69474"/>
                        <a14:foregroundMark x1="23328" y1="74947" x2="23328" y2="74947"/>
                        <a14:foregroundMark x1="71126" y1="87789" x2="71126" y2="87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15" y="2302363"/>
            <a:ext cx="58388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61677" cy="1224136"/>
          </a:xfrm>
        </p:spPr>
        <p:txBody>
          <a:bodyPr/>
          <a:lstStyle/>
          <a:p>
            <a:r>
              <a:rPr lang="en-US" sz="6000" b="1" u="sng" dirty="0" smtClean="0">
                <a:latin typeface="Book Antiqua" panose="02040602050305030304" pitchFamily="18" charset="0"/>
              </a:rPr>
              <a:t>Causes of Air Pollution</a:t>
            </a:r>
            <a:endParaRPr lang="en-US" sz="6000" b="1" u="sng" dirty="0">
              <a:latin typeface="Book Antiqua" panose="02040602050305030304" pitchFamily="18" charset="0"/>
            </a:endParaRPr>
          </a:p>
        </p:txBody>
      </p:sp>
      <p:pic>
        <p:nvPicPr>
          <p:cNvPr id="4" name="Picture 2" descr="http://www.nature.nps.gov/air/AQBasics/images/types_of_sources_02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3537"/>
            <a:ext cx="7056784" cy="4834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04" y="4419600"/>
            <a:ext cx="8571296" cy="2286000"/>
          </a:xfrm>
        </p:spPr>
        <p:txBody>
          <a:bodyPr/>
          <a:lstStyle/>
          <a:p>
            <a:r>
              <a:rPr lang="en-US" b="1" dirty="0" smtClean="0">
                <a:latin typeface="Book Antiqua" panose="02040602050305030304" pitchFamily="18" charset="0"/>
              </a:rPr>
              <a:t>The growth of industry has increased air pollution in India and China (burns fossil fuels).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914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www.swparktaekwondo.com/china%20industr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0000" l="0" r="97000">
                        <a14:foregroundMark x1="68500" y1="79667" x2="68500" y2="79667"/>
                        <a14:foregroundMark x1="68000" y1="83333" x2="68000" y2="83333"/>
                        <a14:foregroundMark x1="82750" y1="42667" x2="82750" y2="42667"/>
                        <a14:foregroundMark x1="92250" y1="34333" x2="92250" y2="34333"/>
                        <a14:foregroundMark x1="89500" y1="40333" x2="89500" y2="40333"/>
                        <a14:foregroundMark x1="92250" y1="36667" x2="92250" y2="36667"/>
                        <a14:foregroundMark x1="16000" y1="47000" x2="16000" y2="47000"/>
                        <a14:foregroundMark x1="10750" y1="42667" x2="10750" y2="42667"/>
                        <a14:foregroundMark x1="17250" y1="13000" x2="17250" y2="13000"/>
                        <a14:foregroundMark x1="14750" y1="12667" x2="14750" y2="12667"/>
                        <a14:foregroundMark x1="11750" y1="16333" x2="11750" y2="16333"/>
                        <a14:foregroundMark x1="22500" y1="14000" x2="22500" y2="14000"/>
                        <a14:foregroundMark x1="27500" y1="12333" x2="27500" y2="12333"/>
                        <a14:foregroundMark x1="30250" y1="13000" x2="30250" y2="13000"/>
                        <a14:foregroundMark x1="37250" y1="11333" x2="37250" y2="11333"/>
                        <a14:foregroundMark x1="34500" y1="12667" x2="34500" y2="12667"/>
                        <a14:foregroundMark x1="10000" y1="22000" x2="10000" y2="22000"/>
                        <a14:foregroundMark x1="41250" y1="19667" x2="41250" y2="19667"/>
                        <a14:foregroundMark x1="39000" y1="17333" x2="39000" y2="17333"/>
                        <a14:foregroundMark x1="40000" y1="15000" x2="40000" y2="15000"/>
                        <a14:foregroundMark x1="39500" y1="13000" x2="39500" y2="13000"/>
                        <a14:foregroundMark x1="42250" y1="23000" x2="42250" y2="23000"/>
                        <a14:foregroundMark x1="44500" y1="24667" x2="44500" y2="24667"/>
                        <a14:foregroundMark x1="46500" y1="25000" x2="46500" y2="25000"/>
                        <a14:foregroundMark x1="69500" y1="23667" x2="69500" y2="23667"/>
                        <a14:foregroundMark x1="64250" y1="28000" x2="64250" y2="28000"/>
                        <a14:foregroundMark x1="66750" y1="27667" x2="66750" y2="27667"/>
                        <a14:foregroundMark x1="73000" y1="22000" x2="73000" y2="22000"/>
                        <a14:foregroundMark x1="76750" y1="18667" x2="76750" y2="18667"/>
                        <a14:foregroundMark x1="79250" y1="17667" x2="79250" y2="17667"/>
                        <a14:foregroundMark x1="83500" y1="20667" x2="83500" y2="20667"/>
                        <a14:foregroundMark x1="82000" y1="19667" x2="82000" y2="19667"/>
                        <a14:foregroundMark x1="43500" y1="78333" x2="43500" y2="78333"/>
                        <a14:foregroundMark x1="40000" y1="78667" x2="40000" y2="78667"/>
                        <a14:foregroundMark x1="51500" y1="79333" x2="51500" y2="79333"/>
                        <a14:foregroundMark x1="54750" y1="79667" x2="54750" y2="79667"/>
                        <a14:foregroundMark x1="70000" y1="70333" x2="70000" y2="70333"/>
                        <a14:foregroundMark x1="32250" y1="84667" x2="32250" y2="84667"/>
                        <a14:foregroundMark x1="35000" y1="84333" x2="35000" y2="84333"/>
                        <a14:foregroundMark x1="66750" y1="84667" x2="66750" y2="84667"/>
                        <a14:foregroundMark x1="66000" y1="86000" x2="66000" y2="86000"/>
                        <a14:foregroundMark x1="18750" y1="67333" x2="18750" y2="67333"/>
                        <a14:backgroundMark x1="41000" y1="82667" x2="41000" y2="82667"/>
                        <a14:backgroundMark x1="19000" y1="52333" x2="19000" y2="52333"/>
                        <a14:backgroundMark x1="22000" y1="51000" x2="22000" y2="51000"/>
                        <a14:backgroundMark x1="32000" y1="78000" x2="32000" y2="78000"/>
                        <a14:backgroundMark x1="23750" y1="70000" x2="2375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430027" cy="33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" y="4876800"/>
            <a:ext cx="8915400" cy="1828800"/>
          </a:xfrm>
        </p:spPr>
        <p:txBody>
          <a:bodyPr/>
          <a:lstStyle/>
          <a:p>
            <a:r>
              <a:rPr lang="en-US" b="1" dirty="0" smtClean="0">
                <a:latin typeface="Book Antiqua" panose="02040602050305030304" pitchFamily="18" charset="0"/>
              </a:rPr>
              <a:t>Population growth has increased air pollution in India and China.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2290" name="Picture 2" descr="http://im.rediff.com/news/2011/nov/07sld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7" y="381000"/>
            <a:ext cx="4408295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.dunyanews.tv/news/2014/January/01-20-14/news_big_images/209108_732097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38000"/>
            <a:ext cx="4838700" cy="3219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5" y="1224883"/>
            <a:ext cx="8782250" cy="386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" y="4876800"/>
            <a:ext cx="8915400" cy="1828800"/>
          </a:xfrm>
        </p:spPr>
        <p:txBody>
          <a:bodyPr/>
          <a:lstStyle/>
          <a:p>
            <a:r>
              <a:rPr lang="en-US" b="1" dirty="0" smtClean="0">
                <a:latin typeface="Book Antiqua" panose="02040602050305030304" pitchFamily="18" charset="0"/>
              </a:rPr>
              <a:t>Vehicle emissions has increased air pollution in India and China.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3314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6341244" cy="42274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449" y="381000"/>
            <a:ext cx="8610600" cy="2667000"/>
          </a:xfrm>
        </p:spPr>
        <p:txBody>
          <a:bodyPr/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Indoor Air Pollution is an increasing problem in India and China.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://api.ning.com/files/p9piKYn1mVLXVWUyYIiq8t0QKfJgOPeYU90RRjTldEGVWptatn-7okRHrdJFqWSJm3deQEb45Q1zmOYIP14DHgVZrycl*oZu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1" y="3681463"/>
            <a:ext cx="9144000" cy="318135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48200"/>
            <a:ext cx="8703645" cy="1828800"/>
          </a:xfrm>
        </p:spPr>
        <p:txBody>
          <a:bodyPr/>
          <a:lstStyle/>
          <a:p>
            <a:r>
              <a:rPr lang="en-US" b="1" dirty="0" smtClean="0">
                <a:latin typeface="Book Antiqua" panose="02040602050305030304" pitchFamily="18" charset="0"/>
              </a:rPr>
              <a:t>Many Chinese people use coal (fossil fuel) to heat their homes which increases air pollution.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4338" name="Picture 2" descr="http://www.travelphotoreport.com/wp-content/uploads/2012/02/05_coal_adds-to-pollution-CH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5168"/>
            <a:ext cx="5181599" cy="3886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05400"/>
            <a:ext cx="8991600" cy="1524000"/>
          </a:xfrm>
        </p:spPr>
        <p:txBody>
          <a:bodyPr/>
          <a:lstStyle/>
          <a:p>
            <a:r>
              <a:rPr lang="en-US" sz="4000" b="1" dirty="0" smtClean="0">
                <a:latin typeface="Book Antiqua" panose="02040602050305030304" pitchFamily="18" charset="0"/>
              </a:rPr>
              <a:t>The use of biomass fuels for cooking has increased indoor air pollution.</a:t>
            </a:r>
            <a:endParaRPr lang="en-US" sz="4000" b="1" dirty="0">
              <a:latin typeface="Book Antiqua" panose="02040602050305030304" pitchFamily="18" charset="0"/>
            </a:endParaRPr>
          </a:p>
        </p:txBody>
      </p:sp>
      <p:pic>
        <p:nvPicPr>
          <p:cNvPr id="4" name="Picture 10" descr="http://krisdedecker.typepad.com/.a/6a00e0099229e8883301a3fd1be9e2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548387" cy="43546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2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14" y="5257800"/>
            <a:ext cx="8703645" cy="1371600"/>
          </a:xfrm>
        </p:spPr>
        <p:txBody>
          <a:bodyPr/>
          <a:lstStyle/>
          <a:p>
            <a:r>
              <a:rPr lang="en-US" sz="3600" b="1" dirty="0">
                <a:latin typeface="Book Antiqua" panose="02040602050305030304" pitchFamily="18" charset="0"/>
              </a:rPr>
              <a:t>Biomass is biological material derived from living, or recently living organisms </a:t>
            </a:r>
          </a:p>
        </p:txBody>
      </p:sp>
      <p:pic>
        <p:nvPicPr>
          <p:cNvPr id="4" name="Picture 2" descr="http://lunar.thegamez.net/greenenergyimage/biomass-energy-resources/biomass-energy-resources-663x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04800"/>
            <a:ext cx="4800600" cy="4786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krisdedecker.typepad.com/.a/6a00e0099229e8883301a73dd6b69f970d-5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59" y="3810000"/>
            <a:ext cx="4358640" cy="30772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4419600"/>
            <a:ext cx="4151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hlinkClick r:id="rId3"/>
              </a:rPr>
              <a:t>Cooking that Kills</a:t>
            </a:r>
            <a:r>
              <a:rPr lang="en-US" sz="4800" b="1" dirty="0" smtClean="0">
                <a:solidFill>
                  <a:schemeClr val="bg1"/>
                </a:solidFill>
              </a:rPr>
              <a:t> [3:00]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intechopen.com/source/html/18639/media/image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38" y="43312"/>
            <a:ext cx="5974157" cy="382925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9/93/The_rural_stove,smoky,pollution,TamilNadu-23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62563"/>
            <a:ext cx="3192378" cy="38100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01" y="228600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Think, Pair, Share</a:t>
            </a:r>
          </a:p>
          <a:p>
            <a:pPr algn="ctr"/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causes of air pollution in India and China?</a:t>
            </a:r>
          </a:p>
          <a:p>
            <a:pPr algn="ctr"/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some of the effects of air pollution?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715000"/>
          </a:xfrm>
        </p:spPr>
        <p:txBody>
          <a:bodyPr/>
          <a:lstStyle/>
          <a:p>
            <a:pPr marL="136525" indent="0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one of the video clips below about air pollution in China:</a:t>
            </a:r>
          </a:p>
          <a:p>
            <a:pPr marL="136525" indent="0">
              <a:buNone/>
            </a:pPr>
            <a:endParaRPr lang="en-US" dirty="0" smtClean="0"/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/>
              <a:buChar char="o"/>
            </a:pPr>
            <a:r>
              <a:rPr lang="en-US" sz="3600" u="sng" dirty="0">
                <a:solidFill>
                  <a:srgbClr val="000000"/>
                </a:solidFill>
                <a:latin typeface="Arial"/>
                <a:ea typeface="Calibri"/>
                <a:cs typeface="Times New Roman"/>
                <a:hlinkClick r:id="rId2"/>
              </a:rPr>
              <a:t>Air Pollution becoming life-and-death Issue in China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[1:56]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/>
              <a:buChar char="o"/>
            </a:pPr>
            <a:r>
              <a:rPr lang="en-US" sz="3600" u="sng" dirty="0">
                <a:solidFill>
                  <a:srgbClr val="000000"/>
                </a:solidFill>
                <a:latin typeface="Arial"/>
                <a:ea typeface="Calibri"/>
                <a:cs typeface="Times New Roman"/>
                <a:hlinkClick r:id="rId3"/>
              </a:rPr>
              <a:t>4,000 People in China Die Every day from Air Pollution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[44 seconds]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  <a:p>
            <a:pPr marL="742950" lv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600" u="sng" dirty="0">
                <a:solidFill>
                  <a:srgbClr val="000000"/>
                </a:solidFill>
                <a:latin typeface="Arial"/>
                <a:ea typeface="Calibri"/>
                <a:hlinkClick r:id="rId4"/>
              </a:rPr>
              <a:t>China Pollution Levels Hit 20 Times Safe Limit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Calibri"/>
              </a:rPr>
              <a:t> [59 seconds]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9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lean-water.uwex.edu/pubs/clipart/images/LAKESIGN/color/LAKE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" y="2897560"/>
            <a:ext cx="901418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51520" y="76200"/>
            <a:ext cx="866167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000" b="1" u="sng" kern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Water Pollution</a:t>
            </a:r>
            <a:endParaRPr lang="en-US" sz="6000" b="1" u="sng" kern="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0" y="1134975"/>
            <a:ext cx="9067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Dumping sewage and industrial and agricultural wastes cause river pollution, which in turn threatens plant and wildlife species.</a:t>
            </a:r>
          </a:p>
        </p:txBody>
      </p:sp>
    </p:spTree>
    <p:extLst>
      <p:ext uri="{BB962C8B-B14F-4D97-AF65-F5344CB8AC3E}">
        <p14:creationId xmlns:p14="http://schemas.microsoft.com/office/powerpoint/2010/main" val="4165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pollution only worsens India’s water shortage problems.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Artificial fertilizers from farming and industrial waste from factories seep into India’s rivers and pollute them.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India’s Ganges River has been heavily polluted by industrial waste, sewage, and even human remains.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0300" y="62563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Pollution in India</a:t>
            </a:r>
            <a:endParaRPr lang="en-US" sz="54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1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0" y="1016000"/>
            <a:ext cx="8686800" cy="417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 descr="ganges pol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91" y="152400"/>
            <a:ext cx="4433696" cy="31612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257800" y="609600"/>
            <a:ext cx="3657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Water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Pollution in India</a:t>
            </a:r>
          </a:p>
        </p:txBody>
      </p:sp>
      <p:pic>
        <p:nvPicPr>
          <p:cNvPr id="21509" name="Picture 8" descr="gangespollutio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900" y="3872434"/>
            <a:ext cx="3581400" cy="2384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0" y="3514812"/>
            <a:ext cx="4693577" cy="309967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300" y="62563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in India’s Ganges River</a:t>
            </a:r>
            <a:endParaRPr lang="en-US" sz="54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media.web.britannica.com/eb-media/79/89879-004-4D95245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58" y="2039754"/>
            <a:ext cx="4872883" cy="45339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an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2358" y="0"/>
            <a:ext cx="109463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61749" y="1143000"/>
            <a:ext cx="8229600" cy="3505200"/>
          </a:xfrm>
          <a:prstGeom prst="roundRect">
            <a:avLst/>
          </a:prstGeo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Ganges River serves 500 million people, most of whom believe it is of religious significance.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result, many people bathe in the river, which contributes to the pollution.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1000" y="152399"/>
            <a:ext cx="8153400" cy="783193"/>
          </a:xfrm>
          <a:prstGeom prst="roundRect">
            <a:avLst/>
          </a:prstGeom>
          <a:solidFill>
            <a:schemeClr val="tx1">
              <a:alpha val="39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in India’s Ganges River</a:t>
            </a: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695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300" y="4813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in China’s Yangtze River</a:t>
            </a:r>
            <a:endParaRPr lang="en-US" sz="54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://media.web.britannica.com/eb-media/47/89947-050-F99B098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54" y="1905000"/>
            <a:ext cx="6745491" cy="46333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4550"/>
            <a:ext cx="9144000" cy="5486400"/>
          </a:xfrm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river has increased over 73% in the past 50 years. </a:t>
            </a:r>
            <a:endParaRPr lang="en-US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 the pollution is caused by large-scale industrial and domestic development, as well as agricultural runoff. </a:t>
            </a:r>
            <a:endParaRPr lang="en-US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Hundreds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cities located along the river contribute to the pollution.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2563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Pollution in China</a:t>
            </a:r>
            <a:endParaRPr lang="en-US" sz="54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7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0"/>
            <a:ext cx="14156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04800" y="152399"/>
            <a:ext cx="8610600" cy="783193"/>
          </a:xfrm>
          <a:prstGeom prst="roundRect">
            <a:avLst/>
          </a:prstGeom>
          <a:solidFill>
            <a:schemeClr val="tx1">
              <a:alpha val="39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in China’s Yangtze River</a:t>
            </a:r>
            <a:endParaRPr lang="en-US" sz="40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11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239" y="-11229"/>
            <a:ext cx="10077124" cy="68692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6136" y="76200"/>
            <a:ext cx="8610600" cy="783193"/>
          </a:xfrm>
          <a:prstGeom prst="roundRect">
            <a:avLst/>
          </a:prstGeom>
          <a:solidFill>
            <a:schemeClr val="tx1">
              <a:alpha val="66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in China’s Yangtze River</a:t>
            </a:r>
            <a:endParaRPr lang="en-US" sz="40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4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01" y="228600"/>
            <a:ext cx="8763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Think, Pair, Share</a:t>
            </a:r>
          </a:p>
          <a:p>
            <a:pPr algn="ctr"/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causes of water pollution in India and China?</a:t>
            </a:r>
          </a:p>
          <a:p>
            <a:pPr algn="ctr"/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some of the effects of water pollution?</a:t>
            </a:r>
            <a:endParaRPr lang="en-US" sz="5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4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000" y="170850"/>
            <a:ext cx="8953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Summarize the Cause(s) and Effect(s) of Water Pollution in India and China on your graphic organizer.</a:t>
            </a:r>
            <a:endParaRPr lang="en-US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322314"/>
              </p:ext>
            </p:extLst>
          </p:nvPr>
        </p:nvGraphicFramePr>
        <p:xfrm>
          <a:off x="1184744" y="1371600"/>
          <a:ext cx="6775313" cy="5235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4744" y="1371600"/>
                        <a:ext cx="6775313" cy="5235469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5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86800" cy="5715000"/>
          </a:xfrm>
        </p:spPr>
        <p:txBody>
          <a:bodyPr/>
          <a:lstStyle/>
          <a:p>
            <a:pPr marL="136525" indent="0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the video clips below about water pollution in India and China:</a:t>
            </a:r>
          </a:p>
          <a:p>
            <a:pPr marL="136525" indent="0">
              <a:buNone/>
            </a:pPr>
            <a:endParaRPr lang="en-US" dirty="0" smtClean="0"/>
          </a:p>
          <a:p>
            <a:pPr marL="422275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/>
              <a:buChar char="o"/>
            </a:pPr>
            <a:r>
              <a:rPr lang="en-US" sz="4400" u="sng" dirty="0">
                <a:solidFill>
                  <a:srgbClr val="000000"/>
                </a:solidFill>
                <a:latin typeface="Arial"/>
                <a:ea typeface="Calibri"/>
                <a:cs typeface="Times New Roman"/>
                <a:hlinkClick r:id="rId2"/>
              </a:rPr>
              <a:t>Move Over Smog: China’s Water Pollution Off the Charts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[3:45] </a:t>
            </a:r>
            <a:endParaRPr lang="en-US" sz="4400" dirty="0" smtClean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pPr marL="422275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/>
              <a:buChar char="o"/>
            </a:pPr>
            <a:endParaRPr lang="en-US" sz="3600" dirty="0" smtClean="0">
              <a:latin typeface="Times New Roman"/>
              <a:ea typeface="Calibri"/>
              <a:cs typeface="Times New Roman"/>
            </a:endParaRPr>
          </a:p>
          <a:p>
            <a:pPr marL="422275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/>
              <a:buChar char="o"/>
            </a:pPr>
            <a:r>
              <a:rPr lang="en-US" sz="4400" u="sng" dirty="0" smtClean="0">
                <a:solidFill>
                  <a:srgbClr val="000000"/>
                </a:solidFill>
                <a:latin typeface="Arial"/>
                <a:ea typeface="Calibri"/>
                <a:hlinkClick r:id="rId3"/>
              </a:rPr>
              <a:t>India’s </a:t>
            </a:r>
            <a:r>
              <a:rPr lang="en-US" sz="4400" u="sng" dirty="0">
                <a:solidFill>
                  <a:srgbClr val="000000"/>
                </a:solidFill>
                <a:latin typeface="Arial"/>
                <a:ea typeface="Calibri"/>
                <a:hlinkClick r:id="rId3"/>
              </a:rPr>
              <a:t>Polluted Water Systems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Calibri"/>
              </a:rPr>
              <a:t> [4:53]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2740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9289"/>
            <a:ext cx="8763000" cy="358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4550"/>
            <a:ext cx="9144000" cy="5486400"/>
          </a:xfrm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the causes of air pollution in India and China.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the effects of air pollution.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the causes of water pollution in the Ganges River.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the causes of water pollution in the Yangtze River.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the effects of water pollution.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2563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Summarizer</a:t>
            </a:r>
            <a:endParaRPr lang="en-US" sz="54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9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8600"/>
            <a:ext cx="8534400" cy="3352800"/>
          </a:xfrm>
        </p:spPr>
        <p:txBody>
          <a:bodyPr/>
          <a:lstStyle/>
          <a:p>
            <a:r>
              <a:rPr lang="en-US" sz="5400" b="1" dirty="0" smtClean="0"/>
              <a:t>Essential Question:</a:t>
            </a:r>
            <a:br>
              <a:rPr lang="en-US" sz="5400" b="1" dirty="0" smtClean="0"/>
            </a:br>
            <a:r>
              <a:rPr lang="en-US" sz="5400" b="1" dirty="0" smtClean="0"/>
              <a:t>How has pollution and flooding affected Southern &amp; Eastern Asia?</a:t>
            </a:r>
            <a:endParaRPr lang="en-US" sz="54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28600" y="4038600"/>
            <a:ext cx="853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b="1" dirty="0" smtClean="0"/>
              <a:t>Standard:</a:t>
            </a:r>
            <a:br>
              <a:rPr lang="en-US" sz="3100" b="1" dirty="0" smtClean="0"/>
            </a:br>
            <a:r>
              <a:rPr lang="en-US" sz="3100" b="1" dirty="0" smtClean="0"/>
              <a:t>SS7G10a. Describe the causes and effects of pollution on the Yangtze and Ganges Rivers.</a:t>
            </a:r>
          </a:p>
          <a:p>
            <a:pPr algn="l"/>
            <a:r>
              <a:rPr lang="en-US" sz="3100" b="1" dirty="0" smtClean="0"/>
              <a:t>SS7G10b. Describe the causes and effects of air pollution and flooding in India and China.</a:t>
            </a:r>
          </a:p>
          <a:p>
            <a:pPr algn="l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134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i.telegraph.co.uk/multimedia/archive/02647/flood-philippines-_2647454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56717"/>
            <a:ext cx="11125200" cy="69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81000" y="5715000"/>
            <a:ext cx="8458200" cy="1143000"/>
          </a:xfrm>
          <a:prstGeom prst="rect">
            <a:avLst/>
          </a:prstGeom>
          <a:solidFill>
            <a:schemeClr val="tx1">
              <a:alpha val="76000"/>
            </a:schemeClr>
          </a:solidFill>
          <a:effectLst>
            <a:softEdge rad="63500"/>
          </a:effectLst>
        </p:spPr>
        <p:txBody>
          <a:bodyPr anchor="ctr"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Flooding in India and China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28600"/>
            <a:ext cx="8763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parts of China and India are located along waterways, they are subject to flooding, which can damage the soil and make areas practically uninhabitable.</a:t>
            </a:r>
          </a:p>
        </p:txBody>
      </p:sp>
      <p:pic>
        <p:nvPicPr>
          <p:cNvPr id="7170" name="Picture 2" descr="http://www.wwinn.org/wp/wp-content/uploads/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2" y="2666999"/>
            <a:ext cx="3886200" cy="38926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wwinn.org/wp/wp-content/uploads/india-inland-waterwa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797733" cy="38926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01" y="381000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Monsoons cause the majority of flooding in India and China. What are monsoons?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850" y="3276600"/>
            <a:ext cx="84196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 monsoon is a seasonal change in the direction of the </a:t>
            </a:r>
            <a:r>
              <a:rPr lang="en-US" sz="4000" b="1" dirty="0" smtClean="0"/>
              <a:t>strongest winds </a:t>
            </a:r>
            <a:r>
              <a:rPr lang="en-US" sz="4000" b="1" dirty="0"/>
              <a:t>of a region. Monsoons cause wet and dry </a:t>
            </a:r>
            <a:r>
              <a:rPr lang="en-US" sz="4000" b="1" dirty="0" smtClean="0"/>
              <a:t>seasons. Flooding can occur during the wet season.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510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8463" y="35814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hlinkClick r:id="rId2"/>
              </a:rPr>
              <a:t>Monsoon in Kerala, India</a:t>
            </a:r>
            <a:r>
              <a:rPr lang="en-US" sz="4000" b="1" dirty="0" smtClean="0"/>
              <a:t> </a:t>
            </a:r>
            <a:r>
              <a:rPr lang="en-US" sz="2800" b="1" dirty="0" smtClean="0"/>
              <a:t>[1:22]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6200" y="228600"/>
            <a:ext cx="876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Monsoons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[select one or two videos below]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23" y="2209800"/>
            <a:ext cx="8896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hlinkClick r:id="rId3"/>
              </a:rPr>
              <a:t>Indian Monsoon Mechanism Animation</a:t>
            </a:r>
            <a:r>
              <a:rPr lang="en-US" sz="3600" b="1" dirty="0" smtClean="0"/>
              <a:t>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b="1" dirty="0" smtClean="0"/>
              <a:t>[3:08 animation explaining monsoons but there is no audio]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938463" y="5105400"/>
            <a:ext cx="7367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hlinkClick r:id="rId4"/>
              </a:rPr>
              <a:t>Effects of Monsoon Rain on India</a:t>
            </a:r>
            <a:r>
              <a:rPr lang="en-US" b="1" dirty="0" smtClean="0"/>
              <a:t> </a:t>
            </a:r>
            <a:r>
              <a:rPr lang="en-US" sz="2800" b="1" dirty="0" smtClean="0"/>
              <a:t>[3:25]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977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720</Words>
  <Application>Microsoft Office PowerPoint</Application>
  <PresentationFormat>On-screen Show (4:3)</PresentationFormat>
  <Paragraphs>86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Albertus Extra Bold</vt:lpstr>
      <vt:lpstr>Arial</vt:lpstr>
      <vt:lpstr>Book Antiqua</vt:lpstr>
      <vt:lpstr>Calibri</vt:lpstr>
      <vt:lpstr>Courier New</vt:lpstr>
      <vt:lpstr>Lucida Sans</vt:lpstr>
      <vt:lpstr>Times New Roman</vt:lpstr>
      <vt:lpstr>Wingdings</vt:lpstr>
      <vt:lpstr>Wingdings 2</vt:lpstr>
      <vt:lpstr>Wingdings 3</vt:lpstr>
      <vt:lpstr>iRespondGraphMaster</vt:lpstr>
      <vt:lpstr>Apex</vt:lpstr>
      <vt:lpstr>5_Diseño predeterminado</vt:lpstr>
      <vt:lpstr>Diseño predeterminado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pollution is the introduction of harmful materials into the Earth’s atmosphere.</vt:lpstr>
      <vt:lpstr>Causes of Air Pollution</vt:lpstr>
      <vt:lpstr>The growth of industry has increased air pollution in India and China (burns fossil fuels).</vt:lpstr>
      <vt:lpstr>Population growth has increased air pollution in India and China.</vt:lpstr>
      <vt:lpstr>Vehicle emissions has increased air pollution in India and China.</vt:lpstr>
      <vt:lpstr>PowerPoint Presentation</vt:lpstr>
      <vt:lpstr>Many Chinese people use coal (fossil fuel) to heat their homes which increases air pollution.</vt:lpstr>
      <vt:lpstr>The use of biomass fuels for cooking has increased indoor air pollution.</vt:lpstr>
      <vt:lpstr>Biomass is biological material derived from living, or recently living organisms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Mcanear</dc:creator>
  <cp:lastModifiedBy>Browning, Michael</cp:lastModifiedBy>
  <cp:revision>71</cp:revision>
  <dcterms:created xsi:type="dcterms:W3CDTF">2014-02-28T17:44:19Z</dcterms:created>
  <dcterms:modified xsi:type="dcterms:W3CDTF">2016-03-21T19:49:31Z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oReflect">
    <vt:bool>false</vt:bool>
  </property>
  <property fmtid="{D5CDD505-2E9C-101B-9397-08002B2CF9AE}" pid="3" name="KeepGraph">
    <vt:bool>false</vt:bool>
  </property>
  <property fmtid="{D5CDD505-2E9C-101B-9397-08002B2CF9AE}" pid="4" name="ShowTimer">
    <vt:bool>true</vt:bool>
  </property>
  <property fmtid="{D5CDD505-2E9C-101B-9397-08002B2CF9AE}" pid="5" name="ShowPercent">
    <vt:bool>true</vt:bool>
  </property>
</Properties>
</file>