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Lst>
  <p:sldSz cy="5143500" cx="9144000"/>
  <p:notesSz cx="6858000" cy="9144000"/>
  <p:embeddedFontLst>
    <p:embeddedFont>
      <p:font typeface="Source Code Pro"/>
      <p:regular r:id="rId49"/>
      <p:bold r:id="rId50"/>
    </p:embeddedFont>
    <p:embeddedFont>
      <p:font typeface="Oswald"/>
      <p:regular r:id="rId51"/>
      <p:bold r:id="rId5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font" Target="fonts/SourceCodePro-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Oswald-regular.fntdata"/><Relationship Id="rId50" Type="http://schemas.openxmlformats.org/officeDocument/2006/relationships/font" Target="fonts/SourceCodePro-bold.fntdata"/><Relationship Id="rId52" Type="http://schemas.openxmlformats.org/officeDocument/2006/relationships/font" Target="fonts/Oswald-bold.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does the number 3 tell us about this situation?</a:t>
            </a:r>
          </a:p>
          <a:p>
            <a:pPr lvl="0" rtl="0">
              <a:spcBef>
                <a:spcPts val="0"/>
              </a:spcBef>
              <a:buNone/>
            </a:pPr>
            <a:r>
              <a:rPr lang="en"/>
              <a:t>Does it tell us anything about the other numbers in this situation?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Can you make a movie in your mind of this situation with the information we have now?</a:t>
            </a:r>
          </a:p>
          <a:p>
            <a:pPr lvl="0" rtl="0">
              <a:spcBef>
                <a:spcPts val="0"/>
              </a:spcBef>
              <a:buNone/>
            </a:pPr>
            <a:r>
              <a:rPr lang="en"/>
              <a:t>What question can we ask about this situation?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Did Robert have more than 7 or less than 7 Goldfish crackers before he ate any? How do you know?</a:t>
            </a:r>
          </a:p>
          <a:p>
            <a:pPr lvl="0" rtl="0">
              <a:spcBef>
                <a:spcPts val="0"/>
              </a:spcBef>
              <a:buNone/>
            </a:pPr>
            <a:r>
              <a:rPr lang="en"/>
              <a:t>Can you rewind the movie in your mind to figure out how many Goldfish crackers Robert had at the start?</a:t>
            </a:r>
          </a:p>
          <a:p>
            <a:pPr lvl="0" rt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4" name="Shape 13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How is this story similar to the story about Robert eating Goldfish?</a:t>
            </a:r>
          </a:p>
          <a:p>
            <a:pPr lvl="0" rtl="0">
              <a:spcBef>
                <a:spcPts val="0"/>
              </a:spcBef>
              <a:buNone/>
            </a:pPr>
            <a:r>
              <a:rPr lang="en"/>
              <a:t>What numbers could go in this story so it makes sense?</a:t>
            </a:r>
          </a:p>
          <a:p>
            <a:pPr lvl="0" rtl="0">
              <a:spcBef>
                <a:spcPts val="0"/>
              </a:spcBef>
              <a:buNone/>
            </a:pPr>
            <a:r>
              <a:t/>
            </a:r>
            <a:endParaRP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she has 5 left, what does that tell you about the other numbers in this story?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Can you make a movie in your mind of this situation with the information we have now?</a:t>
            </a:r>
          </a:p>
          <a:p>
            <a:pPr lvl="0" rtl="0">
              <a:spcBef>
                <a:spcPts val="0"/>
              </a:spcBef>
              <a:buNone/>
            </a:pPr>
            <a:r>
              <a:rPr lang="en"/>
              <a:t>What question can we ask about this situation?</a:t>
            </a:r>
          </a:p>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bananas the gorilla had at the start?</a:t>
            </a:r>
          </a:p>
          <a:p>
            <a:pPr lvl="0" rtl="0">
              <a:spcBef>
                <a:spcPts val="0"/>
              </a:spcBef>
              <a:buNone/>
            </a:pPr>
            <a:r>
              <a:rPr lang="en"/>
              <a:t>What operation can we use to answer the question? Why?</a:t>
            </a:r>
          </a:p>
          <a:p>
            <a:pPr lvl="0" rtl="0">
              <a:spcBef>
                <a:spcPts val="0"/>
              </a:spcBef>
              <a:buNone/>
            </a:pPr>
            <a:r>
              <a:rPr lang="en"/>
              <a:t>How can we represent this situation with objects, a picture, or a number sentence?</a:t>
            </a:r>
          </a:p>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Does Jane have more water balloons at the start or end of this story? How do you know?</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does the number 8 mean in this story?</a:t>
            </a:r>
            <a:br>
              <a:rPr lang="en"/>
            </a:br>
            <a:r>
              <a:rPr lang="en"/>
              <a:t>Could Jane start the story with 7 water balloons? Why or why not?</a:t>
            </a:r>
          </a:p>
          <a:p>
            <a:pPr lvl="0" rt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Which amount is greater - the number of water balloons she threw or the number she has left? How do you know?</a:t>
            </a:r>
          </a:p>
          <a:p>
            <a:pPr lvl="0" rtl="0">
              <a:spcBef>
                <a:spcPts val="0"/>
              </a:spcBef>
              <a:buNone/>
            </a:pPr>
            <a:r>
              <a:rPr lang="en"/>
              <a:t>What question could we ask about this situation?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Without solving, is the number of water balloons at the start of this story greater or less than the other numbers in this story? How do you know?</a:t>
            </a:r>
          </a:p>
          <a:p>
            <a:pPr lvl="0" rtl="0">
              <a:spcBef>
                <a:spcPts val="0"/>
              </a:spcBef>
              <a:buNone/>
            </a:pPr>
            <a:r>
              <a:rPr lang="en"/>
              <a:t>What operation will you use to answer the question? Why?</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Is the number of apples greater at the start of this story or at the end of this story? How do you know?</a:t>
            </a:r>
          </a:p>
          <a:p>
            <a:pPr lvl="0" rtl="0">
              <a:spcBef>
                <a:spcPts val="0"/>
              </a:spcBef>
              <a:buNone/>
            </a:pPr>
            <a:r>
              <a:rPr lang="en"/>
              <a:t>Which number in the story has to be the greatest? Why?</a:t>
            </a:r>
          </a:p>
          <a:p>
            <a:pPr lvl="0" rt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she has 10 apples left, what does that tell you about the number she bought?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Did Felice keep most of the apples or give most of them to her mother? How do you know?</a:t>
            </a:r>
          </a:p>
          <a:p>
            <a:pPr lvl="0" rtl="0">
              <a:spcBef>
                <a:spcPts val="0"/>
              </a:spcBef>
              <a:buNone/>
            </a:pPr>
            <a:r>
              <a:rPr lang="en"/>
              <a:t>What question can we ask now?</a:t>
            </a:r>
          </a:p>
          <a:p>
            <a:pPr lvl="0" rt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Did Felice buy more than 10 apples or less than 10 apples? How do you know?</a:t>
            </a:r>
          </a:p>
          <a:p>
            <a:pPr lvl="0" rtl="0">
              <a:spcBef>
                <a:spcPts val="0"/>
              </a:spcBef>
              <a:buNone/>
            </a:pPr>
            <a:r>
              <a:rPr lang="en"/>
              <a:t>Did Felice buy more than 20 apples or less than 20 apples? How do you know?</a:t>
            </a:r>
          </a:p>
          <a:p>
            <a:pPr lvl="0" rtl="0">
              <a:spcBef>
                <a:spcPts val="0"/>
              </a:spcBef>
              <a:buNone/>
            </a:pPr>
            <a:r>
              <a:rPr lang="en"/>
              <a:t>What operation will you use to answer the question? Why?</a:t>
            </a:r>
          </a:p>
          <a:p>
            <a:pPr lvl="0" rtl="0">
              <a:spcBef>
                <a:spcPts val="0"/>
              </a:spcBef>
              <a:buNone/>
            </a:pPr>
            <a:r>
              <a:rPr lang="en"/>
              <a:t>Can you write a number sentence that matches this situation?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6" name="Shape 2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How many books about snake are you picturing on the shelf?</a:t>
            </a:r>
          </a:p>
          <a:p>
            <a:pPr lvl="0" rtl="0">
              <a:spcBef>
                <a:spcPts val="0"/>
              </a:spcBef>
              <a:buNone/>
            </a:pPr>
            <a:r>
              <a:rPr lang="en"/>
              <a:t>How many do you think were checked out?</a:t>
            </a:r>
          </a:p>
          <a:p>
            <a:pPr lvl="0" rtl="0">
              <a:spcBef>
                <a:spcPts val="0"/>
              </a:spcBef>
              <a:buNone/>
            </a:pPr>
            <a:r>
              <a:rPr lang="en"/>
              <a:t>Does that mean there are more or less books about snakes on the shelf at the end of the story?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0" name="Shape 210"/>
        <p:cNvGrpSpPr/>
        <p:nvPr/>
      </p:nvGrpSpPr>
      <p:grpSpPr>
        <a:xfrm>
          <a:off x="0" y="0"/>
          <a:ext cx="0" cy="0"/>
          <a:chOff x="0" y="0"/>
          <a:chExt cx="0" cy="0"/>
        </a:xfrm>
      </p:grpSpPr>
      <p:sp>
        <p:nvSpPr>
          <p:cNvPr id="211" name="Shape 2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2" name="Shape 21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8 of the books were checked out, what does that tell you about the number of books that were on the shelf before?</a:t>
            </a:r>
          </a:p>
          <a:p>
            <a:pPr lvl="0" rtl="0">
              <a:spcBef>
                <a:spcPts val="0"/>
              </a:spcBef>
              <a:buNone/>
            </a:pPr>
            <a:r>
              <a:rPr lang="en"/>
              <a:t>What does that tell you about the number of books that are still on the shelf?</a:t>
            </a:r>
          </a:p>
          <a:p>
            <a:pPr lvl="0" rtl="0">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8" name="Shape 21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Which number is greater, the number of books there were checked out or the number that are still on the shelf? </a:t>
            </a:r>
          </a:p>
          <a:p>
            <a:pPr lvl="0" rtl="0">
              <a:spcBef>
                <a:spcPts val="0"/>
              </a:spcBef>
              <a:buNone/>
            </a:pPr>
            <a:r>
              <a:rPr lang="en"/>
              <a:t>How does knowing that help you make a better movie in your mind?</a:t>
            </a:r>
          </a:p>
          <a:p>
            <a:pPr lvl="0" rtl="0">
              <a:spcBef>
                <a:spcPts val="0"/>
              </a:spcBef>
              <a:buNone/>
            </a:pPr>
            <a:r>
              <a:rPr lang="en"/>
              <a:t>What question could we ask about this situation?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2" name="Shape 222"/>
        <p:cNvGrpSpPr/>
        <p:nvPr/>
      </p:nvGrpSpPr>
      <p:grpSpPr>
        <a:xfrm>
          <a:off x="0" y="0"/>
          <a:ext cx="0" cy="0"/>
          <a:chOff x="0" y="0"/>
          <a:chExt cx="0" cy="0"/>
        </a:xfrm>
      </p:grpSpPr>
      <p:sp>
        <p:nvSpPr>
          <p:cNvPr id="223" name="Shape 2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4" name="Shape 22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books were on the shelf at the start?</a:t>
            </a:r>
          </a:p>
          <a:p>
            <a:pPr lvl="0" rtl="0">
              <a:spcBef>
                <a:spcPts val="0"/>
              </a:spcBef>
              <a:buNone/>
            </a:pPr>
            <a:r>
              <a:rPr lang="en"/>
              <a:t>How does the number of books on the shelf at the start compare to the other numbers in the problem?</a:t>
            </a:r>
          </a:p>
          <a:p>
            <a:pPr lvl="0" rtl="0">
              <a:spcBef>
                <a:spcPts val="0"/>
              </a:spcBef>
              <a:buNone/>
            </a:pPr>
            <a:r>
              <a:rPr lang="en"/>
              <a:t>What number sentence can we write to represent this situation?</a:t>
            </a:r>
          </a:p>
          <a:p>
            <a:pPr lvl="0" rtl="0">
              <a:spcBef>
                <a:spcPts val="0"/>
              </a:spcBef>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Have you ever had to wait at the dentist? What do you do while you’re waiting to be seen?</a:t>
            </a:r>
          </a:p>
          <a:p>
            <a:pPr lvl="0" rtl="0">
              <a:spcBef>
                <a:spcPts val="0"/>
              </a:spcBef>
              <a:buNone/>
            </a:pPr>
            <a:r>
              <a:rPr lang="en"/>
              <a:t>What is a patient?</a:t>
            </a:r>
          </a:p>
          <a:p>
            <a:pPr lvl="0" rtl="0">
              <a:spcBef>
                <a:spcPts val="0"/>
              </a:spcBef>
              <a:buNone/>
            </a:pPr>
            <a:r>
              <a:rPr lang="en"/>
              <a:t>Are you picturing a lot of people waiting or just a few? What’s your guess?</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How big do you think a giant sea turtle is?</a:t>
            </a:r>
          </a:p>
          <a:p>
            <a:pPr lvl="0" rtl="0">
              <a:spcBef>
                <a:spcPts val="0"/>
              </a:spcBef>
              <a:buNone/>
            </a:pPr>
            <a:r>
              <a:rPr lang="en"/>
              <a:t>Why do you think they were swimming toward the shore?</a:t>
            </a:r>
          </a:p>
          <a:p>
            <a:pPr lvl="0" rtl="0">
              <a:spcBef>
                <a:spcPts val="0"/>
              </a:spcBef>
              <a:buNone/>
            </a:pPr>
            <a:r>
              <a:rPr lang="en"/>
              <a:t>How many sea turtles do you think were swimming toward the shore?</a:t>
            </a:r>
          </a:p>
          <a:p>
            <a:pPr lvl="0" rtl="0">
              <a:spcBef>
                <a:spcPts val="0"/>
              </a:spcBef>
              <a:buNone/>
            </a:pPr>
            <a:r>
              <a:rPr lang="en"/>
              <a:t>How many do you think stopped to rest?</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Think about your guess. If the dentist saw 3 of the patients, how many are still waiting to be seen?</a:t>
            </a:r>
          </a:p>
          <a:p>
            <a:pPr lvl="0" rtl="0">
              <a:spcBef>
                <a:spcPts val="0"/>
              </a:spcBef>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Has the dentist seen many of her patients?</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8" name="Shape 2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patients were waiting at the start?</a:t>
            </a:r>
          </a:p>
          <a:p>
            <a:pPr lvl="0" rtl="0">
              <a:spcBef>
                <a:spcPts val="0"/>
              </a:spcBef>
              <a:buNone/>
            </a:pPr>
            <a:r>
              <a:rPr lang="en"/>
              <a:t>Without solving, is the number of patients at the start of this story greater or less than the other numbers in this story? How do you know?</a:t>
            </a:r>
          </a:p>
          <a:p>
            <a:pPr lvl="0" rtl="0">
              <a:spcBef>
                <a:spcPts val="0"/>
              </a:spcBef>
              <a:buNone/>
            </a:pPr>
            <a:r>
              <a:rPr lang="en"/>
              <a:t>Can you represent this story with objects, a picture, or a number sentence?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4" name="Shape 25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How many students do you think were riding on the school bus?</a:t>
            </a:r>
          </a:p>
          <a:p>
            <a:pPr lvl="0" rtl="0">
              <a:spcBef>
                <a:spcPts val="0"/>
              </a:spcBef>
              <a:buNone/>
            </a:pPr>
            <a:r>
              <a:rPr lang="en"/>
              <a:t>What are some reasonable numbers? What are some unreasonable numbers? How do you know?</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8" name="Shape 258"/>
        <p:cNvGrpSpPr/>
        <p:nvPr/>
      </p:nvGrpSpPr>
      <p:grpSpPr>
        <a:xfrm>
          <a:off x="0" y="0"/>
          <a:ext cx="0" cy="0"/>
          <a:chOff x="0" y="0"/>
          <a:chExt cx="0" cy="0"/>
        </a:xfrm>
      </p:grpSpPr>
      <p:sp>
        <p:nvSpPr>
          <p:cNvPr id="259" name="Shape 2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0" name="Shape 2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When 10 students get off the bus, what happens to the number of students on the bus? Does it increase or decrease?</a:t>
            </a:r>
          </a:p>
          <a:p>
            <a:pPr lvl="0" rtl="0">
              <a:spcBef>
                <a:spcPts val="0"/>
              </a:spcBef>
              <a:buNone/>
            </a:pPr>
            <a:r>
              <a:rPr lang="en"/>
              <a:t>What do you know about the number of students still on the bus? Can it be less than 10? Can it be greater than 10?</a:t>
            </a:r>
          </a:p>
          <a:p>
            <a:pPr lvl="0" rtl="0">
              <a:spcBef>
                <a:spcPts val="0"/>
              </a:spcBef>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6" name="Shape 2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Did most of the students get off the bus or stay on the bus? How do you know?</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Were there more than 10 students on the bus or less than 10 students on the bus at the start? How do you know?</a:t>
            </a:r>
          </a:p>
          <a:p>
            <a:pPr lvl="0" rtl="0">
              <a:spcBef>
                <a:spcPts val="0"/>
              </a:spcBef>
              <a:buNone/>
            </a:pPr>
            <a:r>
              <a:rPr lang="en"/>
              <a:t>Were there more than 20 students on the bus or less than 20 students on the bus at the start? How do you know?</a:t>
            </a:r>
          </a:p>
          <a:p>
            <a:pPr lvl="0" rtl="0">
              <a:spcBef>
                <a:spcPts val="0"/>
              </a:spcBef>
              <a:buNone/>
            </a:pPr>
            <a:r>
              <a:rPr lang="en"/>
              <a:t>Can you use objects, a picture, or a number sentence to represent this situation?</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How many marbles are you imagining Marwan has? Can they fit in his hand? In both hands cupped together? In a bag?</a:t>
            </a:r>
          </a:p>
          <a:p>
            <a:pPr lvl="0" rtl="0">
              <a:spcBef>
                <a:spcPts val="0"/>
              </a:spcBef>
              <a:buNone/>
            </a:pPr>
            <a:r>
              <a:rPr lang="en"/>
              <a:t>How many marbles do you think Marwan gave to Jose?</a:t>
            </a:r>
          </a:p>
          <a:p>
            <a:pPr lvl="0" rtl="0">
              <a:spcBef>
                <a:spcPts val="0"/>
              </a:spcBef>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4" name="Shape 28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Do you think Marwan gave away a lot of his marbles or just a few?</a:t>
            </a:r>
          </a:p>
          <a:p>
            <a:pPr lvl="0" rtl="0">
              <a:spcBef>
                <a:spcPts val="0"/>
              </a:spcBef>
              <a:buNone/>
            </a:pPr>
            <a:r>
              <a:rPr lang="en"/>
              <a:t>If Marwan had 10 marbles, how many would he have left?</a:t>
            </a:r>
          </a:p>
          <a:p>
            <a:pPr lvl="0" rtl="0">
              <a:spcBef>
                <a:spcPts val="0"/>
              </a:spcBef>
              <a:buNone/>
            </a:pPr>
            <a:r>
              <a:rPr lang="en"/>
              <a:t>If Marwan had 100 marbles, how many would he have left?</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8" name="Shape 288"/>
        <p:cNvGrpSpPr/>
        <p:nvPr/>
      </p:nvGrpSpPr>
      <p:grpSpPr>
        <a:xfrm>
          <a:off x="0" y="0"/>
          <a:ext cx="0" cy="0"/>
          <a:chOff x="0" y="0"/>
          <a:chExt cx="0" cy="0"/>
        </a:xfrm>
      </p:grpSpPr>
      <p:sp>
        <p:nvSpPr>
          <p:cNvPr id="289" name="Shape 2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0" name="Shape 29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Did Marwan give away a lot of his marbles or just a few? How do you know?</a:t>
            </a:r>
          </a:p>
          <a:p>
            <a:pPr lvl="0" rtl="0">
              <a:spcBef>
                <a:spcPts val="0"/>
              </a:spcBef>
              <a:buNone/>
            </a:pPr>
            <a:r>
              <a:rPr lang="en"/>
              <a:t>What question could we ask about this situation?</a:t>
            </a:r>
          </a:p>
          <a:p>
            <a:pPr lvl="0" rtl="0">
              <a:spcBef>
                <a:spcPts val="0"/>
              </a:spcBef>
              <a:buNone/>
            </a:pPr>
            <a:r>
              <a:t/>
            </a:r>
            <a:endParaRP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are you picturing in your mind with this new information?</a:t>
            </a:r>
          </a:p>
          <a:p>
            <a:pPr lvl="0" rtl="0">
              <a:spcBef>
                <a:spcPts val="0"/>
              </a:spcBef>
              <a:buNone/>
            </a:pPr>
            <a:r>
              <a:rPr lang="en"/>
              <a:t>Are the same number of turtles swimming at the start of the story and at the end of the story? How do you know?</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4" name="Shape 294"/>
        <p:cNvGrpSpPr/>
        <p:nvPr/>
      </p:nvGrpSpPr>
      <p:grpSpPr>
        <a:xfrm>
          <a:off x="0" y="0"/>
          <a:ext cx="0" cy="0"/>
          <a:chOff x="0" y="0"/>
          <a:chExt cx="0" cy="0"/>
        </a:xfrm>
      </p:grpSpPr>
      <p:sp>
        <p:nvSpPr>
          <p:cNvPr id="295" name="Shape 2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6" name="Shape 29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 Why did you choose that operation?</a:t>
            </a:r>
          </a:p>
          <a:p>
            <a:pPr lvl="0" rtl="0">
              <a:spcBef>
                <a:spcPts val="0"/>
              </a:spcBef>
              <a:buNone/>
            </a:pPr>
            <a:r>
              <a:rPr lang="en"/>
              <a:t>How can you use objects, a picture, or a number sentence to represent this situation?</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0" name="Shape 300"/>
        <p:cNvGrpSpPr/>
        <p:nvPr/>
      </p:nvGrpSpPr>
      <p:grpSpPr>
        <a:xfrm>
          <a:off x="0" y="0"/>
          <a:ext cx="0" cy="0"/>
          <a:chOff x="0" y="0"/>
          <a:chExt cx="0" cy="0"/>
        </a:xfrm>
      </p:grpSpPr>
      <p:sp>
        <p:nvSpPr>
          <p:cNvPr id="301" name="Shape 3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2" name="Shape 30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Why do you think Nettie is capturing crickets?</a:t>
            </a:r>
          </a:p>
          <a:p>
            <a:pPr lvl="0" rtl="0">
              <a:spcBef>
                <a:spcPts val="0"/>
              </a:spcBef>
              <a:buNone/>
            </a:pPr>
            <a:r>
              <a:rPr lang="en"/>
              <a:t>Where do you think she is finding them?</a:t>
            </a:r>
            <a:br>
              <a:rPr lang="en"/>
            </a:br>
            <a:r>
              <a:rPr lang="en"/>
              <a:t>How many do you think she captured?</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6" name="Shape 306"/>
        <p:cNvGrpSpPr/>
        <p:nvPr/>
      </p:nvGrpSpPr>
      <p:grpSpPr>
        <a:xfrm>
          <a:off x="0" y="0"/>
          <a:ext cx="0" cy="0"/>
          <a:chOff x="0" y="0"/>
          <a:chExt cx="0" cy="0"/>
        </a:xfrm>
      </p:grpSpPr>
      <p:sp>
        <p:nvSpPr>
          <p:cNvPr id="307" name="Shape 3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8" name="Shape 30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12 escaped, what does that tell you about the other numbers in the story?</a:t>
            </a:r>
          </a:p>
          <a:p>
            <a:pPr lvl="0" rtl="0">
              <a:spcBef>
                <a:spcPts val="0"/>
              </a:spcBef>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2" name="Shape 312"/>
        <p:cNvGrpSpPr/>
        <p:nvPr/>
      </p:nvGrpSpPr>
      <p:grpSpPr>
        <a:xfrm>
          <a:off x="0" y="0"/>
          <a:ext cx="0" cy="0"/>
          <a:chOff x="0" y="0"/>
          <a:chExt cx="0" cy="0"/>
        </a:xfrm>
      </p:grpSpPr>
      <p:sp>
        <p:nvSpPr>
          <p:cNvPr id="313" name="Shape 3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4" name="Shape 31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can the number of crickets left be bigger than 12? If some escaped, shouldn’t this number be smaller?</a:t>
            </a:r>
          </a:p>
          <a:p>
            <a:pPr lvl="0" rtl="0">
              <a:spcBef>
                <a:spcPts val="0"/>
              </a:spcBef>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8" name="Shape 318"/>
        <p:cNvGrpSpPr/>
        <p:nvPr/>
      </p:nvGrpSpPr>
      <p:grpSpPr>
        <a:xfrm>
          <a:off x="0" y="0"/>
          <a:ext cx="0" cy="0"/>
          <a:chOff x="0" y="0"/>
          <a:chExt cx="0" cy="0"/>
        </a:xfrm>
      </p:grpSpPr>
      <p:sp>
        <p:nvSpPr>
          <p:cNvPr id="319" name="Shape 3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0" name="Shape 32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 Why did you choose that operation?</a:t>
            </a:r>
          </a:p>
          <a:p>
            <a:pPr lvl="0" rtl="0">
              <a:spcBef>
                <a:spcPts val="0"/>
              </a:spcBef>
              <a:buNone/>
            </a:pPr>
            <a:r>
              <a:rPr lang="en"/>
              <a:t>How can you use objects, a picture, or a number sentence to represent this situation?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does the number 6 mean in this story?</a:t>
            </a:r>
          </a:p>
          <a:p>
            <a:pPr lvl="0" rtl="0">
              <a:spcBef>
                <a:spcPts val="0"/>
              </a:spcBef>
              <a:buNone/>
            </a:pPr>
            <a:r>
              <a:rPr lang="en"/>
              <a:t>Does it tell us anything about the number of sea turtles at the start?</a:t>
            </a:r>
            <a:br>
              <a:rPr lang="en"/>
            </a:br>
            <a:r>
              <a:rPr lang="en"/>
              <a:t>Does it tell us anything about the number of sea turtles that stopped to rest?</a:t>
            </a:r>
          </a:p>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Can you make a movie in your mind of this situation with the information we have now?</a:t>
            </a:r>
          </a:p>
          <a:p>
            <a:pPr lvl="0" rtl="0">
              <a:spcBef>
                <a:spcPts val="0"/>
              </a:spcBef>
              <a:buNone/>
            </a:pPr>
            <a:r>
              <a:rPr lang="en"/>
              <a:t>What question can we ask about this situation?</a:t>
            </a:r>
          </a:p>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Can you rewind the movie in your mind to figure out how many turtles were swimming at the start?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How many Goldfish crackers do you think Robert had?</a:t>
            </a:r>
          </a:p>
          <a:p>
            <a:pPr lvl="0" rtl="0">
              <a:spcBef>
                <a:spcPts val="0"/>
              </a:spcBef>
              <a:buNone/>
            </a:pPr>
            <a:r>
              <a:rPr lang="en"/>
              <a:t>How many do you think he ate?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are you picturing in your mind with this new information?</a:t>
            </a:r>
          </a:p>
          <a:p>
            <a:pPr lvl="0" rtl="0">
              <a:spcBef>
                <a:spcPts val="0"/>
              </a:spcBef>
              <a:buNone/>
            </a:pPr>
            <a:r>
              <a:rPr lang="en"/>
              <a:t>Does he have the same number of Goldfish crackers at the beginning and ending of the story? How do you know?</a:t>
            </a:r>
          </a:p>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fmla="val 50000" name="adj"/>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25" y="0"/>
            <a:ext cx="9144000" cy="3124199"/>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411175" y="644300"/>
            <a:ext cx="8282399" cy="2109000"/>
          </a:xfrm>
          <a:prstGeom prst="rect">
            <a:avLst/>
          </a:prstGeom>
        </p:spPr>
        <p:txBody>
          <a:bodyPr anchorCtr="0" anchor="b" bIns="91425" lIns="91425" rIns="91425" tIns="91425"/>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p:txBody>
      </p:sp>
      <p:sp>
        <p:nvSpPr>
          <p:cNvPr id="13" name="Shape 13"/>
          <p:cNvSpPr txBox="1"/>
          <p:nvPr>
            <p:ph idx="1" type="subTitle"/>
          </p:nvPr>
        </p:nvSpPr>
        <p:spPr>
          <a:xfrm>
            <a:off x="411175" y="3398250"/>
            <a:ext cx="8282399" cy="1260599"/>
          </a:xfrm>
          <a:prstGeom prst="rect">
            <a:avLst/>
          </a:prstGeom>
        </p:spPr>
        <p:txBody>
          <a:bodyPr anchorCtr="0" anchor="ctr" bIns="91425" lIns="91425" rIns="91425" tIns="91425"/>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p:txBody>
      </p:sp>
      <p:sp>
        <p:nvSpPr>
          <p:cNvPr id="14" name="Shape 1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cap="flat" cmpd="sng" w="28575">
            <a:solidFill>
              <a:schemeClr val="dk1"/>
            </a:solidFill>
            <a:prstDash val="lgDash"/>
            <a:round/>
            <a:headEnd len="med" w="med" type="none"/>
            <a:tailEnd len="med" w="med" type="none"/>
          </a:ln>
        </p:spPr>
      </p:cxnSp>
      <p:sp>
        <p:nvSpPr>
          <p:cNvPr id="53" name="Shape 53"/>
          <p:cNvSpPr txBox="1"/>
          <p:nvPr>
            <p:ph type="title"/>
          </p:nvPr>
        </p:nvSpPr>
        <p:spPr>
          <a:xfrm>
            <a:off x="311700" y="1106125"/>
            <a:ext cx="8520599" cy="1963500"/>
          </a:xfrm>
          <a:prstGeom prst="rect">
            <a:avLst/>
          </a:prstGeom>
        </p:spPr>
        <p:txBody>
          <a:bodyPr anchorCtr="0" anchor="b" bIns="91425" lIns="91425" rIns="91425" tIns="91425"/>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p:txBody>
      </p:sp>
      <p:sp>
        <p:nvSpPr>
          <p:cNvPr id="54" name="Shape 54"/>
          <p:cNvSpPr txBox="1"/>
          <p:nvPr>
            <p:ph idx="1" type="body"/>
          </p:nvPr>
        </p:nvSpPr>
        <p:spPr>
          <a:xfrm>
            <a:off x="311700" y="3152225"/>
            <a:ext cx="8520599" cy="1300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5" name="Shape 5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5"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7" name="Shape 17"/>
          <p:cNvSpPr txBox="1"/>
          <p:nvPr>
            <p:ph type="title"/>
          </p:nvPr>
        </p:nvSpPr>
        <p:spPr>
          <a:xfrm>
            <a:off x="430800" y="1889700"/>
            <a:ext cx="8282399" cy="1516500"/>
          </a:xfrm>
          <a:prstGeom prst="rect">
            <a:avLst/>
          </a:prstGeom>
        </p:spPr>
        <p:txBody>
          <a:bodyPr anchorCtr="0" anchor="ctr" bIns="91425" lIns="91425" rIns="91425" tIns="91425"/>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p:txBody>
      </p:sp>
      <p:sp>
        <p:nvSpPr>
          <p:cNvPr id="18" name="Shape 1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9" name="Shape 19"/>
        <p:cNvGrpSpPr/>
        <p:nvPr/>
      </p:nvGrpSpPr>
      <p:grpSpPr>
        <a:xfrm>
          <a:off x="0" y="0"/>
          <a:ext cx="0" cy="0"/>
          <a:chOff x="0" y="0"/>
          <a:chExt cx="0" cy="0"/>
        </a:xfrm>
      </p:grpSpPr>
      <p:cxnSp>
        <p:nvCxnSpPr>
          <p:cNvPr id="20" name="Shape 20"/>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1" name="Shape 2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468825"/>
            <a:ext cx="8520599" cy="3099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cxnSp>
        <p:nvCxnSpPr>
          <p:cNvPr id="25" name="Shape 25"/>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6" name="Shape 26"/>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3117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2" type="body"/>
          </p:nvPr>
        </p:nvSpPr>
        <p:spPr>
          <a:xfrm>
            <a:off x="48324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x="0" y="0"/>
          <a:ext cx="0" cy="0"/>
          <a:chOff x="0" y="0"/>
          <a:chExt cx="0" cy="0"/>
        </a:xfrm>
      </p:grpSpPr>
      <p:sp>
        <p:nvSpPr>
          <p:cNvPr id="31" name="Shape 3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2" name="Shape 3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3" name="Shape 33"/>
        <p:cNvGrpSpPr/>
        <p:nvPr/>
      </p:nvGrpSpPr>
      <p:grpSpPr>
        <a:xfrm>
          <a:off x="0" y="0"/>
          <a:ext cx="0" cy="0"/>
          <a:chOff x="0" y="0"/>
          <a:chExt cx="0" cy="0"/>
        </a:xfrm>
      </p:grpSpPr>
      <p:cxnSp>
        <p:nvCxnSpPr>
          <p:cNvPr id="34" name="Shape 34"/>
          <p:cNvCxnSpPr/>
          <p:nvPr/>
        </p:nvCxnSpPr>
        <p:spPr>
          <a:xfrm>
            <a:off x="418675" y="1457787"/>
            <a:ext cx="614099" cy="0"/>
          </a:xfrm>
          <a:prstGeom prst="straightConnector1">
            <a:avLst/>
          </a:prstGeom>
          <a:noFill/>
          <a:ln cap="flat" cmpd="sng" w="19050">
            <a:solidFill>
              <a:schemeClr val="dk2"/>
            </a:solidFill>
            <a:prstDash val="lgDash"/>
            <a:round/>
            <a:headEnd len="med" w="med" type="none"/>
            <a:tailEnd len="med" w="med" type="none"/>
          </a:ln>
        </p:spPr>
      </p:cxnSp>
      <p:sp>
        <p:nvSpPr>
          <p:cNvPr id="35" name="Shape 35"/>
          <p:cNvSpPr txBox="1"/>
          <p:nvPr>
            <p:ph type="title"/>
          </p:nvPr>
        </p:nvSpPr>
        <p:spPr>
          <a:xfrm>
            <a:off x="311700" y="6318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6" name="Shape 36"/>
          <p:cNvSpPr txBox="1"/>
          <p:nvPr>
            <p:ph idx="1" type="body"/>
          </p:nvPr>
        </p:nvSpPr>
        <p:spPr>
          <a:xfrm>
            <a:off x="311700" y="1618203"/>
            <a:ext cx="2807999" cy="29508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7" name="Shape 3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8" name="Shape 38"/>
        <p:cNvGrpSpPr/>
        <p:nvPr/>
      </p:nvGrpSpPr>
      <p:grpSpPr>
        <a:xfrm>
          <a:off x="0" y="0"/>
          <a:ext cx="0" cy="0"/>
          <a:chOff x="0" y="0"/>
          <a:chExt cx="0" cy="0"/>
        </a:xfrm>
      </p:grpSpPr>
      <p:sp>
        <p:nvSpPr>
          <p:cNvPr id="39" name="Shape 39"/>
          <p:cNvSpPr txBox="1"/>
          <p:nvPr>
            <p:ph type="title"/>
          </p:nvPr>
        </p:nvSpPr>
        <p:spPr>
          <a:xfrm>
            <a:off x="490250" y="528900"/>
            <a:ext cx="5678099" cy="4085699"/>
          </a:xfrm>
          <a:prstGeom prst="rect">
            <a:avLst/>
          </a:prstGeom>
        </p:spPr>
        <p:txBody>
          <a:bodyPr anchorCtr="0" anchor="ctr" bIns="91425" lIns="91425" rIns="91425" tIns="91425"/>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p:txBody>
      </p:sp>
      <p:sp>
        <p:nvSpPr>
          <p:cNvPr id="40" name="Shape 4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bg>
      <p:bgPr>
        <a:solidFill>
          <a:schemeClr val="dk1"/>
        </a:solidFill>
      </p:bgPr>
    </p:bg>
    <p:spTree>
      <p:nvGrpSpPr>
        <p:cNvPr id="41" name="Shape 41"/>
        <p:cNvGrpSpPr/>
        <p:nvPr/>
      </p:nvGrpSpPr>
      <p:grpSpPr>
        <a:xfrm>
          <a:off x="0" y="0"/>
          <a:ext cx="0" cy="0"/>
          <a:chOff x="0" y="0"/>
          <a:chExt cx="0" cy="0"/>
        </a:xfrm>
      </p:grpSpPr>
      <p:sp>
        <p:nvSpPr>
          <p:cNvPr id="42" name="Shape 42"/>
          <p:cNvSpPr/>
          <p:nvPr/>
        </p:nvSpPr>
        <p:spPr>
          <a:xfrm>
            <a:off x="4572000" y="175"/>
            <a:ext cx="4572000" cy="5143499"/>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cxnSp>
        <p:nvCxnSpPr>
          <p:cNvPr id="43" name="Shape 43"/>
          <p:cNvCxnSpPr/>
          <p:nvPr/>
        </p:nvCxnSpPr>
        <p:spPr>
          <a:xfrm>
            <a:off x="5029675" y="4495500"/>
            <a:ext cx="577199" cy="0"/>
          </a:xfrm>
          <a:prstGeom prst="straightConnector1">
            <a:avLst/>
          </a:prstGeom>
          <a:noFill/>
          <a:ln cap="flat" cmpd="sng" w="19050">
            <a:solidFill>
              <a:schemeClr val="dk1"/>
            </a:solidFill>
            <a:prstDash val="lgDash"/>
            <a:round/>
            <a:headEnd len="med" w="med" type="none"/>
            <a:tailEnd len="med" w="med" type="none"/>
          </a:ln>
        </p:spPr>
      </p:cxnSp>
      <p:sp>
        <p:nvSpPr>
          <p:cNvPr id="44" name="Shape 44"/>
          <p:cNvSpPr txBox="1"/>
          <p:nvPr>
            <p:ph type="title"/>
          </p:nvPr>
        </p:nvSpPr>
        <p:spPr>
          <a:xfrm>
            <a:off x="265500" y="1078750"/>
            <a:ext cx="4045199" cy="1789200"/>
          </a:xfrm>
          <a:prstGeom prst="rect">
            <a:avLst/>
          </a:prstGeom>
        </p:spPr>
        <p:txBody>
          <a:bodyPr anchorCtr="0" anchor="b" bIns="91425" lIns="91425" rIns="91425" tIns="91425"/>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p:txBody>
      </p:sp>
      <p:sp>
        <p:nvSpPr>
          <p:cNvPr id="45" name="Shape 45"/>
          <p:cNvSpPr txBox="1"/>
          <p:nvPr>
            <p:ph idx="1" type="subTitle"/>
          </p:nvPr>
        </p:nvSpPr>
        <p:spPr>
          <a:xfrm>
            <a:off x="265500" y="2921400"/>
            <a:ext cx="4045199" cy="1345500"/>
          </a:xfrm>
          <a:prstGeom prst="rect">
            <a:avLst/>
          </a:prstGeom>
        </p:spPr>
        <p:txBody>
          <a:bodyPr anchorCtr="0" anchor="t" bIns="91425" lIns="91425" rIns="91425" tIns="91425"/>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p:txBody>
      </p:sp>
      <p:sp>
        <p:nvSpPr>
          <p:cNvPr id="46" name="Shape 46"/>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7" name="Shape 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8" name="Shape 48"/>
        <p:cNvGrpSpPr/>
        <p:nvPr/>
      </p:nvGrpSpPr>
      <p:grpSpPr>
        <a:xfrm>
          <a:off x="0" y="0"/>
          <a:ext cx="0" cy="0"/>
          <a:chOff x="0" y="0"/>
          <a:chExt cx="0" cy="0"/>
        </a:xfrm>
      </p:grpSpPr>
      <p:sp>
        <p:nvSpPr>
          <p:cNvPr id="49" name="Shape 49"/>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p:txBody>
      </p:sp>
      <p:sp>
        <p:nvSpPr>
          <p:cNvPr id="50" name="Shape 5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500"/>
            <a:ext cx="8520599" cy="733499"/>
          </a:xfrm>
          <a:prstGeom prst="rect">
            <a:avLst/>
          </a:prstGeom>
          <a:noFill/>
          <a:ln>
            <a:noFill/>
          </a:ln>
        </p:spPr>
        <p:txBody>
          <a:bodyPr anchorCtr="0" anchor="b" bIns="91425" lIns="91425" rIns="91425" tIns="91425"/>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bstockus.wordpress.com/" TargetMode="External"/><Relationship Id="rId4" Type="http://schemas.openxmlformats.org/officeDocument/2006/relationships/hyperlink" Target="https://twitter.com/bstockus" TargetMode="External"/><Relationship Id="rId5" Type="http://schemas.openxmlformats.org/officeDocument/2006/relationships/hyperlink" Target="https://creativecommons.org/licenses/by-nc/4.0/" TargetMode="External"/><Relationship Id="rId6"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ph type="ctrTitle"/>
          </p:nvPr>
        </p:nvSpPr>
        <p:spPr>
          <a:xfrm>
            <a:off x="411175" y="644300"/>
            <a:ext cx="8282399" cy="2109000"/>
          </a:xfrm>
          <a:prstGeom prst="rect">
            <a:avLst/>
          </a:prstGeom>
        </p:spPr>
        <p:txBody>
          <a:bodyPr anchorCtr="0" anchor="b" bIns="91425" lIns="91425" rIns="91425" tIns="91425">
            <a:noAutofit/>
          </a:bodyPr>
          <a:lstStyle/>
          <a:p>
            <a:pPr lvl="0">
              <a:spcBef>
                <a:spcPts val="0"/>
              </a:spcBef>
              <a:buNone/>
            </a:pPr>
            <a:r>
              <a:rPr lang="en"/>
              <a:t>Numberless Word Problems</a:t>
            </a:r>
          </a:p>
        </p:txBody>
      </p:sp>
      <p:sp>
        <p:nvSpPr>
          <p:cNvPr id="63" name="Shape 63"/>
          <p:cNvSpPr txBox="1"/>
          <p:nvPr>
            <p:ph idx="1" type="subTitle"/>
          </p:nvPr>
        </p:nvSpPr>
        <p:spPr>
          <a:xfrm>
            <a:off x="411175" y="3398250"/>
            <a:ext cx="8282399" cy="1260599"/>
          </a:xfrm>
          <a:prstGeom prst="rect">
            <a:avLst/>
          </a:prstGeom>
        </p:spPr>
        <p:txBody>
          <a:bodyPr anchorCtr="0" anchor="ctr" bIns="91425" lIns="91425" rIns="91425" tIns="91425">
            <a:noAutofit/>
          </a:bodyPr>
          <a:lstStyle/>
          <a:p>
            <a:pPr lvl="0">
              <a:spcBef>
                <a:spcPts val="0"/>
              </a:spcBef>
              <a:buNone/>
            </a:pPr>
            <a:r>
              <a:rPr lang="en"/>
              <a:t>Separating - Start Unknown Problems</a:t>
            </a:r>
          </a:p>
        </p:txBody>
      </p:sp>
      <p:sp>
        <p:nvSpPr>
          <p:cNvPr id="64" name="Shape 64"/>
          <p:cNvSpPr txBox="1"/>
          <p:nvPr/>
        </p:nvSpPr>
        <p:spPr>
          <a:xfrm>
            <a:off x="0" y="4810862"/>
            <a:ext cx="2467800" cy="295200"/>
          </a:xfrm>
          <a:prstGeom prst="rect">
            <a:avLst/>
          </a:prstGeom>
          <a:noFill/>
          <a:ln>
            <a:noFill/>
          </a:ln>
        </p:spPr>
        <p:txBody>
          <a:bodyPr anchorCtr="0" anchor="t" bIns="91425" lIns="91425" rIns="91425" tIns="91425">
            <a:noAutofit/>
          </a:bodyPr>
          <a:lstStyle/>
          <a:p>
            <a:pPr lvl="0" rtl="0">
              <a:spcBef>
                <a:spcPts val="0"/>
              </a:spcBef>
              <a:buNone/>
            </a:pPr>
            <a:r>
              <a:rPr lang="en" u="sng">
                <a:solidFill>
                  <a:srgbClr val="01AFD1"/>
                </a:solidFill>
                <a:latin typeface="Oswald"/>
                <a:ea typeface="Oswald"/>
                <a:cs typeface="Oswald"/>
                <a:sym typeface="Oswald"/>
                <a:hlinkClick r:id="rId3"/>
              </a:rPr>
              <a:t>Brian Bushart </a:t>
            </a:r>
            <a:r>
              <a:rPr lang="en">
                <a:solidFill>
                  <a:srgbClr val="424242"/>
                </a:solidFill>
                <a:latin typeface="Oswald"/>
                <a:ea typeface="Oswald"/>
                <a:cs typeface="Oswald"/>
                <a:sym typeface="Oswald"/>
              </a:rPr>
              <a:t>| </a:t>
            </a:r>
            <a:r>
              <a:rPr lang="en" u="sng">
                <a:solidFill>
                  <a:srgbClr val="01AFD1"/>
                </a:solidFill>
                <a:latin typeface="Oswald"/>
                <a:ea typeface="Oswald"/>
                <a:cs typeface="Oswald"/>
                <a:sym typeface="Oswald"/>
                <a:hlinkClick r:id="rId4"/>
              </a:rPr>
              <a:t>@bstockus</a:t>
            </a:r>
          </a:p>
        </p:txBody>
      </p:sp>
      <p:pic>
        <p:nvPicPr>
          <p:cNvPr id="65" name="Shape 65">
            <a:hlinkClick r:id="rId5"/>
          </p:cNvPr>
          <p:cNvPicPr preferRelativeResize="0"/>
          <p:nvPr/>
        </p:nvPicPr>
        <p:blipFill>
          <a:blip r:embed="rId6">
            <a:alphaModFix/>
          </a:blip>
          <a:stretch>
            <a:fillRect/>
          </a:stretch>
        </p:blipFill>
        <p:spPr>
          <a:xfrm>
            <a:off x="8305800" y="4810825"/>
            <a:ext cx="838200" cy="295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7" name="Shape 117"/>
        <p:cNvGrpSpPr/>
        <p:nvPr/>
      </p:nvGrpSpPr>
      <p:grpSpPr>
        <a:xfrm>
          <a:off x="0" y="0"/>
          <a:ext cx="0" cy="0"/>
          <a:chOff x="0" y="0"/>
          <a:chExt cx="0" cy="0"/>
        </a:xfrm>
      </p:grpSpPr>
      <p:sp>
        <p:nvSpPr>
          <p:cNvPr id="118" name="Shape 11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19" name="Shape 11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Robert had some Goldfish crackers. He ate some of them. Then he had 3 left.</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23" name="Shape 123"/>
        <p:cNvGrpSpPr/>
        <p:nvPr/>
      </p:nvGrpSpPr>
      <p:grpSpPr>
        <a:xfrm>
          <a:off x="0" y="0"/>
          <a:ext cx="0" cy="0"/>
          <a:chOff x="0" y="0"/>
          <a:chExt cx="0" cy="0"/>
        </a:xfrm>
      </p:grpSpPr>
      <p:sp>
        <p:nvSpPr>
          <p:cNvPr id="124" name="Shape 12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25" name="Shape 12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Robert had some Goldfish crackers. He ate 7 of them. Then he had 3 left.</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29" name="Shape 129"/>
        <p:cNvGrpSpPr/>
        <p:nvPr/>
      </p:nvGrpSpPr>
      <p:grpSpPr>
        <a:xfrm>
          <a:off x="0" y="0"/>
          <a:ext cx="0" cy="0"/>
          <a:chOff x="0" y="0"/>
          <a:chExt cx="0" cy="0"/>
        </a:xfrm>
      </p:grpSpPr>
      <p:sp>
        <p:nvSpPr>
          <p:cNvPr id="130" name="Shape 13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31" name="Shape 13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Robert had some Goldfish crackers. He ate 7 of them. Then he had 3 left. How many Goldfish crackers did Robert have before he ate any?</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37" name="Shape 13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A gorilla had some bananas. She ate some of them. Then she had some left.</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43" name="Shape 14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A gorilla had some bananas. She ate some of them. Then she had 5 left.</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49" name="Shape 14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A gorilla had some bananas. She ate 6 of them. Then she had 5 left.</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55" name="Shape 15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A gorilla had some bananas. She ate 6 of them. Then she had 5 left. How many bananas did the gorilla have before she ate any?</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61" name="Shape 16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Jane made some water balloons. She threw some of them at her friends. Now she has some water balloons left.</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65" name="Shape 165"/>
        <p:cNvGrpSpPr/>
        <p:nvPr/>
      </p:nvGrpSpPr>
      <p:grpSpPr>
        <a:xfrm>
          <a:off x="0" y="0"/>
          <a:ext cx="0" cy="0"/>
          <a:chOff x="0" y="0"/>
          <a:chExt cx="0" cy="0"/>
        </a:xfrm>
      </p:grpSpPr>
      <p:sp>
        <p:nvSpPr>
          <p:cNvPr id="166" name="Shape 16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67" name="Shape 16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Jane made some water balloons. She threw some of them at her friends. Now she has 8 water balloons left.</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71" name="Shape 171"/>
        <p:cNvGrpSpPr/>
        <p:nvPr/>
      </p:nvGrpSpPr>
      <p:grpSpPr>
        <a:xfrm>
          <a:off x="0" y="0"/>
          <a:ext cx="0" cy="0"/>
          <a:chOff x="0" y="0"/>
          <a:chExt cx="0" cy="0"/>
        </a:xfrm>
      </p:grpSpPr>
      <p:sp>
        <p:nvSpPr>
          <p:cNvPr id="172" name="Shape 17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73" name="Shape 17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Jane made some water balloons. She threw 4 of them at her friends. Now she has 8 water balloons left.</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Notes</a:t>
            </a:r>
          </a:p>
        </p:txBody>
      </p:sp>
      <p:sp>
        <p:nvSpPr>
          <p:cNvPr id="71" name="Shape 7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This problem set contains 10 numberless word problems organized around one CGI problem type.</a:t>
            </a:r>
          </a:p>
          <a:p>
            <a:pPr lvl="0" rtl="0">
              <a:spcBef>
                <a:spcPts val="0"/>
              </a:spcBef>
              <a:buNone/>
            </a:pPr>
            <a:r>
              <a:rPr lang="en"/>
              <a:t>There are sample discussion questions in the notes section on each slide.</a:t>
            </a:r>
          </a:p>
          <a:p>
            <a:pPr lvl="0" rtl="0">
              <a:spcBef>
                <a:spcPts val="0"/>
              </a:spcBef>
              <a:buNone/>
            </a:pPr>
            <a:r>
              <a:rPr lang="en"/>
              <a:t>The idea is that each slide of a problem will be revealed and discussed one at a time to scaffold students’ understanding of the situation and the question ultimately asked.</a:t>
            </a:r>
          </a:p>
          <a:p>
            <a:pPr lvl="0" rtl="0">
              <a:spcBef>
                <a:spcPts val="0"/>
              </a:spcBef>
              <a:buNone/>
            </a:pPr>
            <a:r>
              <a:rPr lang="en"/>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77" name="Shape 177"/>
        <p:cNvGrpSpPr/>
        <p:nvPr/>
      </p:nvGrpSpPr>
      <p:grpSpPr>
        <a:xfrm>
          <a:off x="0" y="0"/>
          <a:ext cx="0" cy="0"/>
          <a:chOff x="0" y="0"/>
          <a:chExt cx="0" cy="0"/>
        </a:xfrm>
      </p:grpSpPr>
      <p:sp>
        <p:nvSpPr>
          <p:cNvPr id="178" name="Shape 17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79" name="Shape 17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Jane made some water balloons. She threw 4 of them at her friends. Now she has 8 water balloons left.</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x="0" y="0"/>
          <a:ext cx="0" cy="0"/>
          <a:chOff x="0" y="0"/>
          <a:chExt cx="0" cy="0"/>
        </a:xfrm>
      </p:grpSpPr>
      <p:sp>
        <p:nvSpPr>
          <p:cNvPr id="184" name="Shape 18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85" name="Shape 18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Felice bought some apples. She gave some to her mother. Now she has some apples left.</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sp>
        <p:nvSpPr>
          <p:cNvPr id="190" name="Shape 19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91" name="Shape 19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Felice bought some apples. She gave some to her mother. Now she has 10 apples left.</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97" name="Shape 19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Felice bought some apples. She gave 6 to her mother. Now she has 10 apples left.</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203" name="Shape 20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Felice bought some apples. She gave 6 to her mother. Now she has 10 apples left. How many apples did Felice buy?</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7" name="Shape 207"/>
        <p:cNvGrpSpPr/>
        <p:nvPr/>
      </p:nvGrpSpPr>
      <p:grpSpPr>
        <a:xfrm>
          <a:off x="0" y="0"/>
          <a:ext cx="0" cy="0"/>
          <a:chOff x="0" y="0"/>
          <a:chExt cx="0" cy="0"/>
        </a:xfrm>
      </p:grpSpPr>
      <p:sp>
        <p:nvSpPr>
          <p:cNvPr id="208" name="Shape 20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09" name="Shape 20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library has some books about snakes on the shelf. Some of them were checked out. Now there are some books about snakes still on the shelf.</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13" name="Shape 213"/>
        <p:cNvGrpSpPr/>
        <p:nvPr/>
      </p:nvGrpSpPr>
      <p:grpSpPr>
        <a:xfrm>
          <a:off x="0" y="0"/>
          <a:ext cx="0" cy="0"/>
          <a:chOff x="0" y="0"/>
          <a:chExt cx="0" cy="0"/>
        </a:xfrm>
      </p:grpSpPr>
      <p:sp>
        <p:nvSpPr>
          <p:cNvPr id="214" name="Shape 21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15" name="Shape 21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library has some books about snakes on the shelf. Eight of them were checked out. Now there are some books about snakes still on the shelf.</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19" name="Shape 219"/>
        <p:cNvGrpSpPr/>
        <p:nvPr/>
      </p:nvGrpSpPr>
      <p:grpSpPr>
        <a:xfrm>
          <a:off x="0" y="0"/>
          <a:ext cx="0" cy="0"/>
          <a:chOff x="0" y="0"/>
          <a:chExt cx="0" cy="0"/>
        </a:xfrm>
      </p:grpSpPr>
      <p:sp>
        <p:nvSpPr>
          <p:cNvPr id="220" name="Shape 22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21" name="Shape 22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library has some books about snakes on the shelf. Eight of them were checked out. Now there are 5 books about snakes still on the shelf.</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25" name="Shape 225"/>
        <p:cNvGrpSpPr/>
        <p:nvPr/>
      </p:nvGrpSpPr>
      <p:grpSpPr>
        <a:xfrm>
          <a:off x="0" y="0"/>
          <a:ext cx="0" cy="0"/>
          <a:chOff x="0" y="0"/>
          <a:chExt cx="0" cy="0"/>
        </a:xfrm>
      </p:grpSpPr>
      <p:sp>
        <p:nvSpPr>
          <p:cNvPr id="226" name="Shape 22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27" name="Shape 22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library has some books about snakes on the shelf. Eight of them were checked out. Now there are 5 books about snakes still on the shelf. How many books about snakes were on the shelf to start with?</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1" name="Shape 231"/>
        <p:cNvGrpSpPr/>
        <p:nvPr/>
      </p:nvGrpSpPr>
      <p:grpSpPr>
        <a:xfrm>
          <a:off x="0" y="0"/>
          <a:ext cx="0" cy="0"/>
          <a:chOff x="0" y="0"/>
          <a:chExt cx="0" cy="0"/>
        </a:xfrm>
      </p:grpSpPr>
      <p:sp>
        <p:nvSpPr>
          <p:cNvPr id="232" name="Shape 23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33" name="Shape 23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dentist had some patients waiting. He saw some of them. Then he still had some patients to see.</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77" name="Shape 7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giant sea turtles were swimming toward the shore. Some stopped to rest.</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39" name="Shape 23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dentist had some patients waiting. He saw 3 of them. Then he still had some patients to see.</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x="0" y="0"/>
          <a:ext cx="0" cy="0"/>
          <a:chOff x="0" y="0"/>
          <a:chExt cx="0" cy="0"/>
        </a:xfrm>
      </p:grpSpPr>
      <p:sp>
        <p:nvSpPr>
          <p:cNvPr id="244" name="Shape 24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45" name="Shape 24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dentist had some patients waiting. He saw 3 of them. Then he still had 9 patients to see.</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9" name="Shape 249"/>
        <p:cNvGrpSpPr/>
        <p:nvPr/>
      </p:nvGrpSpPr>
      <p:grpSpPr>
        <a:xfrm>
          <a:off x="0" y="0"/>
          <a:ext cx="0" cy="0"/>
          <a:chOff x="0" y="0"/>
          <a:chExt cx="0" cy="0"/>
        </a:xfrm>
      </p:grpSpPr>
      <p:sp>
        <p:nvSpPr>
          <p:cNvPr id="250" name="Shape 25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51" name="Shape 25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dentist had some patients waiting. He saw 3 of them. Then he still had 9 patients to see. How many patients did the dentist have to see to start with?</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55" name="Shape 255"/>
        <p:cNvGrpSpPr/>
        <p:nvPr/>
      </p:nvGrpSpPr>
      <p:grpSpPr>
        <a:xfrm>
          <a:off x="0" y="0"/>
          <a:ext cx="0" cy="0"/>
          <a:chOff x="0" y="0"/>
          <a:chExt cx="0" cy="0"/>
        </a:xfrm>
      </p:grpSpPr>
      <p:sp>
        <p:nvSpPr>
          <p:cNvPr id="256" name="Shape 25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57" name="Shape 25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students on the school bus. Then some of the students got off the bus. Now there are some students still on the bus.</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61" name="Shape 261"/>
        <p:cNvGrpSpPr/>
        <p:nvPr/>
      </p:nvGrpSpPr>
      <p:grpSpPr>
        <a:xfrm>
          <a:off x="0" y="0"/>
          <a:ext cx="0" cy="0"/>
          <a:chOff x="0" y="0"/>
          <a:chExt cx="0" cy="0"/>
        </a:xfrm>
      </p:grpSpPr>
      <p:sp>
        <p:nvSpPr>
          <p:cNvPr id="262" name="Shape 26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63" name="Shape 26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students on the school bus. Then 10 of the students got off the bus. Now there are some students still on the bus.</a:t>
            </a:r>
          </a:p>
          <a:p>
            <a:pPr lvl="0" rtl="0">
              <a:spcBef>
                <a:spcPts val="0"/>
              </a:spcBef>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67" name="Shape 267"/>
        <p:cNvGrpSpPr/>
        <p:nvPr/>
      </p:nvGrpSpPr>
      <p:grpSpPr>
        <a:xfrm>
          <a:off x="0" y="0"/>
          <a:ext cx="0" cy="0"/>
          <a:chOff x="0" y="0"/>
          <a:chExt cx="0" cy="0"/>
        </a:xfrm>
      </p:grpSpPr>
      <p:sp>
        <p:nvSpPr>
          <p:cNvPr id="268" name="Shape 26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69" name="Shape 26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students on the school bus. Then 10 of the students got off the bus. Now there are 13 students still on the bus.</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73" name="Shape 273"/>
        <p:cNvGrpSpPr/>
        <p:nvPr/>
      </p:nvGrpSpPr>
      <p:grpSpPr>
        <a:xfrm>
          <a:off x="0" y="0"/>
          <a:ext cx="0" cy="0"/>
          <a:chOff x="0" y="0"/>
          <a:chExt cx="0" cy="0"/>
        </a:xfrm>
      </p:grpSpPr>
      <p:sp>
        <p:nvSpPr>
          <p:cNvPr id="274" name="Shape 27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75" name="Shape 27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students on the school bus. Then 10 of the students got off the bus. Now there are 13 students still on the bus. How many students were on the bus to start with?</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81" name="Shape 28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Marwan had some colorful marbles. He gave some of them to his friend Jose. Now he has some marbles left.</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5" name="Shape 285"/>
        <p:cNvGrpSpPr/>
        <p:nvPr/>
      </p:nvGrpSpPr>
      <p:grpSpPr>
        <a:xfrm>
          <a:off x="0" y="0"/>
          <a:ext cx="0" cy="0"/>
          <a:chOff x="0" y="0"/>
          <a:chExt cx="0" cy="0"/>
        </a:xfrm>
      </p:grpSpPr>
      <p:sp>
        <p:nvSpPr>
          <p:cNvPr id="286" name="Shape 28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87" name="Shape 28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Marwan had some colorful marbles. He gave 5 of them to his friend Jose. Now he has some marbles left.</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1" name="Shape 291"/>
        <p:cNvGrpSpPr/>
        <p:nvPr/>
      </p:nvGrpSpPr>
      <p:grpSpPr>
        <a:xfrm>
          <a:off x="0" y="0"/>
          <a:ext cx="0" cy="0"/>
          <a:chOff x="0" y="0"/>
          <a:chExt cx="0" cy="0"/>
        </a:xfrm>
      </p:grpSpPr>
      <p:sp>
        <p:nvSpPr>
          <p:cNvPr id="292" name="Shape 29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93" name="Shape 29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Marwan had some colorful marbles. He gave 5 of them to his friend Jose. Now he has 32 marbles left.</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83" name="Shape 8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giant sea turtles were swimming toward the shore. Some stopped to rest. There there were some turtles still swimming.</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7" name="Shape 297"/>
        <p:cNvGrpSpPr/>
        <p:nvPr/>
      </p:nvGrpSpPr>
      <p:grpSpPr>
        <a:xfrm>
          <a:off x="0" y="0"/>
          <a:ext cx="0" cy="0"/>
          <a:chOff x="0" y="0"/>
          <a:chExt cx="0" cy="0"/>
        </a:xfrm>
      </p:grpSpPr>
      <p:sp>
        <p:nvSpPr>
          <p:cNvPr id="298" name="Shape 29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99" name="Shape 29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Marwan had some colorful marbles. He gave 5 of them to his friend Jose. Now he has 32 marbles left. How many marbles did Marwan have before he gave some away?</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3" name="Shape 303"/>
        <p:cNvGrpSpPr/>
        <p:nvPr/>
      </p:nvGrpSpPr>
      <p:grpSpPr>
        <a:xfrm>
          <a:off x="0" y="0"/>
          <a:ext cx="0" cy="0"/>
          <a:chOff x="0" y="0"/>
          <a:chExt cx="0" cy="0"/>
        </a:xfrm>
      </p:grpSpPr>
      <p:sp>
        <p:nvSpPr>
          <p:cNvPr id="304" name="Shape 30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305" name="Shape 30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Nettie captured some crickets in a shoebox. Some of them escaped. Now she has some crickets left.</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9" name="Shape 309"/>
        <p:cNvGrpSpPr/>
        <p:nvPr/>
      </p:nvGrpSpPr>
      <p:grpSpPr>
        <a:xfrm>
          <a:off x="0" y="0"/>
          <a:ext cx="0" cy="0"/>
          <a:chOff x="0" y="0"/>
          <a:chExt cx="0" cy="0"/>
        </a:xfrm>
      </p:grpSpPr>
      <p:sp>
        <p:nvSpPr>
          <p:cNvPr id="310" name="Shape 31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311" name="Shape 31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Nettie captured some crickets in a shoebox. Twelve of them escaped. Now she has some crickets left.</a:t>
            </a:r>
          </a:p>
          <a:p>
            <a:pPr lvl="0" rtl="0">
              <a:spcBef>
                <a:spcPts val="0"/>
              </a:spcBef>
              <a:buNone/>
            </a:pPr>
            <a:r>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15" name="Shape 315"/>
        <p:cNvGrpSpPr/>
        <p:nvPr/>
      </p:nvGrpSpPr>
      <p:grpSpPr>
        <a:xfrm>
          <a:off x="0" y="0"/>
          <a:ext cx="0" cy="0"/>
          <a:chOff x="0" y="0"/>
          <a:chExt cx="0" cy="0"/>
        </a:xfrm>
      </p:grpSpPr>
      <p:sp>
        <p:nvSpPr>
          <p:cNvPr id="316" name="Shape 31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317" name="Shape 31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Nettie captured some crickets in a shoebox. Twelve of them escaped. Now she has 20 crickets left.</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21" name="Shape 321"/>
        <p:cNvGrpSpPr/>
        <p:nvPr/>
      </p:nvGrpSpPr>
      <p:grpSpPr>
        <a:xfrm>
          <a:off x="0" y="0"/>
          <a:ext cx="0" cy="0"/>
          <a:chOff x="0" y="0"/>
          <a:chExt cx="0" cy="0"/>
        </a:xfrm>
      </p:grpSpPr>
      <p:sp>
        <p:nvSpPr>
          <p:cNvPr id="322" name="Shape 32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323" name="Shape 32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Nettie captured some crickets in a shoebox. Twelve of them escaped. Now she has 20 crickets left. How many crickets did Nettie capture?</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89" name="Shape 8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giant sea turtles were swimming toward the shore. Some stopped to rest. There there were 6 turtles still swimming.</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95" name="Shape 9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giant sea turtles were swimming toward the shore. Four stopped to rest. There there were 6 turtles still swimming.</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x="0" y="0"/>
          <a:ext cx="0" cy="0"/>
          <a:chOff x="0" y="0"/>
          <a:chExt cx="0" cy="0"/>
        </a:xfrm>
      </p:grpSpPr>
      <p:sp>
        <p:nvSpPr>
          <p:cNvPr id="100" name="Shape 10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101" name="Shape 10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giant sea turtles were swimming toward the shore. Four stopped to rest. There there were 6 turtles still swimming. How many sea turtles were swimming toward the shore at the start?</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05" name="Shape 105"/>
        <p:cNvGrpSpPr/>
        <p:nvPr/>
      </p:nvGrpSpPr>
      <p:grpSpPr>
        <a:xfrm>
          <a:off x="0" y="0"/>
          <a:ext cx="0" cy="0"/>
          <a:chOff x="0" y="0"/>
          <a:chExt cx="0" cy="0"/>
        </a:xfrm>
      </p:grpSpPr>
      <p:sp>
        <p:nvSpPr>
          <p:cNvPr id="106" name="Shape 10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07" name="Shape 10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Robert had some Goldfish crackers. He ate some of them.</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13" name="Shape 11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Robert had some Goldfish crackers. He ate some of them. Then he had some left.</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