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5143500" type="screen16x9"/>
  <p:notesSz cx="6858000" cy="9144000"/>
  <p:embeddedFontLst>
    <p:embeddedFont>
      <p:font typeface="Oswald"/>
      <p:regular r:id="rId45"/>
      <p:bold r:id="rId46"/>
    </p:embeddedFont>
    <p:embeddedFont>
      <p:font typeface="Source Code Pro" panose="020B0604020202020204" charset="0"/>
      <p:regular r:id="rId47"/>
      <p:bold r:id="rId4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3.fntdata"/><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4.fntdata"/><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66139824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63953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Did Oscar give away a lot of his cheese or just a little bit of his cheese?</a:t>
            </a:r>
          </a:p>
          <a:p>
            <a:pPr lvl="0" rtl="0">
              <a:spcBef>
                <a:spcPts val="0"/>
              </a:spcBef>
              <a:buNone/>
            </a:pPr>
            <a:endParaRPr/>
          </a:p>
          <a:p>
            <a:pPr lvl="0" rtl="0">
              <a:spcBef>
                <a:spcPts val="0"/>
              </a:spcBef>
              <a:buNone/>
            </a:pPr>
            <a:r>
              <a:rPr lang="en"/>
              <a:t>What operation will you use to answer the question? Why?</a:t>
            </a:r>
          </a:p>
          <a:p>
            <a:pPr lvl="0" rtl="0">
              <a:spcBef>
                <a:spcPts val="0"/>
              </a:spcBef>
              <a:buNone/>
            </a:pPr>
            <a:endParaRPr/>
          </a:p>
        </p:txBody>
      </p:sp>
    </p:spTree>
    <p:extLst>
      <p:ext uri="{BB962C8B-B14F-4D97-AF65-F5344CB8AC3E}">
        <p14:creationId xmlns:p14="http://schemas.microsoft.com/office/powerpoint/2010/main" val="465826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What does a coral reef look like? What should we see in the move in our minds?</a:t>
            </a:r>
          </a:p>
          <a:p>
            <a:pPr lvl="0" rtl="0">
              <a:spcBef>
                <a:spcPts val="0"/>
              </a:spcBef>
              <a:buNone/>
            </a:pPr>
            <a:r>
              <a:rPr lang="en"/>
              <a:t>How many crabs are you imagining crawling along the coral reef? 5? 25? 300?</a:t>
            </a:r>
          </a:p>
          <a:p>
            <a:pPr lvl="0" rtl="0">
              <a:spcBef>
                <a:spcPts val="0"/>
              </a:spcBef>
              <a:buNone/>
            </a:pPr>
            <a:endParaRP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2486562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Why do you think the thirty crabs are crawling around the coral reef?</a:t>
            </a:r>
          </a:p>
        </p:txBody>
      </p:sp>
    </p:spTree>
    <p:extLst>
      <p:ext uri="{BB962C8B-B14F-4D97-AF65-F5344CB8AC3E}">
        <p14:creationId xmlns:p14="http://schemas.microsoft.com/office/powerpoint/2010/main" val="3546551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When you make a movie in your mind of this situation, do you see a lot of crabs crawling into a hole or just a few crabs?</a:t>
            </a:r>
          </a:p>
          <a:p>
            <a:pPr lvl="0" rtl="0">
              <a:spcBef>
                <a:spcPts val="0"/>
              </a:spcBef>
              <a:buNone/>
            </a:pPr>
            <a:r>
              <a:rPr lang="en"/>
              <a:t>What question could we ask about this situation?</a:t>
            </a:r>
          </a:p>
          <a:p>
            <a:pPr lvl="0" rtl="0">
              <a:spcBef>
                <a:spcPts val="0"/>
              </a:spcBef>
              <a:buNone/>
            </a:pPr>
            <a:endParaRPr/>
          </a:p>
        </p:txBody>
      </p:sp>
    </p:spTree>
    <p:extLst>
      <p:ext uri="{BB962C8B-B14F-4D97-AF65-F5344CB8AC3E}">
        <p14:creationId xmlns:p14="http://schemas.microsoft.com/office/powerpoint/2010/main" val="1951049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a:p>
            <a:pPr lvl="0" rtl="0">
              <a:spcBef>
                <a:spcPts val="0"/>
              </a:spcBef>
              <a:buNone/>
            </a:pPr>
            <a:r>
              <a:rPr lang="en"/>
              <a:t>Estimate before answering the question: Did more than 30 crabs or less than 30 crabs crawl into the hole? How do you know?</a:t>
            </a:r>
          </a:p>
          <a:p>
            <a:pPr lvl="0" rtl="0">
              <a:spcBef>
                <a:spcPts val="0"/>
              </a:spcBef>
              <a:buNone/>
            </a:pPr>
            <a:r>
              <a:rPr lang="en"/>
              <a:t>Did more than 20 crabs or less than 20 crabs crawl into the hole? How do you know?</a:t>
            </a:r>
          </a:p>
        </p:txBody>
      </p:sp>
    </p:spTree>
    <p:extLst>
      <p:ext uri="{BB962C8B-B14F-4D97-AF65-F5344CB8AC3E}">
        <p14:creationId xmlns:p14="http://schemas.microsoft.com/office/powerpoint/2010/main" val="30410010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How many fish do you think she caught?</a:t>
            </a:r>
          </a:p>
          <a:p>
            <a:pPr lvl="0" rtl="0">
              <a:spcBef>
                <a:spcPts val="0"/>
              </a:spcBef>
              <a:buNone/>
            </a:pPr>
            <a:r>
              <a:rPr lang="en"/>
              <a:t>How many fish do you think she gave to her pups?</a:t>
            </a:r>
          </a:p>
        </p:txBody>
      </p:sp>
    </p:spTree>
    <p:extLst>
      <p:ext uri="{BB962C8B-B14F-4D97-AF65-F5344CB8AC3E}">
        <p14:creationId xmlns:p14="http://schemas.microsoft.com/office/powerpoint/2010/main" val="3137563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does this compare to your guess about the number of fish she caught?</a:t>
            </a:r>
          </a:p>
          <a:p>
            <a:pPr lvl="0" rtl="0">
              <a:spcBef>
                <a:spcPts val="0"/>
              </a:spcBef>
              <a:buNone/>
            </a:pPr>
            <a:r>
              <a:rPr lang="en"/>
              <a:t>Now how many fish do you think she gave to her pups?</a:t>
            </a:r>
          </a:p>
          <a:p>
            <a:pPr lvl="0" rtl="0">
              <a:spcBef>
                <a:spcPts val="0"/>
              </a:spcBef>
              <a:buNone/>
            </a:pPr>
            <a:endParaRPr/>
          </a:p>
        </p:txBody>
      </p:sp>
    </p:spTree>
    <p:extLst>
      <p:ext uri="{BB962C8B-B14F-4D97-AF65-F5344CB8AC3E}">
        <p14:creationId xmlns:p14="http://schemas.microsoft.com/office/powerpoint/2010/main" val="2871189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Did the mother penguin keep 4 fish or give 4 fish to her pups? How do you know?</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2768541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Did the mother penguin keep most of the fish or give most of the fish to her pups? How do you know?</a:t>
            </a:r>
          </a:p>
          <a:p>
            <a:pPr lvl="0" rtl="0">
              <a:spcBef>
                <a:spcPts val="0"/>
              </a:spcBef>
              <a:buNone/>
            </a:pPr>
            <a:r>
              <a:rPr lang="en"/>
              <a:t>What operation will you use to answer the question? Why?</a:t>
            </a:r>
          </a:p>
        </p:txBody>
      </p:sp>
    </p:spTree>
    <p:extLst>
      <p:ext uri="{BB962C8B-B14F-4D97-AF65-F5344CB8AC3E}">
        <p14:creationId xmlns:p14="http://schemas.microsoft.com/office/powerpoint/2010/main" val="25156310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Have you ever collected seashells or something else like leaves or rocks?</a:t>
            </a:r>
          </a:p>
          <a:p>
            <a:pPr lvl="0" rtl="0">
              <a:spcBef>
                <a:spcPts val="0"/>
              </a:spcBef>
              <a:buNone/>
            </a:pPr>
            <a:r>
              <a:rPr lang="en"/>
              <a:t>How many seashells do you think Jason collected while he was at the beach?</a:t>
            </a:r>
          </a:p>
          <a:p>
            <a:pPr lvl="0" rtl="0">
              <a:spcBef>
                <a:spcPts val="0"/>
              </a:spcBef>
              <a:buNone/>
            </a:pPr>
            <a:endParaRPr/>
          </a:p>
        </p:txBody>
      </p:sp>
    </p:spTree>
    <p:extLst>
      <p:ext uri="{BB962C8B-B14F-4D97-AF65-F5344CB8AC3E}">
        <p14:creationId xmlns:p14="http://schemas.microsoft.com/office/powerpoint/2010/main" val="2611971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0469356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many do you think he lost?</a:t>
            </a:r>
          </a:p>
          <a:p>
            <a:pPr lvl="0" rtl="0">
              <a:spcBef>
                <a:spcPts val="0"/>
              </a:spcBef>
              <a:buNone/>
            </a:pPr>
            <a:r>
              <a:rPr lang="en"/>
              <a:t>Does that mean he’s going to end up with more seashells or less seashells? Why?</a:t>
            </a:r>
          </a:p>
        </p:txBody>
      </p:sp>
    </p:spTree>
    <p:extLst>
      <p:ext uri="{BB962C8B-B14F-4D97-AF65-F5344CB8AC3E}">
        <p14:creationId xmlns:p14="http://schemas.microsoft.com/office/powerpoint/2010/main" val="20965082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does the number of seashells he started with compare to the number he has now? Did he lose a lot of seashells or just a few?</a:t>
            </a:r>
          </a:p>
          <a:p>
            <a:pPr lvl="0" rtl="0">
              <a:spcBef>
                <a:spcPts val="0"/>
              </a:spcBef>
              <a:buNone/>
            </a:pPr>
            <a:endParaRPr/>
          </a:p>
        </p:txBody>
      </p:sp>
    </p:spTree>
    <p:extLst>
      <p:ext uri="{BB962C8B-B14F-4D97-AF65-F5344CB8AC3E}">
        <p14:creationId xmlns:p14="http://schemas.microsoft.com/office/powerpoint/2010/main" val="20135739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a:p>
            <a:pPr lvl="0" rtl="0">
              <a:spcBef>
                <a:spcPts val="0"/>
              </a:spcBef>
              <a:buNone/>
            </a:pPr>
            <a:r>
              <a:rPr lang="en"/>
              <a:t>Can you write a number sentence that matches this situation?</a:t>
            </a:r>
          </a:p>
        </p:txBody>
      </p:sp>
    </p:spTree>
    <p:extLst>
      <p:ext uri="{BB962C8B-B14F-4D97-AF65-F5344CB8AC3E}">
        <p14:creationId xmlns:p14="http://schemas.microsoft.com/office/powerpoint/2010/main" val="1837404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Has anyone here eaten gummy bears before? Do you like them?</a:t>
            </a:r>
          </a:p>
          <a:p>
            <a:pPr lvl="0" rtl="0">
              <a:spcBef>
                <a:spcPts val="0"/>
              </a:spcBef>
              <a:buNone/>
            </a:pPr>
            <a:r>
              <a:rPr lang="en"/>
              <a:t>How many gummy bears are you picturing that Ricardo has? 10? 20? 50?</a:t>
            </a:r>
          </a:p>
        </p:txBody>
      </p:sp>
    </p:spTree>
    <p:extLst>
      <p:ext uri="{BB962C8B-B14F-4D97-AF65-F5344CB8AC3E}">
        <p14:creationId xmlns:p14="http://schemas.microsoft.com/office/powerpoint/2010/main" val="3927089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Why does it say he has 10 gummy bears left? What happened to his gummy bears? </a:t>
            </a:r>
          </a:p>
          <a:p>
            <a:pPr lvl="0" rtl="0">
              <a:spcBef>
                <a:spcPts val="0"/>
              </a:spcBef>
              <a:buNone/>
            </a:pPr>
            <a:r>
              <a:rPr lang="en"/>
              <a:t>Did the number of gummy bears increase or decrease? How do you know?</a:t>
            </a:r>
          </a:p>
          <a:p>
            <a:pPr lvl="0" rtl="0">
              <a:spcBef>
                <a:spcPts val="0"/>
              </a:spcBef>
              <a:buNone/>
            </a:pPr>
            <a:endParaRPr/>
          </a:p>
        </p:txBody>
      </p:sp>
    </p:spTree>
    <p:extLst>
      <p:ext uri="{BB962C8B-B14F-4D97-AF65-F5344CB8AC3E}">
        <p14:creationId xmlns:p14="http://schemas.microsoft.com/office/powerpoint/2010/main" val="1765536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does this compare with the number of gummy bears you guessed he had?</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35303257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Does it sound like he shared a lot of gummy bears with his friend or just a few?</a:t>
            </a:r>
          </a:p>
          <a:p>
            <a:pPr lvl="0" rtl="0">
              <a:spcBef>
                <a:spcPts val="0"/>
              </a:spcBef>
              <a:buNone/>
            </a:pPr>
            <a:r>
              <a:rPr lang="en"/>
              <a:t>What number sentence can we write to represent this situation?</a:t>
            </a:r>
          </a:p>
        </p:txBody>
      </p:sp>
    </p:spTree>
    <p:extLst>
      <p:ext uri="{BB962C8B-B14F-4D97-AF65-F5344CB8AC3E}">
        <p14:creationId xmlns:p14="http://schemas.microsoft.com/office/powerpoint/2010/main" val="25717308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How many boxes do you think can fit on a delivery truck?</a:t>
            </a:r>
          </a:p>
          <a:p>
            <a:pPr lvl="0" rtl="0">
              <a:spcBef>
                <a:spcPts val="0"/>
              </a:spcBef>
              <a:buNone/>
            </a:pPr>
            <a:r>
              <a:rPr lang="en"/>
              <a:t>How many boxes do you think were unloaded at the first stop?</a:t>
            </a: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33415947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Does this mean there were 35 boxes on the truck at the start? How do you know?</a:t>
            </a:r>
          </a:p>
          <a:p>
            <a:pPr lvl="0" rtl="0">
              <a:spcBef>
                <a:spcPts val="0"/>
              </a:spcBef>
              <a:buNone/>
            </a:pPr>
            <a:r>
              <a:rPr lang="en"/>
              <a:t>How many boxes do you think were on the truck at the start?</a:t>
            </a:r>
          </a:p>
          <a:p>
            <a:pPr lvl="0" rtl="0">
              <a:spcBef>
                <a:spcPts val="0"/>
              </a:spcBef>
              <a:buNone/>
            </a:pPr>
            <a:endParaRPr/>
          </a:p>
        </p:txBody>
      </p:sp>
    </p:spTree>
    <p:extLst>
      <p:ext uri="{BB962C8B-B14F-4D97-AF65-F5344CB8AC3E}">
        <p14:creationId xmlns:p14="http://schemas.microsoft.com/office/powerpoint/2010/main" val="36479776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0" name="Shape 2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does this compare to your guess about how many boxes were on the truck at the start?</a:t>
            </a:r>
          </a:p>
          <a:p>
            <a:pPr lvl="0" rtl="0">
              <a:spcBef>
                <a:spcPts val="0"/>
              </a:spcBef>
              <a:buNone/>
            </a:pPr>
            <a:r>
              <a:rPr lang="en"/>
              <a:t>Why does the truck start with 50 boxes and end with 35 boxes?</a:t>
            </a:r>
          </a:p>
          <a:p>
            <a:pPr lvl="0" rtl="0">
              <a:spcBef>
                <a:spcPts val="0"/>
              </a:spcBef>
              <a:buNone/>
            </a:pPr>
            <a:r>
              <a:rPr lang="en"/>
              <a:t>What question can we ask about this situation?</a:t>
            </a:r>
          </a:p>
          <a:p>
            <a:pPr lvl="0" rtl="0">
              <a:spcBef>
                <a:spcPts val="0"/>
              </a:spcBef>
              <a:buNone/>
            </a:pPr>
            <a:endParaRPr/>
          </a:p>
        </p:txBody>
      </p:sp>
    </p:spTree>
    <p:extLst>
      <p:ext uri="{BB962C8B-B14F-4D97-AF65-F5344CB8AC3E}">
        <p14:creationId xmlns:p14="http://schemas.microsoft.com/office/powerpoint/2010/main" val="3411874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How many mosquitoes do you think were buzzing around the pond?</a:t>
            </a:r>
          </a:p>
          <a:p>
            <a:pPr lvl="0" rtl="0">
              <a:spcBef>
                <a:spcPts val="0"/>
              </a:spcBef>
              <a:buNone/>
            </a:pPr>
            <a:r>
              <a:rPr lang="en"/>
              <a:t>How do frogs catch mosquitoes?</a:t>
            </a:r>
          </a:p>
          <a:p>
            <a:pPr lvl="0" rtl="0">
              <a:spcBef>
                <a:spcPts val="0"/>
              </a:spcBef>
              <a:buNone/>
            </a:pPr>
            <a:r>
              <a:rPr lang="en"/>
              <a:t>How many do you think the frog caught?</a:t>
            </a: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21885140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a:p>
            <a:pPr lvl="0" rtl="0">
              <a:spcBef>
                <a:spcPts val="0"/>
              </a:spcBef>
              <a:buNone/>
            </a:pPr>
            <a:r>
              <a:rPr lang="en"/>
              <a:t>Estimate the answer to the question. Were there more than 30 or less than 30 boxes unloaded at the first stop? How do you know?</a:t>
            </a:r>
          </a:p>
          <a:p>
            <a:pPr lvl="0" rtl="0">
              <a:spcBef>
                <a:spcPts val="0"/>
              </a:spcBef>
              <a:buNone/>
            </a:pPr>
            <a:r>
              <a:rPr lang="en"/>
              <a:t>Were there more than 10 or less than 10 boxes unloaded at the first stop? How do you know?</a:t>
            </a:r>
          </a:p>
        </p:txBody>
      </p:sp>
    </p:spTree>
    <p:extLst>
      <p:ext uri="{BB962C8B-B14F-4D97-AF65-F5344CB8AC3E}">
        <p14:creationId xmlns:p14="http://schemas.microsoft.com/office/powerpoint/2010/main" val="31306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Do you know what a morpho butterfly is? (If not, let them know it is a type of butterfly know for brilliant blue or green wings. If you have access to the internet, you could pull up an image to help students who don’t know what to picture in their minds.)</a:t>
            </a:r>
          </a:p>
          <a:p>
            <a:pPr lvl="0" rtl="0">
              <a:spcBef>
                <a:spcPts val="0"/>
              </a:spcBef>
              <a:buNone/>
            </a:pPr>
            <a:r>
              <a:rPr lang="en"/>
              <a:t>Are you picturing a bush with a few spots of blue or a bush that is covered in blue from so many butterflies?</a:t>
            </a:r>
          </a:p>
        </p:txBody>
      </p:sp>
    </p:spTree>
    <p:extLst>
      <p:ext uri="{BB962C8B-B14F-4D97-AF65-F5344CB8AC3E}">
        <p14:creationId xmlns:p14="http://schemas.microsoft.com/office/powerpoint/2010/main" val="31311610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If there are only 5 on the bush now, how does that change the image in your mind? Is it a bush with just a few spots of blue or is it covered in blue from all the butteflies?</a:t>
            </a:r>
          </a:p>
          <a:p>
            <a:pPr lvl="0" rtl="0">
              <a:spcBef>
                <a:spcPts val="0"/>
              </a:spcBef>
              <a:buNone/>
            </a:pPr>
            <a:endParaRPr/>
          </a:p>
        </p:txBody>
      </p:sp>
    </p:spTree>
    <p:extLst>
      <p:ext uri="{BB962C8B-B14F-4D97-AF65-F5344CB8AC3E}">
        <p14:creationId xmlns:p14="http://schemas.microsoft.com/office/powerpoint/2010/main" val="4032901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4" name="Shape 2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Does this mean 23 butterflies flew away? How do you know?</a:t>
            </a:r>
          </a:p>
          <a:p>
            <a:pPr lvl="0" rtl="0">
              <a:spcBef>
                <a:spcPts val="0"/>
              </a:spcBef>
              <a:buNone/>
            </a:pPr>
            <a:r>
              <a:rPr lang="en"/>
              <a:t>What question could we ask about this situation?</a:t>
            </a:r>
          </a:p>
          <a:p>
            <a:pPr lvl="0" rtl="0">
              <a:spcBef>
                <a:spcPts val="0"/>
              </a:spcBef>
              <a:buNone/>
            </a:pPr>
            <a:endParaRPr/>
          </a:p>
        </p:txBody>
      </p:sp>
    </p:spTree>
    <p:extLst>
      <p:ext uri="{BB962C8B-B14F-4D97-AF65-F5344CB8AC3E}">
        <p14:creationId xmlns:p14="http://schemas.microsoft.com/office/powerpoint/2010/main" val="3022254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0" name="Shape 2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Let’s estimate. Do you think a lot of the butterflies flew away or just a few?</a:t>
            </a:r>
          </a:p>
          <a:p>
            <a:pPr lvl="0" rtl="0">
              <a:spcBef>
                <a:spcPts val="0"/>
              </a:spcBef>
              <a:buNone/>
            </a:pPr>
            <a:r>
              <a:rPr lang="en"/>
              <a:t>Can you use objects, a picture, or a number sentence to represent this situation?</a:t>
            </a:r>
          </a:p>
        </p:txBody>
      </p:sp>
    </p:spTree>
    <p:extLst>
      <p:ext uri="{BB962C8B-B14F-4D97-AF65-F5344CB8AC3E}">
        <p14:creationId xmlns:p14="http://schemas.microsoft.com/office/powerpoint/2010/main" val="35693991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6" name="Shape 2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Have you ever seen icicles in the winter? (If not, try to share a picture.)</a:t>
            </a:r>
          </a:p>
          <a:p>
            <a:pPr lvl="0" rtl="0">
              <a:spcBef>
                <a:spcPts val="0"/>
              </a:spcBef>
              <a:buNone/>
            </a:pPr>
            <a:r>
              <a:rPr lang="en"/>
              <a:t>What do you think it looked like when the brother knocked them down? What do you think it sounded like?</a:t>
            </a:r>
          </a:p>
          <a:p>
            <a:pPr lvl="0" rtl="0">
              <a:spcBef>
                <a:spcPts val="0"/>
              </a:spcBef>
              <a:buNone/>
            </a:pPr>
            <a:endParaRPr/>
          </a:p>
        </p:txBody>
      </p:sp>
    </p:spTree>
    <p:extLst>
      <p:ext uri="{BB962C8B-B14F-4D97-AF65-F5344CB8AC3E}">
        <p14:creationId xmlns:p14="http://schemas.microsoft.com/office/powerpoint/2010/main" val="12896896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Shape 2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2" name="Shape 2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Does this mean the brother knocked down 12 icicles?</a:t>
            </a:r>
          </a:p>
          <a:p>
            <a:pPr lvl="0" rtl="0">
              <a:spcBef>
                <a:spcPts val="0"/>
              </a:spcBef>
              <a:buNone/>
            </a:pPr>
            <a:r>
              <a:rPr lang="en"/>
              <a:t>When the word “some” is replaced with a number in the first sentence, will it be greater than 12 or less than 12? How do you know?</a:t>
            </a:r>
          </a:p>
        </p:txBody>
      </p:sp>
    </p:spTree>
    <p:extLst>
      <p:ext uri="{BB962C8B-B14F-4D97-AF65-F5344CB8AC3E}">
        <p14:creationId xmlns:p14="http://schemas.microsoft.com/office/powerpoint/2010/main" val="21099182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8" name="Shape 2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a:p>
            <a:pPr lvl="0" rtl="0">
              <a:spcBef>
                <a:spcPts val="0"/>
              </a:spcBef>
              <a:buNone/>
            </a:pPr>
            <a:endParaRP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4931144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Shape 2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4" name="Shape 2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Did the brother knock down more than 18 icicles or less than 18 icicles? How do you know?</a:t>
            </a:r>
          </a:p>
          <a:p>
            <a:pPr lvl="0" rtl="0">
              <a:spcBef>
                <a:spcPts val="0"/>
              </a:spcBef>
              <a:buNone/>
            </a:pPr>
            <a:r>
              <a:rPr lang="en"/>
              <a:t>When you picture this situation in your mind, does it look like he knocked down most of the icicles or just some of the icicles? Why do you think that?</a:t>
            </a:r>
          </a:p>
          <a:p>
            <a:pPr lvl="0" rtl="0">
              <a:spcBef>
                <a:spcPts val="0"/>
              </a:spcBef>
              <a:buNone/>
            </a:pPr>
            <a:r>
              <a:rPr lang="en"/>
              <a:t>How can you use objects, a picture, or a number sentence to represent this situation?</a:t>
            </a:r>
          </a:p>
        </p:txBody>
      </p:sp>
    </p:spTree>
    <p:extLst>
      <p:ext uri="{BB962C8B-B14F-4D97-AF65-F5344CB8AC3E}">
        <p14:creationId xmlns:p14="http://schemas.microsoft.com/office/powerpoint/2010/main" val="17701204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0" name="Shape 2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How many bananas do you think the gorilla had? 15? 30? 60?</a:t>
            </a:r>
          </a:p>
        </p:txBody>
      </p:sp>
    </p:spTree>
    <p:extLst>
      <p:ext uri="{BB962C8B-B14F-4D97-AF65-F5344CB8AC3E}">
        <p14:creationId xmlns:p14="http://schemas.microsoft.com/office/powerpoint/2010/main" val="148126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does this compare with your guess about how many mosquitoes were buzzing around the pond?</a:t>
            </a:r>
          </a:p>
        </p:txBody>
      </p:sp>
    </p:spTree>
    <p:extLst>
      <p:ext uri="{BB962C8B-B14F-4D97-AF65-F5344CB8AC3E}">
        <p14:creationId xmlns:p14="http://schemas.microsoft.com/office/powerpoint/2010/main" val="31680351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6" name="Shape 2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If the gorilla still has 20 bananas left, how many do you think she had to start?</a:t>
            </a:r>
          </a:p>
          <a:p>
            <a:pPr lvl="0" rtl="0">
              <a:spcBef>
                <a:spcPts val="0"/>
              </a:spcBef>
              <a:buNone/>
            </a:pPr>
            <a:r>
              <a:rPr lang="en"/>
              <a:t>How many do you think the gorilla ate?</a:t>
            </a:r>
          </a:p>
          <a:p>
            <a:pPr lvl="0" rtl="0">
              <a:spcBef>
                <a:spcPts val="0"/>
              </a:spcBef>
              <a:buNone/>
            </a:pPr>
            <a:endParaRPr/>
          </a:p>
        </p:txBody>
      </p:sp>
    </p:spTree>
    <p:extLst>
      <p:ext uri="{BB962C8B-B14F-4D97-AF65-F5344CB8AC3E}">
        <p14:creationId xmlns:p14="http://schemas.microsoft.com/office/powerpoint/2010/main" val="16645164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2" name="Shape 3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Were you surprised at how many bananas she had at the start?</a:t>
            </a:r>
          </a:p>
          <a:p>
            <a:pPr lvl="0" rtl="0">
              <a:spcBef>
                <a:spcPts val="0"/>
              </a:spcBef>
              <a:buNone/>
            </a:pPr>
            <a:r>
              <a:rPr lang="en"/>
              <a:t>Make a movie in your mind. Are you imagining the gorilla eating a lot of bananas or just a few? Why are you picturing it that way?</a:t>
            </a:r>
          </a:p>
        </p:txBody>
      </p:sp>
    </p:spTree>
    <p:extLst>
      <p:ext uri="{BB962C8B-B14F-4D97-AF65-F5344CB8AC3E}">
        <p14:creationId xmlns:p14="http://schemas.microsoft.com/office/powerpoint/2010/main" val="35551142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Shape 3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8" name="Shape 3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a:p>
            <a:pPr lvl="0" rtl="0">
              <a:spcBef>
                <a:spcPts val="0"/>
              </a:spcBef>
              <a:buNone/>
            </a:pPr>
            <a:r>
              <a:rPr lang="en"/>
              <a:t>Estimate the answer to the question. About how many bananas do you think the gorilla ate?</a:t>
            </a:r>
          </a:p>
        </p:txBody>
      </p:sp>
    </p:spTree>
    <p:extLst>
      <p:ext uri="{BB962C8B-B14F-4D97-AF65-F5344CB8AC3E}">
        <p14:creationId xmlns:p14="http://schemas.microsoft.com/office/powerpoint/2010/main" val="1833532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Why is the number in the new sentence smaller than 10?</a:t>
            </a:r>
          </a:p>
          <a:p>
            <a:pPr lvl="0" rtl="0">
              <a:spcBef>
                <a:spcPts val="0"/>
              </a:spcBef>
              <a:buNone/>
            </a:pPr>
            <a:endParaRPr/>
          </a:p>
        </p:txBody>
      </p:sp>
    </p:spTree>
    <p:extLst>
      <p:ext uri="{BB962C8B-B14F-4D97-AF65-F5344CB8AC3E}">
        <p14:creationId xmlns:p14="http://schemas.microsoft.com/office/powerpoint/2010/main" val="948099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a:p>
            <a:pPr lvl="0" rtl="0">
              <a:spcBef>
                <a:spcPts val="0"/>
              </a:spcBef>
              <a:buNone/>
            </a:pPr>
            <a:r>
              <a:rPr lang="en"/>
              <a:t>Did the frog catch more than 10 or less than 10 mosquitoes? How do you know?</a:t>
            </a:r>
          </a:p>
        </p:txBody>
      </p:sp>
    </p:spTree>
    <p:extLst>
      <p:ext uri="{BB962C8B-B14F-4D97-AF65-F5344CB8AC3E}">
        <p14:creationId xmlns:p14="http://schemas.microsoft.com/office/powerpoint/2010/main" val="2181457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How many pieces of cheese do you think Oscar Mouse has?</a:t>
            </a:r>
          </a:p>
          <a:p>
            <a:pPr lvl="0" rtl="0">
              <a:spcBef>
                <a:spcPts val="0"/>
              </a:spcBef>
              <a:buNone/>
            </a:pPr>
            <a:r>
              <a:rPr lang="en"/>
              <a:t>Have you ever had to share with brothers and sisters before?</a:t>
            </a:r>
          </a:p>
          <a:p>
            <a:pPr lvl="0" rtl="0">
              <a:spcBef>
                <a:spcPts val="0"/>
              </a:spcBef>
              <a:buNone/>
            </a:pPr>
            <a:r>
              <a:rPr lang="en"/>
              <a:t>Do you think Oscar gave his little brothers and sisters a lot of pieces or just a few pieces?</a:t>
            </a:r>
          </a:p>
        </p:txBody>
      </p:sp>
    </p:spTree>
    <p:extLst>
      <p:ext uri="{BB962C8B-B14F-4D97-AF65-F5344CB8AC3E}">
        <p14:creationId xmlns:p14="http://schemas.microsoft.com/office/powerpoint/2010/main" val="2909288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Hmm, if he has 15 pieces, how many do you think he’s going to give to his little brothers and sisters?</a:t>
            </a:r>
          </a:p>
          <a:p>
            <a:pPr lvl="0" rtl="0">
              <a:spcBef>
                <a:spcPts val="0"/>
              </a:spcBef>
              <a:buNone/>
            </a:pPr>
            <a:r>
              <a:rPr lang="en"/>
              <a:t>Do you think he gave them all of his pieces of cheese?</a:t>
            </a:r>
          </a:p>
          <a:p>
            <a:pPr lvl="0" rtl="0">
              <a:spcBef>
                <a:spcPts val="0"/>
              </a:spcBef>
              <a:buNone/>
            </a:pPr>
            <a:endParaRPr/>
          </a:p>
        </p:txBody>
      </p:sp>
    </p:spTree>
    <p:extLst>
      <p:ext uri="{BB962C8B-B14F-4D97-AF65-F5344CB8AC3E}">
        <p14:creationId xmlns:p14="http://schemas.microsoft.com/office/powerpoint/2010/main" val="247610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Did Oscar give 10 pieces of cheese to his little brothers and sisters? How do you know?</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2880408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name="adj" fmla="val 50000"/>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5" y="0"/>
            <a:ext cx="9144000" cy="31241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411175" y="644300"/>
            <a:ext cx="8282399" cy="2109000"/>
          </a:xfrm>
          <a:prstGeom prst="rect">
            <a:avLst/>
          </a:prstGeom>
        </p:spPr>
        <p:txBody>
          <a:bodyPr lIns="91425" tIns="91425" rIns="91425" bIns="91425" anchor="b" anchorCtr="0"/>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a:endParaRPr/>
          </a:p>
        </p:txBody>
      </p:sp>
      <p:sp>
        <p:nvSpPr>
          <p:cNvPr id="13" name="Shape 13"/>
          <p:cNvSpPr txBox="1">
            <a:spLocks noGrp="1"/>
          </p:cNvSpPr>
          <p:nvPr>
            <p:ph type="subTitle" idx="1"/>
          </p:nvPr>
        </p:nvSpPr>
        <p:spPr>
          <a:xfrm>
            <a:off x="411175" y="3398250"/>
            <a:ext cx="8282399" cy="1260599"/>
          </a:xfrm>
          <a:prstGeom prst="rect">
            <a:avLst/>
          </a:prstGeom>
        </p:spPr>
        <p:txBody>
          <a:bodyPr lIns="91425" tIns="91425" rIns="91425" bIns="91425" anchor="ctr" anchorCtr="0"/>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a:endParaRPr/>
          </a:p>
        </p:txBody>
      </p:sp>
      <p:sp>
        <p:nvSpPr>
          <p:cNvPr id="14" name="Shape 1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w="28575" cap="flat" cmpd="sng">
            <a:solidFill>
              <a:schemeClr val="dk1"/>
            </a:solidFill>
            <a:prstDash val="lgDash"/>
            <a:round/>
            <a:headEnd type="none" w="med" len="med"/>
            <a:tailEnd type="none" w="med" len="med"/>
          </a:ln>
        </p:spPr>
      </p:cxnSp>
      <p:sp>
        <p:nvSpPr>
          <p:cNvPr id="53" name="Shape 53"/>
          <p:cNvSpPr txBox="1">
            <a:spLocks noGrp="1"/>
          </p:cNvSpPr>
          <p:nvPr>
            <p:ph type="title"/>
          </p:nvPr>
        </p:nvSpPr>
        <p:spPr>
          <a:xfrm>
            <a:off x="311700" y="1106125"/>
            <a:ext cx="8520599" cy="1963500"/>
          </a:xfrm>
          <a:prstGeom prst="rect">
            <a:avLst/>
          </a:prstGeom>
        </p:spPr>
        <p:txBody>
          <a:bodyPr lIns="91425" tIns="91425" rIns="91425" bIns="91425" anchor="b" anchorCtr="0"/>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a:endParaRPr/>
          </a:p>
        </p:txBody>
      </p:sp>
      <p:sp>
        <p:nvSpPr>
          <p:cNvPr id="54" name="Shape 54"/>
          <p:cNvSpPr txBox="1">
            <a:spLocks noGrp="1"/>
          </p:cNvSpPr>
          <p:nvPr>
            <p:ph type="body" idx="1"/>
          </p:nvPr>
        </p:nvSpPr>
        <p:spPr>
          <a:xfrm>
            <a:off x="311700" y="3152225"/>
            <a:ext cx="8520599" cy="1300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5" name="Shape 5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430800" y="1889700"/>
            <a:ext cx="8282399" cy="1516500"/>
          </a:xfrm>
          <a:prstGeom prst="rect">
            <a:avLst/>
          </a:prstGeom>
        </p:spPr>
        <p:txBody>
          <a:bodyPr lIns="91425" tIns="91425" rIns="91425" bIns="91425" anchor="ctr" anchorCtr="0"/>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a:endParaRPr/>
          </a:p>
        </p:txBody>
      </p:sp>
      <p:sp>
        <p:nvSpPr>
          <p:cNvPr id="18" name="Shape 1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cxnSp>
        <p:nvCxnSpPr>
          <p:cNvPr id="20" name="Shape 20"/>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1" name="Shape 21"/>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468825"/>
            <a:ext cx="8520599" cy="30999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cxnSp>
        <p:nvCxnSpPr>
          <p:cNvPr id="25" name="Shape 25"/>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6" name="Shape 26"/>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468825"/>
            <a:ext cx="3999899"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468825"/>
            <a:ext cx="3999899"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cxnSp>
        <p:nvCxnSpPr>
          <p:cNvPr id="34" name="Shape 34"/>
          <p:cNvCxnSpPr/>
          <p:nvPr/>
        </p:nvCxnSpPr>
        <p:spPr>
          <a:xfrm>
            <a:off x="418675" y="1457787"/>
            <a:ext cx="614099" cy="0"/>
          </a:xfrm>
          <a:prstGeom prst="straightConnector1">
            <a:avLst/>
          </a:prstGeom>
          <a:noFill/>
          <a:ln w="19050" cap="flat" cmpd="sng">
            <a:solidFill>
              <a:schemeClr val="dk2"/>
            </a:solidFill>
            <a:prstDash val="lgDash"/>
            <a:round/>
            <a:headEnd type="none" w="med" len="med"/>
            <a:tailEnd type="none" w="med" len="med"/>
          </a:ln>
        </p:spPr>
      </p:cxnSp>
      <p:sp>
        <p:nvSpPr>
          <p:cNvPr id="35" name="Shape 35"/>
          <p:cNvSpPr txBox="1">
            <a:spLocks noGrp="1"/>
          </p:cNvSpPr>
          <p:nvPr>
            <p:ph type="title"/>
          </p:nvPr>
        </p:nvSpPr>
        <p:spPr>
          <a:xfrm>
            <a:off x="311700" y="6318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6" name="Shape 36"/>
          <p:cNvSpPr txBox="1">
            <a:spLocks noGrp="1"/>
          </p:cNvSpPr>
          <p:nvPr>
            <p:ph type="body" idx="1"/>
          </p:nvPr>
        </p:nvSpPr>
        <p:spPr>
          <a:xfrm>
            <a:off x="311700" y="1618203"/>
            <a:ext cx="2807999" cy="29508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7" name="Shape 3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90250" y="528900"/>
            <a:ext cx="5678099" cy="4085699"/>
          </a:xfrm>
          <a:prstGeom prst="rect">
            <a:avLst/>
          </a:prstGeom>
        </p:spPr>
        <p:txBody>
          <a:bodyPr lIns="91425" tIns="91425" rIns="91425" bIns="91425" anchor="ctr" anchorCtr="0"/>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a:endParaRPr/>
          </a:p>
        </p:txBody>
      </p:sp>
      <p:sp>
        <p:nvSpPr>
          <p:cNvPr id="40" name="Shape 4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bg>
      <p:bgPr>
        <a:solidFill>
          <a:schemeClr val="dk1"/>
        </a:solidFill>
        <a:effectLst/>
      </p:bgPr>
    </p:bg>
    <p:spTree>
      <p:nvGrpSpPr>
        <p:cNvPr id="1" name="Shape 41"/>
        <p:cNvGrpSpPr/>
        <p:nvPr/>
      </p:nvGrpSpPr>
      <p:grpSpPr>
        <a:xfrm>
          <a:off x="0" y="0"/>
          <a:ext cx="0" cy="0"/>
          <a:chOff x="0" y="0"/>
          <a:chExt cx="0" cy="0"/>
        </a:xfrm>
      </p:grpSpPr>
      <p:sp>
        <p:nvSpPr>
          <p:cNvPr id="42" name="Shape 42"/>
          <p:cNvSpPr/>
          <p:nvPr/>
        </p:nvSpPr>
        <p:spPr>
          <a:xfrm>
            <a:off x="4572000" y="175"/>
            <a:ext cx="4572000" cy="5143499"/>
          </a:xfrm>
          <a:prstGeom prst="rect">
            <a:avLst/>
          </a:prstGeom>
          <a:solidFill>
            <a:schemeClr val="lt1"/>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577199" cy="0"/>
          </a:xfrm>
          <a:prstGeom prst="straightConnector1">
            <a:avLst/>
          </a:prstGeom>
          <a:noFill/>
          <a:ln w="19050" cap="flat" cmpd="sng">
            <a:solidFill>
              <a:schemeClr val="dk1"/>
            </a:solidFill>
            <a:prstDash val="lgDash"/>
            <a:round/>
            <a:headEnd type="none" w="med" len="med"/>
            <a:tailEnd type="none" w="med" len="med"/>
          </a:ln>
        </p:spPr>
      </p:cxnSp>
      <p:sp>
        <p:nvSpPr>
          <p:cNvPr id="44" name="Shape 44"/>
          <p:cNvSpPr txBox="1">
            <a:spLocks noGrp="1"/>
          </p:cNvSpPr>
          <p:nvPr>
            <p:ph type="title"/>
          </p:nvPr>
        </p:nvSpPr>
        <p:spPr>
          <a:xfrm>
            <a:off x="265500" y="1078750"/>
            <a:ext cx="4045199" cy="1789200"/>
          </a:xfrm>
          <a:prstGeom prst="rect">
            <a:avLst/>
          </a:prstGeom>
        </p:spPr>
        <p:txBody>
          <a:bodyPr lIns="91425" tIns="91425" rIns="91425" bIns="91425" anchor="b" anchorCtr="0"/>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a:endParaRPr/>
          </a:p>
        </p:txBody>
      </p:sp>
      <p:sp>
        <p:nvSpPr>
          <p:cNvPr id="45" name="Shape 45"/>
          <p:cNvSpPr txBox="1">
            <a:spLocks noGrp="1"/>
          </p:cNvSpPr>
          <p:nvPr>
            <p:ph type="subTitle" idx="1"/>
          </p:nvPr>
        </p:nvSpPr>
        <p:spPr>
          <a:xfrm>
            <a:off x="265500" y="2921400"/>
            <a:ext cx="4045199" cy="1345500"/>
          </a:xfrm>
          <a:prstGeom prst="rect">
            <a:avLst/>
          </a:prstGeom>
        </p:spPr>
        <p:txBody>
          <a:bodyPr lIns="91425" tIns="91425" rIns="91425" bIns="91425" anchor="t" anchorCtr="0"/>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a:endParaRPr/>
          </a:p>
        </p:txBody>
      </p:sp>
      <p:sp>
        <p:nvSpPr>
          <p:cNvPr id="46" name="Shape 46"/>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7" name="Shape 4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a:endParaRPr/>
          </a:p>
        </p:txBody>
      </p:sp>
      <p:sp>
        <p:nvSpPr>
          <p:cNvPr id="50" name="Shape 5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72500"/>
            <a:ext cx="8520599" cy="733499"/>
          </a:xfrm>
          <a:prstGeom prst="rect">
            <a:avLst/>
          </a:prstGeom>
          <a:noFill/>
          <a:ln>
            <a:noFill/>
          </a:ln>
        </p:spPr>
        <p:txBody>
          <a:bodyPr lIns="91425" tIns="91425" rIns="91425" bIns="91425" anchor="b"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468825"/>
            <a:ext cx="8520599" cy="30999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endParaRPr lang="en" sz="1000">
              <a:solidFill>
                <a:schemeClr val="dk2"/>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stockus.wordpres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creativecommons.org/licenses/by-nc/4.0/" TargetMode="External"/><Relationship Id="rId4" Type="http://schemas.openxmlformats.org/officeDocument/2006/relationships/hyperlink" Target="https://twitter.com/bstocku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411175" y="644300"/>
            <a:ext cx="8282399" cy="2109000"/>
          </a:xfrm>
          <a:prstGeom prst="rect">
            <a:avLst/>
          </a:prstGeom>
        </p:spPr>
        <p:txBody>
          <a:bodyPr lIns="91425" tIns="91425" rIns="91425" bIns="91425" anchor="b" anchorCtr="0">
            <a:noAutofit/>
          </a:bodyPr>
          <a:lstStyle/>
          <a:p>
            <a:pPr lvl="0">
              <a:spcBef>
                <a:spcPts val="0"/>
              </a:spcBef>
              <a:buNone/>
            </a:pPr>
            <a:r>
              <a:rPr lang="en"/>
              <a:t>Numberless Word Problems</a:t>
            </a:r>
          </a:p>
        </p:txBody>
      </p:sp>
      <p:sp>
        <p:nvSpPr>
          <p:cNvPr id="63" name="Shape 63"/>
          <p:cNvSpPr txBox="1">
            <a:spLocks noGrp="1"/>
          </p:cNvSpPr>
          <p:nvPr>
            <p:ph type="subTitle" idx="1"/>
          </p:nvPr>
        </p:nvSpPr>
        <p:spPr>
          <a:xfrm>
            <a:off x="411175" y="3398250"/>
            <a:ext cx="8282399" cy="1260599"/>
          </a:xfrm>
          <a:prstGeom prst="rect">
            <a:avLst/>
          </a:prstGeom>
        </p:spPr>
        <p:txBody>
          <a:bodyPr lIns="91425" tIns="91425" rIns="91425" bIns="91425" anchor="ctr" anchorCtr="0">
            <a:noAutofit/>
          </a:bodyPr>
          <a:lstStyle/>
          <a:p>
            <a:pPr lvl="0">
              <a:spcBef>
                <a:spcPts val="0"/>
              </a:spcBef>
              <a:buNone/>
            </a:pPr>
            <a:r>
              <a:rPr lang="en"/>
              <a:t>Separate - Change Unknown Problems</a:t>
            </a:r>
          </a:p>
        </p:txBody>
      </p:sp>
      <p:sp>
        <p:nvSpPr>
          <p:cNvPr id="64" name="Shape 64"/>
          <p:cNvSpPr txBox="1"/>
          <p:nvPr/>
        </p:nvSpPr>
        <p:spPr>
          <a:xfrm>
            <a:off x="0" y="4810862"/>
            <a:ext cx="2467800" cy="295200"/>
          </a:xfrm>
          <a:prstGeom prst="rect">
            <a:avLst/>
          </a:prstGeom>
          <a:noFill/>
          <a:ln>
            <a:noFill/>
          </a:ln>
        </p:spPr>
        <p:txBody>
          <a:bodyPr lIns="91425" tIns="91425" rIns="91425" bIns="91425" anchor="t" anchorCtr="0">
            <a:noAutofit/>
          </a:bodyPr>
          <a:lstStyle/>
          <a:p>
            <a:pPr lvl="0" rtl="0">
              <a:spcBef>
                <a:spcPts val="0"/>
              </a:spcBef>
              <a:buNone/>
            </a:pPr>
            <a:r>
              <a:rPr lang="en" u="sng">
                <a:solidFill>
                  <a:srgbClr val="01AFD1"/>
                </a:solidFill>
                <a:latin typeface="Oswald"/>
                <a:ea typeface="Oswald"/>
                <a:cs typeface="Oswald"/>
                <a:sym typeface="Oswald"/>
                <a:hlinkClick r:id="rId3"/>
              </a:rPr>
              <a:t>Brian Bushart </a:t>
            </a:r>
            <a:r>
              <a:rPr lang="en">
                <a:solidFill>
                  <a:srgbClr val="424242"/>
                </a:solidFill>
                <a:latin typeface="Oswald"/>
                <a:ea typeface="Oswald"/>
                <a:cs typeface="Oswald"/>
                <a:sym typeface="Oswald"/>
              </a:rPr>
              <a:t>| </a:t>
            </a:r>
            <a:r>
              <a:rPr lang="en" u="sng">
                <a:solidFill>
                  <a:srgbClr val="01AFD1"/>
                </a:solidFill>
                <a:latin typeface="Oswald"/>
                <a:ea typeface="Oswald"/>
                <a:cs typeface="Oswald"/>
                <a:sym typeface="Oswald"/>
                <a:hlinkClick r:id="rId4"/>
              </a:rPr>
              <a:t>@bstockus</a:t>
            </a:r>
          </a:p>
        </p:txBody>
      </p:sp>
      <p:pic>
        <p:nvPicPr>
          <p:cNvPr id="65" name="Shape 65">
            <a:hlinkClick r:id="rId5"/>
          </p:cNvPr>
          <p:cNvPicPr preferRelativeResize="0"/>
          <p:nvPr/>
        </p:nvPicPr>
        <p:blipFill>
          <a:blip r:embed="rId6">
            <a:alphaModFix/>
          </a:blip>
          <a:stretch>
            <a:fillRect/>
          </a:stretch>
        </p:blipFill>
        <p:spPr>
          <a:xfrm>
            <a:off x="8305800" y="4810825"/>
            <a:ext cx="838200" cy="295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2</a:t>
            </a:r>
          </a:p>
        </p:txBody>
      </p:sp>
      <p:sp>
        <p:nvSpPr>
          <p:cNvPr id="119" name="Shape 11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Oscar mouse had 15 pieces of cheese. He gave some to his little brothers and sisters. Now Oscar has 10 pieces of cheese left. How many pieces did he give to his little brothers and sisters?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3</a:t>
            </a:r>
          </a:p>
        </p:txBody>
      </p:sp>
      <p:sp>
        <p:nvSpPr>
          <p:cNvPr id="125" name="Shape 12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Some crabs were crawling along the coral reef. Some found a hole and crawled into 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3</a:t>
            </a:r>
          </a:p>
        </p:txBody>
      </p:sp>
      <p:sp>
        <p:nvSpPr>
          <p:cNvPr id="131" name="Shape 13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Thirty crabs were crawling along the coral reef. Some found a hole and crawled into 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3</a:t>
            </a:r>
          </a:p>
        </p:txBody>
      </p:sp>
      <p:sp>
        <p:nvSpPr>
          <p:cNvPr id="137" name="Shape 13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Thirty crabs were crawling along the coral reef. Some found a hole and crawled into it. Then there there were 6 crabs crawling along the coral reef.</a:t>
            </a:r>
          </a:p>
          <a:p>
            <a:pPr lvl="0" rtl="0">
              <a:spcBef>
                <a:spcPts val="0"/>
              </a:spcBef>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3</a:t>
            </a:r>
          </a:p>
        </p:txBody>
      </p:sp>
      <p:sp>
        <p:nvSpPr>
          <p:cNvPr id="143" name="Shape 14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Thirty crabs were crawling along the coral reef. Some found a hole and crawled into it. Then there there were 6 crabs crawling along the coral reef. How many crabs crawled into the hole?</a:t>
            </a:r>
          </a:p>
          <a:p>
            <a:pPr lvl="0" rtl="0">
              <a:spcBef>
                <a:spcPts val="0"/>
              </a:spcBef>
              <a:buNone/>
            </a:pPr>
            <a:endParaRPr/>
          </a:p>
          <a:p>
            <a:pPr lvl="0" rtl="0">
              <a:spcBef>
                <a:spcPts val="0"/>
              </a:spcBef>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4</a:t>
            </a:r>
          </a:p>
        </p:txBody>
      </p:sp>
      <p:sp>
        <p:nvSpPr>
          <p:cNvPr id="149" name="Shape 14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A mother penguin caught some fish. She gave some to her pups.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4</a:t>
            </a:r>
          </a:p>
        </p:txBody>
      </p:sp>
      <p:sp>
        <p:nvSpPr>
          <p:cNvPr id="155" name="Shape 15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A mother penguin caught 12 fish. She gave some to her pups.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4</a:t>
            </a:r>
          </a:p>
        </p:txBody>
      </p:sp>
      <p:sp>
        <p:nvSpPr>
          <p:cNvPr id="161" name="Shape 16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A mother penguin caught 12 fish. She gave some to her pups. Then she had 4 fish left for herself.</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4</a:t>
            </a:r>
          </a:p>
        </p:txBody>
      </p:sp>
      <p:sp>
        <p:nvSpPr>
          <p:cNvPr id="167" name="Shape 16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A mother penguin caught 12 fish. She gave some to her pups. Then she had 4 fish left for herself. How many fish did she give to her pups?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5</a:t>
            </a:r>
          </a:p>
        </p:txBody>
      </p:sp>
      <p:sp>
        <p:nvSpPr>
          <p:cNvPr id="173" name="Shape 17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Jason collected some seashells at the beach. He lost some.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Notes</a:t>
            </a:r>
          </a:p>
        </p:txBody>
      </p:sp>
      <p:sp>
        <p:nvSpPr>
          <p:cNvPr id="71" name="Shape 7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This problem set contains 10 numberless word problems organized around one CGI problem type.</a:t>
            </a:r>
          </a:p>
          <a:p>
            <a:pPr lvl="0" rtl="0">
              <a:spcBef>
                <a:spcPts val="0"/>
              </a:spcBef>
              <a:buNone/>
            </a:pPr>
            <a:r>
              <a:rPr lang="en"/>
              <a:t>There are sample discussion questions in the notes section on each slide.</a:t>
            </a:r>
          </a:p>
          <a:p>
            <a:pPr lvl="0" rtl="0">
              <a:spcBef>
                <a:spcPts val="0"/>
              </a:spcBef>
              <a:buNone/>
            </a:pPr>
            <a:r>
              <a:rPr lang="en"/>
              <a:t>The idea is that each slide of a problem will be revealed and discussed one at a time to scaffold students’ understanding of the situation and the question ultimately asked.</a:t>
            </a:r>
          </a:p>
          <a:p>
            <a:pPr lvl="0" rtl="0">
              <a:spcBef>
                <a:spcPts val="0"/>
              </a:spcBef>
              <a:buNone/>
            </a:pPr>
            <a:r>
              <a:rPr lang="en"/>
              <a:t>Feel free to change numbers in the problems.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5</a:t>
            </a:r>
          </a:p>
        </p:txBody>
      </p:sp>
      <p:sp>
        <p:nvSpPr>
          <p:cNvPr id="179" name="Shape 17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Jason collected 38 seashells at the beach. He lost some.</a:t>
            </a:r>
          </a:p>
          <a:p>
            <a:pPr lvl="0" rtl="0">
              <a:spcBef>
                <a:spcPts val="0"/>
              </a:spcBef>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5</a:t>
            </a:r>
          </a:p>
        </p:txBody>
      </p:sp>
      <p:sp>
        <p:nvSpPr>
          <p:cNvPr id="185" name="Shape 18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Jason collected 38 seashells at the beach. He lost some. Then he had 35 seashells.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5</a:t>
            </a:r>
          </a:p>
        </p:txBody>
      </p:sp>
      <p:sp>
        <p:nvSpPr>
          <p:cNvPr id="191" name="Shape 19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Jason collected 38 seashells at the beach. He lost some. Then he had 35 seashells. How many seashells did Jason lose?</a:t>
            </a:r>
          </a:p>
          <a:p>
            <a:pPr lvl="0" rtl="0">
              <a:spcBef>
                <a:spcPts val="0"/>
              </a:spcBef>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6</a:t>
            </a:r>
          </a:p>
        </p:txBody>
      </p:sp>
      <p:sp>
        <p:nvSpPr>
          <p:cNvPr id="197" name="Shape 19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Ricardo had some gummy bears. He shared some with his friend.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6</a:t>
            </a:r>
          </a:p>
        </p:txBody>
      </p:sp>
      <p:sp>
        <p:nvSpPr>
          <p:cNvPr id="203" name="Shape 20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Ricardo had some gummy bears. He shared some with his friend. Then Ricardo had 10 gummy bears left.</a:t>
            </a:r>
          </a:p>
          <a:p>
            <a:pPr lvl="0" rtl="0">
              <a:spcBef>
                <a:spcPts val="0"/>
              </a:spcBef>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6</a:t>
            </a:r>
          </a:p>
        </p:txBody>
      </p:sp>
      <p:sp>
        <p:nvSpPr>
          <p:cNvPr id="209" name="Shape 20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Ricardo had some 14 bears. He shared some with his friend. Then Ricardo had 10 gummy bears left.</a:t>
            </a:r>
          </a:p>
          <a:p>
            <a:pPr lvl="0" rtl="0">
              <a:spcBef>
                <a:spcPts val="0"/>
              </a:spcBef>
              <a:buNone/>
            </a:pPr>
            <a:endParaRPr/>
          </a:p>
          <a:p>
            <a:pPr lvl="0" rtl="0">
              <a:spcBef>
                <a:spcPts val="0"/>
              </a:spcBef>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6</a:t>
            </a:r>
          </a:p>
        </p:txBody>
      </p:sp>
      <p:sp>
        <p:nvSpPr>
          <p:cNvPr id="215" name="Shape 21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Ricardo had some 14 bears. He shared some with his friend. Then Ricardo had 10 gummy bears left. How many did he give to his friend?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7</a:t>
            </a:r>
          </a:p>
        </p:txBody>
      </p:sp>
      <p:sp>
        <p:nvSpPr>
          <p:cNvPr id="221" name="Shape 22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delivery truck carried some boxes. Some were unloaded at the first stop.</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7</a:t>
            </a:r>
          </a:p>
        </p:txBody>
      </p:sp>
      <p:sp>
        <p:nvSpPr>
          <p:cNvPr id="227" name="Shape 22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delivery truck carried some boxes. Some were unloaded at the first stop. Then there were 35 boxes on the truck.</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7</a:t>
            </a:r>
          </a:p>
        </p:txBody>
      </p:sp>
      <p:sp>
        <p:nvSpPr>
          <p:cNvPr id="233" name="Shape 23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delivery truck carried 50 boxes. Some were unloaded at the first stop. Then there were 35 boxes on the truck.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a:t>
            </a:r>
          </a:p>
        </p:txBody>
      </p:sp>
      <p:sp>
        <p:nvSpPr>
          <p:cNvPr id="77" name="Shape 7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Some mosquitoes were buzzing around a pond. A frog caught some.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7</a:t>
            </a:r>
          </a:p>
        </p:txBody>
      </p:sp>
      <p:sp>
        <p:nvSpPr>
          <p:cNvPr id="239" name="Shape 23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delivery truck carried 50 boxes. Some were unloaded at the first stop. Then there were 35 boxes on the truck. How many boxes were unloaded from the truck at the first stop?</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8</a:t>
            </a:r>
          </a:p>
        </p:txBody>
      </p:sp>
      <p:sp>
        <p:nvSpPr>
          <p:cNvPr id="245" name="Shape 24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some morpho butterflies on a bush. Some of them flew away.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8</a:t>
            </a:r>
          </a:p>
        </p:txBody>
      </p:sp>
      <p:sp>
        <p:nvSpPr>
          <p:cNvPr id="251" name="Shape 25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some morpho butterflies on a bush. Some of them flew away. Then there were 5 on the bush.</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55"/>
        <p:cNvGrpSpPr/>
        <p:nvPr/>
      </p:nvGrpSpPr>
      <p:grpSpPr>
        <a:xfrm>
          <a:off x="0" y="0"/>
          <a:ext cx="0" cy="0"/>
          <a:chOff x="0" y="0"/>
          <a:chExt cx="0" cy="0"/>
        </a:xfrm>
      </p:grpSpPr>
      <p:sp>
        <p:nvSpPr>
          <p:cNvPr id="256" name="Shape 25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8</a:t>
            </a:r>
          </a:p>
        </p:txBody>
      </p:sp>
      <p:sp>
        <p:nvSpPr>
          <p:cNvPr id="257" name="Shape 25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23 morpho butterflies on a bush. Some of them flew away. Then there were 5 on the bush.</a:t>
            </a:r>
          </a:p>
          <a:p>
            <a:pPr lvl="0" rtl="0">
              <a:spcBef>
                <a:spcPts val="0"/>
              </a:spcBef>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61"/>
        <p:cNvGrpSpPr/>
        <p:nvPr/>
      </p:nvGrpSpPr>
      <p:grpSpPr>
        <a:xfrm>
          <a:off x="0" y="0"/>
          <a:ext cx="0" cy="0"/>
          <a:chOff x="0" y="0"/>
          <a:chExt cx="0" cy="0"/>
        </a:xfrm>
      </p:grpSpPr>
      <p:sp>
        <p:nvSpPr>
          <p:cNvPr id="262" name="Shape 26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8</a:t>
            </a:r>
          </a:p>
        </p:txBody>
      </p:sp>
      <p:sp>
        <p:nvSpPr>
          <p:cNvPr id="263" name="Shape 26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23 morpho butterflies on a bush. Some of them flew away. Then there were 5 on the bush. How many butterflies flew away?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Shape 26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9</a:t>
            </a:r>
          </a:p>
        </p:txBody>
      </p:sp>
      <p:sp>
        <p:nvSpPr>
          <p:cNvPr id="269" name="Shape 26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Some icicles were hanging from my roof. My brother knocked some down.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Shape 27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9</a:t>
            </a:r>
          </a:p>
        </p:txBody>
      </p:sp>
      <p:sp>
        <p:nvSpPr>
          <p:cNvPr id="275" name="Shape 27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Some icicles were hanging from my roof. My brother knocked some down. Then there were 12 left.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Shape 28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9</a:t>
            </a:r>
          </a:p>
        </p:txBody>
      </p:sp>
      <p:sp>
        <p:nvSpPr>
          <p:cNvPr id="281" name="Shape 28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Eighteen icicles were hanging from my roof. My brother knocked some down. Then there were 12 left.</a:t>
            </a:r>
          </a:p>
          <a:p>
            <a:pPr lvl="0" rtl="0">
              <a:spcBef>
                <a:spcPts val="0"/>
              </a:spcBef>
              <a:buNone/>
            </a:pP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9</a:t>
            </a:r>
          </a:p>
        </p:txBody>
      </p:sp>
      <p:sp>
        <p:nvSpPr>
          <p:cNvPr id="287" name="Shape 28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Eighteen icicles were hanging from my roof. My brother knocked some down. Then there were 12 left. How many icicles did my brother knock down?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10</a:t>
            </a:r>
          </a:p>
        </p:txBody>
      </p:sp>
      <p:sp>
        <p:nvSpPr>
          <p:cNvPr id="293" name="Shape 29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gorilla had some bananas. She ate some.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a:t>
            </a:r>
          </a:p>
        </p:txBody>
      </p:sp>
      <p:sp>
        <p:nvSpPr>
          <p:cNvPr id="83" name="Shape 8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Ten mosquitoes were buzzing around a pond. A frog caught some.</a:t>
            </a:r>
          </a:p>
          <a:p>
            <a:pPr lvl="0" rtl="0">
              <a:spcBef>
                <a:spcPts val="0"/>
              </a:spcBef>
              <a:buNone/>
            </a:pP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97"/>
        <p:cNvGrpSpPr/>
        <p:nvPr/>
      </p:nvGrpSpPr>
      <p:grpSpPr>
        <a:xfrm>
          <a:off x="0" y="0"/>
          <a:ext cx="0" cy="0"/>
          <a:chOff x="0" y="0"/>
          <a:chExt cx="0" cy="0"/>
        </a:xfrm>
      </p:grpSpPr>
      <p:sp>
        <p:nvSpPr>
          <p:cNvPr id="298" name="Shape 29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10</a:t>
            </a:r>
          </a:p>
        </p:txBody>
      </p:sp>
      <p:sp>
        <p:nvSpPr>
          <p:cNvPr id="299" name="Shape 29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gorilla had some bananas. She ate some. Then she had 20 bananas left.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303"/>
        <p:cNvGrpSpPr/>
        <p:nvPr/>
      </p:nvGrpSpPr>
      <p:grpSpPr>
        <a:xfrm>
          <a:off x="0" y="0"/>
          <a:ext cx="0" cy="0"/>
          <a:chOff x="0" y="0"/>
          <a:chExt cx="0" cy="0"/>
        </a:xfrm>
      </p:grpSpPr>
      <p:sp>
        <p:nvSpPr>
          <p:cNvPr id="304" name="Shape 30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10</a:t>
            </a:r>
          </a:p>
        </p:txBody>
      </p:sp>
      <p:sp>
        <p:nvSpPr>
          <p:cNvPr id="305" name="Shape 30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gorilla had 41 bananas. She ate some. Then she had 20 bananas left.</a:t>
            </a:r>
          </a:p>
          <a:p>
            <a:pPr lvl="0" rtl="0">
              <a:spcBef>
                <a:spcPts val="0"/>
              </a:spcBef>
              <a:buNone/>
            </a:pP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309"/>
        <p:cNvGrpSpPr/>
        <p:nvPr/>
      </p:nvGrpSpPr>
      <p:grpSpPr>
        <a:xfrm>
          <a:off x="0" y="0"/>
          <a:ext cx="0" cy="0"/>
          <a:chOff x="0" y="0"/>
          <a:chExt cx="0" cy="0"/>
        </a:xfrm>
      </p:grpSpPr>
      <p:sp>
        <p:nvSpPr>
          <p:cNvPr id="310" name="Shape 31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10</a:t>
            </a:r>
          </a:p>
        </p:txBody>
      </p:sp>
      <p:sp>
        <p:nvSpPr>
          <p:cNvPr id="311" name="Shape 31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gorilla had 41 bananas. She ate some. Then she had 20 bananas left. How many bananas did the gorilla eat?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a:t>
            </a:r>
          </a:p>
        </p:txBody>
      </p:sp>
      <p:sp>
        <p:nvSpPr>
          <p:cNvPr id="89" name="Shape 8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Ten mosquitoes were buzzing around a pond. A frog caught some. Then there were 7 mosquitoes buzzing around.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a:t>
            </a:r>
          </a:p>
        </p:txBody>
      </p:sp>
      <p:sp>
        <p:nvSpPr>
          <p:cNvPr id="95" name="Shape 9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Ten mosquitoes were buzzing around a pond. A frog caught some. Then there were 7 mosquitoes buzzing around. How many mosquitoes did the frog catch?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2</a:t>
            </a:r>
          </a:p>
        </p:txBody>
      </p:sp>
      <p:sp>
        <p:nvSpPr>
          <p:cNvPr id="101" name="Shape 10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Oscar mouse had some pieces of cheese. He gave some to his little brothers and sisters.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2</a:t>
            </a:r>
          </a:p>
        </p:txBody>
      </p:sp>
      <p:sp>
        <p:nvSpPr>
          <p:cNvPr id="107" name="Shape 10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Oscar mouse had 15 pieces of cheese. He gave some to his little brothers and sisters.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2</a:t>
            </a:r>
          </a:p>
        </p:txBody>
      </p:sp>
      <p:sp>
        <p:nvSpPr>
          <p:cNvPr id="113" name="Shape 11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Oscar mouse had 15 pieces of cheese. He gave some to his little brothers and sisters. Now Oscar has 10 pieces of cheese left.</a:t>
            </a:r>
          </a:p>
        </p:txBody>
      </p:sp>
    </p:spTree>
  </p:cSld>
  <p:clrMapOvr>
    <a:masterClrMapping/>
  </p:clrMapOvr>
</p:sld>
</file>

<file path=ppt/theme/theme1.xml><?xml version="1.0" encoding="utf-8"?>
<a:theme xmlns:a="http://schemas.openxmlformats.org/drawingml/2006/main"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2684</Words>
  <Application>Microsoft Office PowerPoint</Application>
  <PresentationFormat>On-screen Show (16:9)</PresentationFormat>
  <Paragraphs>200</Paragraphs>
  <Slides>42</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Oswald</vt:lpstr>
      <vt:lpstr>Source Code Pro</vt:lpstr>
      <vt:lpstr>modern-writer</vt:lpstr>
      <vt:lpstr>Numberless Word Problems</vt:lpstr>
      <vt:lpstr>Notes</vt:lpstr>
      <vt:lpstr>1</vt:lpstr>
      <vt:lpstr>1</vt:lpstr>
      <vt:lpstr>1</vt:lpstr>
      <vt:lpstr>1</vt:lpstr>
      <vt:lpstr>2</vt:lpstr>
      <vt:lpstr>2</vt:lpstr>
      <vt:lpstr>2</vt:lpstr>
      <vt:lpstr>2</vt:lpstr>
      <vt:lpstr>3</vt:lpstr>
      <vt:lpstr>3</vt:lpstr>
      <vt:lpstr>3</vt:lpstr>
      <vt:lpstr>3</vt:lpstr>
      <vt:lpstr>4</vt:lpstr>
      <vt:lpstr>4</vt:lpstr>
      <vt:lpstr>4</vt:lpstr>
      <vt:lpstr>4</vt:lpstr>
      <vt:lpstr>5</vt:lpstr>
      <vt:lpstr>5</vt:lpstr>
      <vt:lpstr>5</vt:lpstr>
      <vt:lpstr>5</vt:lpstr>
      <vt:lpstr>6</vt:lpstr>
      <vt:lpstr>6</vt:lpstr>
      <vt:lpstr>6</vt:lpstr>
      <vt:lpstr>6</vt:lpstr>
      <vt:lpstr>7</vt:lpstr>
      <vt:lpstr>7</vt:lpstr>
      <vt:lpstr>7</vt:lpstr>
      <vt:lpstr>7</vt:lpstr>
      <vt:lpstr>8</vt:lpstr>
      <vt:lpstr>8</vt:lpstr>
      <vt:lpstr>8</vt:lpstr>
      <vt:lpstr>8</vt:lpstr>
      <vt:lpstr>9</vt:lpstr>
      <vt:lpstr>9</vt:lpstr>
      <vt:lpstr>9</vt:lpstr>
      <vt:lpstr>9</vt:lpstr>
      <vt:lpstr>10</vt:lpstr>
      <vt:lpstr>10</vt:lpstr>
      <vt:lpstr>10</vt:lpstr>
      <vt:lpstr>10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Numberless Word Problems</dc:title>
  <dc:creator>Beatrice Holmes</dc:creator>
  <cp:lastModifiedBy>Beatrice Holmes</cp:lastModifiedBy>
  <cp:revision>1</cp:revision>
  <dcterms:modified xsi:type="dcterms:W3CDTF">2017-02-22T00:20:51Z</dcterms:modified>
</cp:coreProperties>
</file>