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</p:sldIdLst>
  <p:sldSz cy="5143500" cx="9144000"/>
  <p:notesSz cx="6858000" cy="9144000"/>
  <p:embeddedFontLst>
    <p:embeddedFont>
      <p:font typeface="Source Code Pro"/>
      <p:regular r:id="rId47"/>
      <p:bold r:id="rId48"/>
    </p:embeddedFont>
    <p:embeddedFont>
      <p:font typeface="Oswald"/>
      <p:regular r:id="rId49"/>
      <p:bold r:id="rId5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font" Target="fonts/SourceCodePro-bold.fntdata"/><Relationship Id="rId47" Type="http://schemas.openxmlformats.org/officeDocument/2006/relationships/font" Target="fonts/SourceCodePro-regular.fntdata"/><Relationship Id="rId49" Type="http://schemas.openxmlformats.org/officeDocument/2006/relationships/font" Target="fonts/Oswald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0" Type="http://schemas.openxmlformats.org/officeDocument/2006/relationships/font" Target="fonts/Oswald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operation will you use to answer the question? Why?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Estimate your answer before solving. About how many flowers did the hummingbird get nectar from?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you think “a few” means in this situation?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many Leo Lionni books do you think she has? What makes you say that?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operation will you use to answer the question? Why?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you think “even more” means in this situation?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many short-sleeve shirts do you think we have? What makes you say that?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operation will you use to answer the question? Why?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is a subtraction question that could be asked about this situation?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you think “a few” means in this situation?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many children do you think the dentist saw? What makes you say that?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operation will you use to answer the question? Why?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is a subtraction question that could be asked about this situation?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you think “even more” means in this situation?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many nests do you think the ducks made? What makes you say that?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operation will you use to answer the question? Why?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Estimate your answer before solving.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Did the birds make more than 60 nests or less than 60 nests in the marsh? What makes you say that?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do you think “fewer” means in this situation?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many white chickens do you think he has? What makes you say that?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Shape 2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What is something I did buy?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is something I did not buy?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operation will you use to answer the question? Why?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Does Farmer Brown have more than 300 chickens or less than 300 chickens? What makes you say that?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Shape 2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What do you think “fewer” means in this situation?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many girls do you predict came to the party? How many boys?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Shape 2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does the number of boys compare to your prediction?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Based on what you know now, how many girls do you predict came to the party?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Shape 2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Shape 2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operation will you use to answer the question? Why?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is a subtraction question you could ask about this situation?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many ants do you think she counted on the playground?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many ants do you think she counted at home?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Shape 2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does this compare to your prediction?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How many ants do you think she counted at home? What makes you say that?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Shape 2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Why do you think she counted more ants at her house?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operation will you use to answer the question? Why?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Estimate your answer. About how many ants did she count altogether?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Shape 2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is the difference between “a few” and “fewer”?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numbers of mice in the attic and basement do you think would make sense in this situation?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If the word “some” changes to a number, what number do you think it could be?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Shape 2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Based on what you know, how many mice do you think are sleeping in the basement? What makes you say that?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Shape 3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Shape 3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operation will you use to answer the question? Why?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is a subtraction question you could ask about this situation?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operation will you use to answer the question? Why?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are you picturing in your mind when you read this story?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How many pink flowers do you predict the hummingbird sucked nectar from?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Do you think it visited more or fewer blue flowers than pink flowers?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Are you surprised by the number of pink flowers the hummingbird sucked nectar from? How does it compare to our predictions?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(Interesting fact, hummingbirds eat 1.5 to 3 times their weight each day which means they have to visit hundreds of flowers daily to get enough food.)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changed? What did we learn from this new information?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What question could we ask about this situation?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4226100" y="2933549"/>
            <a:ext cx="691799" cy="388500"/>
          </a:xfrm>
          <a:prstGeom prst="triangl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-25" y="0"/>
            <a:ext cx="9144000" cy="31241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411175" y="644300"/>
            <a:ext cx="8282399" cy="21090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411175" y="3398250"/>
            <a:ext cx="8282399" cy="12605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hape 52"/>
          <p:cNvCxnSpPr/>
          <p:nvPr/>
        </p:nvCxnSpPr>
        <p:spPr>
          <a:xfrm>
            <a:off x="413275" y="2988275"/>
            <a:ext cx="910499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53" name="Shape 53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12000"/>
            </a:lvl1pPr>
            <a:lvl2pPr lvl="1">
              <a:spcBef>
                <a:spcPts val="0"/>
              </a:spcBef>
              <a:buSzPct val="100000"/>
              <a:defRPr sz="12000"/>
            </a:lvl2pPr>
            <a:lvl3pPr lvl="2">
              <a:spcBef>
                <a:spcPts val="0"/>
              </a:spcBef>
              <a:buSzPct val="100000"/>
              <a:defRPr sz="12000"/>
            </a:lvl3pPr>
            <a:lvl4pPr lvl="3">
              <a:spcBef>
                <a:spcPts val="0"/>
              </a:spcBef>
              <a:buSzPct val="100000"/>
              <a:defRPr sz="12000"/>
            </a:lvl4pPr>
            <a:lvl5pPr lvl="4">
              <a:spcBef>
                <a:spcPts val="0"/>
              </a:spcBef>
              <a:buSzPct val="100000"/>
              <a:defRPr sz="12000"/>
            </a:lvl5pPr>
            <a:lvl6pPr lvl="5">
              <a:spcBef>
                <a:spcPts val="0"/>
              </a:spcBef>
              <a:buSzPct val="100000"/>
              <a:defRPr sz="12000"/>
            </a:lvl6pPr>
            <a:lvl7pPr lvl="6">
              <a:spcBef>
                <a:spcPts val="0"/>
              </a:spcBef>
              <a:buSzPct val="100000"/>
              <a:defRPr sz="12000"/>
            </a:lvl7pPr>
            <a:lvl8pPr lvl="7">
              <a:spcBef>
                <a:spcPts val="0"/>
              </a:spcBef>
              <a:buSzPct val="100000"/>
              <a:defRPr sz="12000"/>
            </a:lvl8pPr>
            <a:lvl9pPr lvl="8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x="430800" y="1889700"/>
            <a:ext cx="8282399" cy="15165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hape 20"/>
          <p:cNvCxnSpPr/>
          <p:nvPr/>
        </p:nvCxnSpPr>
        <p:spPr>
          <a:xfrm>
            <a:off x="429200" y="1275577"/>
            <a:ext cx="6140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21" name="Shape 21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hape 25"/>
          <p:cNvCxnSpPr/>
          <p:nvPr/>
        </p:nvCxnSpPr>
        <p:spPr>
          <a:xfrm>
            <a:off x="429200" y="1275577"/>
            <a:ext cx="6140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11700" y="1468825"/>
            <a:ext cx="3999899" cy="309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832400" y="1468825"/>
            <a:ext cx="3999899" cy="3099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hape 34"/>
          <p:cNvCxnSpPr/>
          <p:nvPr/>
        </p:nvCxnSpPr>
        <p:spPr>
          <a:xfrm>
            <a:off x="418675" y="1457787"/>
            <a:ext cx="6140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35" name="Shape 35"/>
          <p:cNvSpPr txBox="1"/>
          <p:nvPr>
            <p:ph type="title"/>
          </p:nvPr>
        </p:nvSpPr>
        <p:spPr>
          <a:xfrm>
            <a:off x="311700" y="6318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311700" y="1618203"/>
            <a:ext cx="2807999" cy="295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490250" y="528900"/>
            <a:ext cx="5678099" cy="40856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5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175"/>
            <a:ext cx="4572000" cy="5143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577199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44" name="Shape 44"/>
          <p:cNvSpPr txBox="1"/>
          <p:nvPr>
            <p:ph type="title"/>
          </p:nvPr>
        </p:nvSpPr>
        <p:spPr>
          <a:xfrm>
            <a:off x="265500" y="1078750"/>
            <a:ext cx="4045199" cy="1789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x="265500" y="2921400"/>
            <a:ext cx="4045199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72500"/>
            <a:ext cx="8520599" cy="733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468825"/>
            <a:ext cx="8520599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bstockus.wordpress.com/" TargetMode="External"/><Relationship Id="rId4" Type="http://schemas.openxmlformats.org/officeDocument/2006/relationships/hyperlink" Target="https://twitter.com/bstockus" TargetMode="External"/><Relationship Id="rId5" Type="http://schemas.openxmlformats.org/officeDocument/2006/relationships/hyperlink" Target="https://creativecommons.org/licenses/by-nc/4.0/" TargetMode="External"/><Relationship Id="rId6" Type="http://schemas.openxmlformats.org/officeDocument/2006/relationships/image" Target="../media/image0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411175" y="644300"/>
            <a:ext cx="8282399" cy="2109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Numberless Word Problems</a:t>
            </a:r>
          </a:p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411175" y="3398250"/>
            <a:ext cx="8282399" cy="12605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Part-Part-Whole - Whole Unknown Problems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0" y="4810862"/>
            <a:ext cx="24678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rgbClr val="01AFD1"/>
                </a:solidFill>
                <a:latin typeface="Oswald"/>
                <a:ea typeface="Oswald"/>
                <a:cs typeface="Oswald"/>
                <a:sym typeface="Oswald"/>
                <a:hlinkClick r:id="rId3"/>
              </a:rPr>
              <a:t>Brian Bushart </a:t>
            </a:r>
            <a:r>
              <a:rPr lang="en">
                <a:solidFill>
                  <a:srgbClr val="424242"/>
                </a:solidFill>
                <a:latin typeface="Oswald"/>
                <a:ea typeface="Oswald"/>
                <a:cs typeface="Oswald"/>
                <a:sym typeface="Oswald"/>
              </a:rPr>
              <a:t>| </a:t>
            </a:r>
            <a:r>
              <a:rPr lang="en" u="sng">
                <a:solidFill>
                  <a:srgbClr val="01AFD1"/>
                </a:solidFill>
                <a:latin typeface="Oswald"/>
                <a:ea typeface="Oswald"/>
                <a:cs typeface="Oswald"/>
                <a:sym typeface="Oswald"/>
                <a:hlinkClick r:id="rId4"/>
              </a:rPr>
              <a:t>@bstockus</a:t>
            </a:r>
          </a:p>
        </p:txBody>
      </p:sp>
      <p:pic>
        <p:nvPicPr>
          <p:cNvPr id="65" name="Shape 65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305800" y="4810825"/>
            <a:ext cx="838200" cy="29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hungry hummingbird sucked nectar from 85 pink flowers and 95 blue flowers. How many flowers did the hummingbird get nectar from?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3</a:t>
            </a: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Roberta has some Dr. Seuss books. She also has a few Leo Lionni books.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3</a:t>
            </a: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Roberta has 8 Dr. Seuss books. She also has a few Leo Lionni books.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3</a:t>
            </a:r>
          </a:p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Roberta has 8 Dr. Seuss books. She also has 3 Leo Lionni books.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3</a:t>
            </a:r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Roberta has 8 Dr. Seuss books. She also has 3 Leo Lionni books. How many books does she have altogether?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</a:t>
            </a:r>
          </a:p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We have some long-sleeve shirts and even more short-sleeve shorts.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</a:t>
            </a: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We have 8 long-sleeve shirts and even more short-sleeve shorts.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</a:t>
            </a:r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We have 8 long-sleeve shirts and 12 short-sleeve shorts.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</a:t>
            </a:r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We have 8 long-sleeve shirts and 12 short-sleeve shorts. How many shirts do we have?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5</a:t>
            </a:r>
          </a:p>
        </p:txBody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dentist did check-ups on a few adults and some children.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Notes</a:t>
            </a: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This problem set contains 10 numberless word problems organized around one CGI problem type.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There are sample discussion questions in the notes section on each slide.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The idea is that each slide of a problem will be revealed and discussed one at a time to scaffold students’ understanding of the situation and the question ultimately asked.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Feel free to change numbers in the problems.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5</a:t>
            </a:r>
          </a:p>
        </p:txBody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dentist did check-ups on 6 adults and some children.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5</a:t>
            </a:r>
          </a:p>
        </p:txBody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dentist did check-ups on 6 adults and 10 children.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5</a:t>
            </a:r>
          </a:p>
        </p:txBody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dentist did check-ups on 6 adults and 10 children. How many check-ups did the dentist do altogether?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6</a:t>
            </a:r>
          </a:p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Ducks made some nests in the marsh. Canadian geese made even more nests in the marsh.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6</a:t>
            </a:r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Ducks made some nests in the marsh. Canadian geese made 43 nests in the marsh.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6</a:t>
            </a:r>
          </a:p>
        </p:txBody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Ducks made 28 nests in the marsh. Canadian geese made 43 nests in the marsh.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6</a:t>
            </a:r>
          </a:p>
        </p:txBody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Ducks made 28 nests in the marsh. Canadian geese made 43 nests in the marsh. How many birds made nests in the marsh?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7</a:t>
            </a:r>
          </a:p>
        </p:txBody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Farmer Brown has some brown chickens. He has fewer white chickens.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7</a:t>
            </a:r>
          </a:p>
        </p:txBody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Farmer Brown has 200 brown chickens. He has fewer white chickens.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7</a:t>
            </a:r>
          </a:p>
        </p:txBody>
      </p:sp>
      <p:sp>
        <p:nvSpPr>
          <p:cNvPr id="233" name="Shape 233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Farmer Brown has 200 brown chickens. He has 131 white chickens.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 bought some red apples and some green apples.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7</a:t>
            </a:r>
          </a:p>
        </p:txBody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Farmer Brown has 200 brown chickens. He has 131 white chickens. How many chickens does Farmer Brown have?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8</a:t>
            </a:r>
          </a:p>
        </p:txBody>
      </p:sp>
      <p:sp>
        <p:nvSpPr>
          <p:cNvPr id="245" name="Shape 245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Some girls came to Immi’s birthday party. Fewer boys came to the party.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8</a:t>
            </a:r>
          </a:p>
        </p:txBody>
      </p:sp>
      <p:sp>
        <p:nvSpPr>
          <p:cNvPr id="251" name="Shape 25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Some girls came to Immi’s birthday party. Seven boys came to the party.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8</a:t>
            </a:r>
          </a:p>
        </p:txBody>
      </p:sp>
      <p:sp>
        <p:nvSpPr>
          <p:cNvPr id="257" name="Shape 257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Nine girls came to Immi’s birthday party. Seven boys came to the party.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8</a:t>
            </a:r>
          </a:p>
        </p:txBody>
      </p:sp>
      <p:sp>
        <p:nvSpPr>
          <p:cNvPr id="263" name="Shape 263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Nine girls came to Immi’s birthday party. Seven boys came to the party. How many children came to Immi’s birthday party?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9</a:t>
            </a:r>
          </a:p>
        </p:txBody>
      </p:sp>
      <p:sp>
        <p:nvSpPr>
          <p:cNvPr id="269" name="Shape 269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Angelina counted a lot of ants on the playground. She counted even more ants at her house.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9</a:t>
            </a:r>
          </a:p>
        </p:txBody>
      </p:sp>
      <p:sp>
        <p:nvSpPr>
          <p:cNvPr id="275" name="Shape 275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Angelina counted 68 ants on the playground. She counted even more ants at her house.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9</a:t>
            </a:r>
          </a:p>
        </p:txBody>
      </p:sp>
      <p:sp>
        <p:nvSpPr>
          <p:cNvPr id="281" name="Shape 28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Angelina counted 68 ants on the playground. She counted 125 ants at her house.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9</a:t>
            </a:r>
          </a:p>
        </p:txBody>
      </p:sp>
      <p:sp>
        <p:nvSpPr>
          <p:cNvPr id="287" name="Shape 287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Angelina counted 68 ants on the playground. She counted 125 ants at her house. How many ants did Angelina count?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10</a:t>
            </a:r>
          </a:p>
        </p:txBody>
      </p:sp>
      <p:sp>
        <p:nvSpPr>
          <p:cNvPr id="293" name="Shape 293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There were a few mice sleeping in the attic and even fewer mice sleeping in the basement.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 bought 4 red apples and some green apples.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10</a:t>
            </a:r>
          </a:p>
        </p:txBody>
      </p:sp>
      <p:sp>
        <p:nvSpPr>
          <p:cNvPr id="299" name="Shape 299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There were 10 mice sleeping in the attic and even fewer mice sleeping in the basement.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10</a:t>
            </a:r>
          </a:p>
        </p:txBody>
      </p:sp>
      <p:sp>
        <p:nvSpPr>
          <p:cNvPr id="305" name="Shape 305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There were 10 mice sleeping in the attic and 3 mice sleeping in the basement.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10</a:t>
            </a:r>
          </a:p>
        </p:txBody>
      </p:sp>
      <p:sp>
        <p:nvSpPr>
          <p:cNvPr id="311" name="Shape 31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There were 10 mice sleeping in the attic and 3 mice sleeping in the basement. How many mice were sleeping in the house?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 bought 4 red apples and 3 green apples.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 bought 4 red apples and 3 green apples. How many apples did I buy?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hungry hummingbird sucked nectar from some pink flowers and some blue flowers.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hungry hummingbird sucked nectar from 85 pink flowers and some blue flowers.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6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 hungry hummingbird sucked nectar from 85 pink flowers and 95 blue flowers.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dern-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