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5143500" cx="9144000"/>
  <p:notesSz cx="6858000" cy="9144000"/>
  <p:embeddedFontLst>
    <p:embeddedFont>
      <p:font typeface="Source Code Pro"/>
      <p:regular r:id="rId47"/>
      <p:bold r:id="rId48"/>
    </p:embeddedFont>
    <p:embeddedFont>
      <p:font typeface="Oswald"/>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SourceCodePro-bold.fntdata"/><Relationship Id="rId47" Type="http://schemas.openxmlformats.org/officeDocument/2006/relationships/font" Target="fonts/SourceCodePro-regular.fntdata"/><Relationship Id="rId4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google.com/search?q=tropical+fish&amp;espv=2&amp;biw=1680&amp;bih=925&amp;site=webhp&amp;tbm=isch&amp;tbo=u&amp;source=univ&amp;sa=X&amp;ved=0ahUKEwjLlZbF1efMAhXB7yYKHWGlDcQQsAQIQg#" TargetMode="External"/><Relationship Id="rId3" Type="http://schemas.openxmlformats.org/officeDocument/2006/relationships/hyperlink" Target="http://imgc.allpostersimages.com/images/P-473-488-90/32/3212/H6P1F00Z/posters/tropical-fish.jpg" TargetMode="External"/><Relationship Id="rId4" Type="http://schemas.openxmlformats.org/officeDocument/2006/relationships/hyperlink" Target="https://www.google.com/search?q=angelfish&amp;espv=2&amp;biw=1680&amp;bih=925&amp;site=webhp&amp;source=lnms&amp;tbm=isch&amp;sa=X&amp;ved=0ahUKEwjF9MnW1ufMAhWJ7iYKHdrFDyAQ_AUIBigB" TargetMode="External"/><Relationship Id="rId5" Type="http://schemas.openxmlformats.org/officeDocument/2006/relationships/hyperlink" Target="https://www.google.com/search?q=tropical+fish&amp;espv=2&amp;biw=1680&amp;bih=925&amp;site=webhp&amp;tbm=isch&amp;tbo=u&amp;source=univ&amp;sa=X&amp;ved=0ahUKEwjLlZbF1efMAhXB7yYKHWGlDcQQsAQIQg#tbm=isch&amp;q=aquarium" TargetMode="Externa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operation will you use to answer the question? Why?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a:spcBef>
                <a:spcPts val="0"/>
              </a:spcBef>
              <a:buNone/>
            </a:pPr>
            <a:r>
              <a:rPr lang="en"/>
              <a:t>How many cookies do you think he baked?</a:t>
            </a:r>
          </a:p>
          <a:p>
            <a:pPr lvl="0" rtl="0">
              <a:spcBef>
                <a:spcPts val="0"/>
              </a:spcBef>
              <a:buNone/>
            </a:pPr>
            <a:r>
              <a:rPr lang="en"/>
              <a:t>Why do you think he baked cookies?</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he baked 36 cookies, how many do you think were shaped like crescent moons? What makes you say that?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What do the numbers 36 and 27 tell us in this situation?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rtl="0">
              <a:spcBef>
                <a:spcPts val="0"/>
              </a:spcBef>
              <a:buNone/>
            </a:pPr>
            <a:r>
              <a:rPr lang="en"/>
              <a:t>Let’s estimate. Are there about 10, 20, or 30 round cookies? What makes you say that?</a:t>
            </a:r>
          </a:p>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Where do you think she keeps them? In her room? On her bed? On a shelf?</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Is that a lot of teddy bears or not very many teddy bears?</a:t>
            </a:r>
          </a:p>
          <a:p>
            <a:pPr lvl="0" rtl="0">
              <a:spcBef>
                <a:spcPts val="0"/>
              </a:spcBef>
              <a:buNone/>
            </a:pPr>
            <a:r>
              <a:rPr lang="en"/>
              <a:t>How many of the bears do you think have bows? What makes you say that?</a:t>
            </a:r>
          </a:p>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rtl="0">
              <a:spcBef>
                <a:spcPts val="0"/>
              </a:spcBef>
              <a:buNone/>
            </a:pPr>
            <a:r>
              <a:rPr lang="en"/>
              <a:t>Could we use a different operation to answer this question?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a:spcBef>
                <a:spcPts val="0"/>
              </a:spcBef>
              <a:buNone/>
            </a:pPr>
            <a:r>
              <a:rPr lang="en"/>
              <a:t>Have you ever been on a ferris wheel?</a:t>
            </a:r>
          </a:p>
          <a:p>
            <a:pPr lvl="0" rtl="0">
              <a:spcBef>
                <a:spcPts val="0"/>
              </a:spcBef>
              <a:buNone/>
            </a:pPr>
            <a:r>
              <a:rPr lang="en"/>
              <a:t>How many people do you think can fit on a ferris wheel? (Might be fun to look up pictures of ferris wheels, count the cars, and then estimate maximum number of people that could ride.)</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kids do you think were on the ferris wheel?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How does this compare to your prediction about how many kids were on the ferris wheel?</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Are there a lot of adults on the ferris wheel or only a few? What makes you say that?</a:t>
            </a:r>
          </a:p>
          <a:p>
            <a:pPr lvl="0" rtl="0">
              <a:spcBef>
                <a:spcPts val="0"/>
              </a:spcBef>
              <a:buNone/>
            </a:pPr>
            <a:r>
              <a:rPr lang="en"/>
              <a:t>What operation will you use to answer the question? Why?</a:t>
            </a:r>
          </a:p>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many students do you think are eating in the cafeteria?</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Is that many students or not very many students?</a:t>
            </a:r>
          </a:p>
          <a:p>
            <a:pPr lvl="0" rtl="0">
              <a:spcBef>
                <a:spcPts val="0"/>
              </a:spcBef>
              <a:buNone/>
            </a:pPr>
            <a:r>
              <a:rPr lang="en"/>
              <a:t>How many of the students do you think brought their lunch from home?</a:t>
            </a:r>
          </a:p>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operation will you use to answer the question? Why?</a:t>
            </a:r>
          </a:p>
          <a:p>
            <a:pPr lvl="0" rtl="0">
              <a:spcBef>
                <a:spcPts val="0"/>
              </a:spcBef>
              <a:buNone/>
            </a:pPr>
            <a:r>
              <a:rPr lang="en"/>
              <a:t>Estimate your answer. About how many students did not bring their lunch?</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Do you like red apples?</a:t>
            </a:r>
            <a:br>
              <a:rPr lang="en"/>
            </a:br>
            <a:r>
              <a:rPr lang="en"/>
              <a:t>What other kinds of apples are there?</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only a few were red, how many apples do you think he bought altogether?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Do you think he bought more red apples or more green apples? What makes you say that?</a:t>
            </a:r>
          </a:p>
          <a:p>
            <a:pPr lvl="0" rtl="0">
              <a:spcBef>
                <a:spcPts val="0"/>
              </a:spcBef>
              <a:buNone/>
            </a:pPr>
            <a:r>
              <a:rPr lang="en"/>
              <a:t>What question can we ask about this situation?</a:t>
            </a:r>
          </a:p>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a:spcBef>
                <a:spcPts val="0"/>
              </a:spcBef>
              <a:buNone/>
            </a:pPr>
            <a:r>
              <a:t/>
            </a:r>
            <a:endParaRPr/>
          </a:p>
          <a:p>
            <a:pPr lvl="0">
              <a:spcBef>
                <a:spcPts val="0"/>
              </a:spcBef>
              <a:buNone/>
            </a:pPr>
            <a:r>
              <a:rPr lang="en"/>
              <a:t>Google image search for tropical fish: </a:t>
            </a:r>
            <a:r>
              <a:rPr lang="en" u="sng">
                <a:solidFill>
                  <a:schemeClr val="hlink"/>
                </a:solidFill>
                <a:hlinkClick r:id="rId2"/>
              </a:rPr>
              <a:t>https://www.google.com/search?q=tropical+fish&amp;espv=2&amp;biw=1680&amp;bih=925&amp;site=webhp&amp;tbm=isch&amp;tbo=u&amp;source=univ&amp;sa=X&amp;ved=0ahUKEwjLlZbF1efMAhXB7yYKHWGlDcQQsAQIQg#</a:t>
            </a:r>
          </a:p>
          <a:p>
            <a:pPr lvl="0">
              <a:spcBef>
                <a:spcPts val="0"/>
              </a:spcBef>
              <a:buNone/>
            </a:pPr>
            <a:r>
              <a:t/>
            </a:r>
            <a:endParaRPr/>
          </a:p>
          <a:p>
            <a:pPr lvl="0">
              <a:spcBef>
                <a:spcPts val="0"/>
              </a:spcBef>
              <a:buNone/>
            </a:pPr>
            <a:r>
              <a:rPr lang="en"/>
              <a:t>Poster of tropical fish:</a:t>
            </a:r>
          </a:p>
          <a:p>
            <a:pPr lvl="0">
              <a:spcBef>
                <a:spcPts val="0"/>
              </a:spcBef>
              <a:buNone/>
            </a:pPr>
            <a:r>
              <a:rPr lang="en" u="sng">
                <a:solidFill>
                  <a:schemeClr val="hlink"/>
                </a:solidFill>
                <a:hlinkClick r:id="rId3"/>
              </a:rPr>
              <a:t>http://imgc.allpostersimages.com/images/P-473-488-90/32/3212/H6P1F00Z/posters/tropical-fish.jpg</a:t>
            </a:r>
          </a:p>
          <a:p>
            <a:pPr lvl="0">
              <a:spcBef>
                <a:spcPts val="0"/>
              </a:spcBef>
              <a:buNone/>
            </a:pPr>
            <a:r>
              <a:t/>
            </a:r>
            <a:endParaRPr/>
          </a:p>
          <a:p>
            <a:pPr lvl="0">
              <a:spcBef>
                <a:spcPts val="0"/>
              </a:spcBef>
              <a:buNone/>
            </a:pPr>
            <a:r>
              <a:rPr lang="en"/>
              <a:t>Google image search for angelfish:</a:t>
            </a:r>
          </a:p>
          <a:p>
            <a:pPr lvl="0">
              <a:spcBef>
                <a:spcPts val="0"/>
              </a:spcBef>
              <a:buNone/>
            </a:pPr>
            <a:r>
              <a:rPr lang="en" u="sng">
                <a:solidFill>
                  <a:schemeClr val="hlink"/>
                </a:solidFill>
                <a:hlinkClick r:id="rId4"/>
              </a:rPr>
              <a:t>https://www.google.com/search?q=angelfish&amp;espv=2&amp;biw=1680&amp;bih=925&amp;site=webhp&amp;source=lnms&amp;tbm=isch&amp;sa=X&amp;ved=0ahUKEwjF9MnW1ufMAhWJ7iYKHdrFDyAQ_AUIBigB</a:t>
            </a:r>
          </a:p>
          <a:p>
            <a:pPr lvl="0">
              <a:spcBef>
                <a:spcPts val="0"/>
              </a:spcBef>
              <a:buNone/>
            </a:pPr>
            <a:r>
              <a:t/>
            </a:r>
            <a:endParaRPr/>
          </a:p>
          <a:p>
            <a:pPr lvl="0">
              <a:spcBef>
                <a:spcPts val="0"/>
              </a:spcBef>
              <a:buNone/>
            </a:pPr>
            <a:r>
              <a:rPr lang="en"/>
              <a:t>Google image search for aquarium: </a:t>
            </a:r>
            <a:r>
              <a:rPr lang="en" u="sng">
                <a:solidFill>
                  <a:schemeClr val="hlink"/>
                </a:solidFill>
                <a:hlinkClick r:id="rId5"/>
              </a:rPr>
              <a:t>https://www.google.com/search?q=tropical+fish&amp;espv=2&amp;biw=1680&amp;bih=925&amp;site=webhp&amp;tbm=isch&amp;tbo=u&amp;source=univ&amp;sa=X&amp;ved=0ahUKEwjLlZbF1efMAhXB7yYKHWGlDcQQsAQIQg#tbm=isch&amp;q=aquarium</a:t>
            </a:r>
          </a:p>
          <a:p>
            <a:pPr lvl="0">
              <a:spcBef>
                <a:spcPts val="0"/>
              </a:spcBef>
              <a:buNone/>
            </a:pPr>
            <a:r>
              <a:t/>
            </a:r>
            <a:endParaRPr/>
          </a:p>
          <a:p>
            <a:pPr lvl="0">
              <a:spcBef>
                <a:spcPts val="0"/>
              </a:spcBef>
              <a:buNone/>
            </a:pPr>
            <a:r>
              <a:rPr lang="en"/>
              <a:t>There’s a lot to think about here, including your students’ familiarity with various parts of this context. You might even want to paste some pictures on this slide as a visual support when students first read the situation. Once you feel comfortable that they know what a tropical fish is, what an angel fish looks like, and what an aquarium *might* look like, then you could ask them to predict how many tropical fish they think are in the aquarium. This will likely be influenced by what size aquarium they’re picturing.</a:t>
            </a:r>
          </a:p>
          <a:p>
            <a:pPr lv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rtl="0">
              <a:spcBef>
                <a:spcPts val="0"/>
              </a:spcBef>
              <a:buNone/>
            </a:pPr>
            <a:r>
              <a:rPr lang="en"/>
              <a:t>Could you use another operation to solve this problem?</a:t>
            </a:r>
          </a:p>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a:spcBef>
                <a:spcPts val="0"/>
              </a:spcBef>
              <a:buNone/>
            </a:pPr>
            <a:r>
              <a:rPr lang="en"/>
              <a:t>Are you picturing a lot of kids outside? How many?</a:t>
            </a:r>
          </a:p>
          <a:p>
            <a:pPr lvl="0">
              <a:spcBef>
                <a:spcPts val="0"/>
              </a:spcBef>
              <a:buNone/>
            </a:pPr>
            <a:r>
              <a:rPr lang="en"/>
              <a:t>What kinds of things do you see them doing in your mind?</a:t>
            </a:r>
          </a:p>
          <a:p>
            <a:pPr lvl="0" rtl="0">
              <a:spcBef>
                <a:spcPts val="0"/>
              </a:spcBef>
              <a:buNone/>
            </a:pPr>
            <a:r>
              <a:rPr lang="en"/>
              <a:t>Are they mostly doing one thing or do you think they’re doing lots of different things?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13 are sledding down the hill, what do you know about the number of children playing outside?</a:t>
            </a:r>
          </a:p>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Are many of the children sledding down the hill? What makes you say that?</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a:spcBef>
                <a:spcPts val="0"/>
              </a:spcBef>
              <a:buNone/>
            </a:pPr>
            <a:r>
              <a:rPr lang="en"/>
              <a:t>What could we change the number of children to so that 13 would still be many?</a:t>
            </a:r>
          </a:p>
          <a:p>
            <a:pPr lvl="0" rtl="0">
              <a:spcBef>
                <a:spcPts val="0"/>
              </a:spcBef>
              <a:buNone/>
            </a:pPr>
            <a:r>
              <a:rPr lang="en"/>
              <a:t>What could we change the number of children to so that 13 wouldn’t be considered many anymore?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are the words “some” and “most” influencing the picture in your mind? What makes you say that?</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there are 8 monkeys, how many could be climbing in the tree? Could it be all 8? How low can you go before it isn’t most of them?</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can we ask about this situation?</a:t>
            </a:r>
          </a:p>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rtl="0">
              <a:spcBef>
                <a:spcPts val="0"/>
              </a:spcBef>
              <a:buNone/>
            </a:pPr>
            <a:r>
              <a:rPr lang="en"/>
              <a:t>What if there were 20 monkeys at the zoo and most of them were climbing the tree? What number would you pick to be “most” of the monkeys? Using that number, how many of the 20 monkeys would not be in the tree?</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a:spcBef>
                <a:spcPts val="0"/>
              </a:spcBef>
              <a:buNone/>
            </a:pPr>
            <a:r>
              <a:rPr lang="en"/>
              <a:t>What is the difference between fiction and nonfiction books?</a:t>
            </a:r>
          </a:p>
          <a:p>
            <a:pPr lvl="0">
              <a:spcBef>
                <a:spcPts val="0"/>
              </a:spcBef>
              <a:buNone/>
            </a:pPr>
            <a:r>
              <a:rPr lang="en"/>
              <a:t>What kind of fiction books do you like?</a:t>
            </a:r>
          </a:p>
          <a:p>
            <a:pPr lvl="0" rtl="0">
              <a:spcBef>
                <a:spcPts val="0"/>
              </a:spcBef>
              <a:buNone/>
            </a:pPr>
            <a:r>
              <a:rPr lang="en"/>
              <a:t>What kind of nonfiction books do you like?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many angelfish could there be in the aquarium?</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If he checked out 12 books, how many could be fiction? If that’s the number of fiction, then how many would be nonfiction?</a:t>
            </a:r>
          </a:p>
          <a:p>
            <a:pPr lvl="0" rtl="0">
              <a:spcBef>
                <a:spcPts val="0"/>
              </a:spcBef>
              <a:buNone/>
            </a:pPr>
            <a:r>
              <a:rPr lang="en"/>
              <a:t>What are some different combinations of fiction and nonfiction books he could check out?</a:t>
            </a:r>
          </a:p>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operation will you use to answer the question? Why?</a:t>
            </a:r>
          </a:p>
          <a:p>
            <a:pPr lvl="0">
              <a:spcBef>
                <a:spcPts val="0"/>
              </a:spcBef>
              <a:buNone/>
            </a:pPr>
            <a:r>
              <a:rPr lang="en"/>
              <a:t>What if he checked out 15 books from the library and 6 of them were fiction? How would that change your answer?</a:t>
            </a:r>
          </a:p>
          <a:p>
            <a:pPr lvl="0" rtl="0">
              <a:spcBef>
                <a:spcPts val="0"/>
              </a:spcBef>
              <a:buNone/>
            </a:pPr>
            <a:r>
              <a:rPr lang="en"/>
              <a:t>What if he checked out 20 books from the library and 6 of them were fiction? How would that change your answer?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operation will you use to answer the question? Why?</a:t>
            </a:r>
          </a:p>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are you picturing in your mind when you read this story?</a:t>
            </a:r>
          </a:p>
          <a:p>
            <a:pPr lvl="0">
              <a:spcBef>
                <a:spcPts val="0"/>
              </a:spcBef>
              <a:buNone/>
            </a:pPr>
            <a:r>
              <a:t/>
            </a:r>
            <a:endParaRPr/>
          </a:p>
          <a:p>
            <a:pPr lvl="0" rtl="0">
              <a:spcBef>
                <a:spcPts val="0"/>
              </a:spcBef>
              <a:buNone/>
            </a:pPr>
            <a:r>
              <a:rPr lang="en"/>
              <a:t>What do you think the other penguins were doing?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Is that a lot of penguins or not very many penguins?</a:t>
            </a:r>
          </a:p>
          <a:p>
            <a:pPr lvl="0" rtl="0">
              <a:spcBef>
                <a:spcPts val="0"/>
              </a:spcBef>
              <a:buNone/>
            </a:pPr>
            <a:r>
              <a:rPr lang="en"/>
              <a:t>How many do you think might be sleeping?</a:t>
            </a:r>
          </a:p>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a:spcBef>
                <a:spcPts val="0"/>
              </a:spcBef>
              <a:buNone/>
            </a:pPr>
            <a:r>
              <a:rPr lang="en"/>
              <a:t>Are a lot of penguins sleeping or only a few?</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Numberless Word Problems</a:t>
            </a:r>
          </a:p>
        </p:txBody>
      </p:sp>
      <p:sp>
        <p:nvSpPr>
          <p:cNvPr id="63" name="Shape 63"/>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lvl="0">
              <a:spcBef>
                <a:spcPts val="0"/>
              </a:spcBef>
              <a:buNone/>
            </a:pPr>
            <a:r>
              <a:rPr lang="en"/>
              <a:t>Part-Part-Whole - Part Unknown Problems</a:t>
            </a:r>
          </a:p>
        </p:txBody>
      </p:sp>
      <p:sp>
        <p:nvSpPr>
          <p:cNvPr id="64" name="Shape 64"/>
          <p:cNvSpPr txBox="1"/>
          <p:nvPr/>
        </p:nvSpPr>
        <p:spPr>
          <a:xfrm>
            <a:off x="0" y="4810862"/>
            <a:ext cx="2467800" cy="295200"/>
          </a:xfrm>
          <a:prstGeom prst="rect">
            <a:avLst/>
          </a:prstGeom>
          <a:noFill/>
          <a:ln>
            <a:noFill/>
          </a:ln>
        </p:spPr>
        <p:txBody>
          <a:bodyPr anchorCtr="0" anchor="t" bIns="91425" lIns="91425" rIns="91425" tIns="91425">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19" name="Shape 11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32 penguins on an iceberg. Five of the penguins were sleeping. How many penguins were not sleeping?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25" name="Shape 12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Nathan baked some cookies for his class. Some of them were shaped like crescent moons.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31" name="Shape 13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Nathan baked 36 cookies for his class. Some of them were shaped like crescent moons.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37" name="Shape 13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Nathan baked 36 cookies for his class. Twenty-five of them were shaped like crescent moons. The rest were round.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3</a:t>
            </a:r>
          </a:p>
        </p:txBody>
      </p:sp>
      <p:sp>
        <p:nvSpPr>
          <p:cNvPr id="143" name="Shape 14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Nathan baked 36 cookies for his class. Twenty-five of them were shaped like crescent moons. The rest were round. How many of the cookies were round?</a:t>
            </a:r>
          </a:p>
          <a:p>
            <a:pPr lvl="0" rt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49" name="Shape 14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Nika has some teddy bears. A few of them have bows.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55" name="Shape 15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Nika has 10 teddy bears. A few of them have bows.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61" name="Shape 16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Nika has 10 teddy bears. Three of them have bows.</a:t>
            </a:r>
          </a:p>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4</a:t>
            </a:r>
          </a:p>
        </p:txBody>
      </p:sp>
      <p:sp>
        <p:nvSpPr>
          <p:cNvPr id="167" name="Shape 16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Nika has 10 teddy bears. Three of them have bows. How many of her bears do not have bows?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73" name="Shape 17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people on the ferris wheel. Some of them were kids.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Notes</a:t>
            </a:r>
          </a:p>
        </p:txBody>
      </p:sp>
      <p:sp>
        <p:nvSpPr>
          <p:cNvPr id="71" name="Shape 7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79" name="Shape 17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26 people on the ferris wheel. Some of them were kids.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85" name="Shape 18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26 people on the ferris wheel. Eighteen of them were kids. The rest were adults.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5</a:t>
            </a:r>
          </a:p>
        </p:txBody>
      </p:sp>
      <p:sp>
        <p:nvSpPr>
          <p:cNvPr id="191" name="Shape 19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26 people on the ferris wheel. Eighteen of them were kids. The rest were adults. How many adults were on the ferris wheel?</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5" name="Shape 195"/>
        <p:cNvGrpSpPr/>
        <p:nvPr/>
      </p:nvGrpSpPr>
      <p:grpSpPr>
        <a:xfrm>
          <a:off x="0" y="0"/>
          <a:ext cx="0" cy="0"/>
          <a:chOff x="0" y="0"/>
          <a:chExt cx="0" cy="0"/>
        </a:xfrm>
      </p:grpSpPr>
      <p:sp>
        <p:nvSpPr>
          <p:cNvPr id="196" name="Shape 19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197" name="Shape 19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are many students eating lunch in the cafeteria. Some of the students brought their lunch from home.</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03" name="Shape 20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are 85 students eating lunch in the cafeteria. Some of the students brought their lunch from home.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09" name="Shape 20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are 85 students eating lunch in the cafeteria. Thirty-eight of the students brought their lunch from home.</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6</a:t>
            </a:r>
          </a:p>
        </p:txBody>
      </p:sp>
      <p:sp>
        <p:nvSpPr>
          <p:cNvPr id="215" name="Shape 21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are 85 students eating lunch in the cafeteria. Thirty-eight of the students brought their lunch from home. How many students did not bring their lunch from home?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21" name="Shape 22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Desmond bought some apples at the store. He got a few red apples.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27" name="Shape 22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Desmond bought some apples at the store. He got 6 red apples.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33" name="Shape 23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Desmond bought 20 apples at the store. He got 6 red apples. The rest of the apples were green.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77" name="Shape 7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tropical fish swimming in an aquarium. Some of them were angelfish.</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7</a:t>
            </a:r>
          </a:p>
        </p:txBody>
      </p:sp>
      <p:sp>
        <p:nvSpPr>
          <p:cNvPr id="239" name="Shape 23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Desmond bought 20 apples at the store. He got 6 red apples. The rest of the apples were green. How many green apples did he buy?</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3" name="Shape 243"/>
        <p:cNvGrpSpPr/>
        <p:nvPr/>
      </p:nvGrpSpPr>
      <p:grpSpPr>
        <a:xfrm>
          <a:off x="0" y="0"/>
          <a:ext cx="0" cy="0"/>
          <a:chOff x="0" y="0"/>
          <a:chExt cx="0" cy="0"/>
        </a:xfrm>
      </p:grpSpPr>
      <p:sp>
        <p:nvSpPr>
          <p:cNvPr id="244" name="Shape 24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45" name="Shape 24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Some children are outside playing in the snow. Most of them are sledding down a hill.</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9" name="Shape 249"/>
        <p:cNvGrpSpPr/>
        <p:nvPr/>
      </p:nvGrpSpPr>
      <p:grpSpPr>
        <a:xfrm>
          <a:off x="0" y="0"/>
          <a:ext cx="0" cy="0"/>
          <a:chOff x="0" y="0"/>
          <a:chExt cx="0" cy="0"/>
        </a:xfrm>
      </p:grpSpPr>
      <p:sp>
        <p:nvSpPr>
          <p:cNvPr id="250" name="Shape 25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51" name="Shape 25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Some children are outside playing in the snow. Thirteen of them are sledding down a hill.</a:t>
            </a:r>
          </a:p>
          <a:p>
            <a:pPr lvl="0" rtl="0">
              <a:spcBef>
                <a:spcPts val="0"/>
              </a:spcBef>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57" name="Shape 25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Fifteen children are outside playing in the snow. Thirteen of them are sledding down a hill.</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1" name="Shape 261"/>
        <p:cNvGrpSpPr/>
        <p:nvPr/>
      </p:nvGrpSpPr>
      <p:grpSpPr>
        <a:xfrm>
          <a:off x="0" y="0"/>
          <a:ext cx="0" cy="0"/>
          <a:chOff x="0" y="0"/>
          <a:chExt cx="0" cy="0"/>
        </a:xfrm>
      </p:grpSpPr>
      <p:sp>
        <p:nvSpPr>
          <p:cNvPr id="262" name="Shape 26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8</a:t>
            </a:r>
          </a:p>
        </p:txBody>
      </p:sp>
      <p:sp>
        <p:nvSpPr>
          <p:cNvPr id="263" name="Shape 26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Fifteen children are outside playing in the snow. Thirteen of them are sledding down a hill. How many children are not sledding down the hill?</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69" name="Shape 26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Javier is watching some monkeys at the zoo. Most of the monkeys are climbing in the tree.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75" name="Shape 27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Javier is watching 8 monkeys at the zoo. Most of the monkeys are climbing in the tree.</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81" name="Shape 28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Javier is watching 8 monkeys at the zoo. Six of the monkeys are climbing in the tree.</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9</a:t>
            </a:r>
          </a:p>
        </p:txBody>
      </p:sp>
      <p:sp>
        <p:nvSpPr>
          <p:cNvPr id="287" name="Shape 28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Javier is watching 8 monkeys at the zoo. Six of the monkeys are climbing in the tree. How many of the monkeys are not climbing in the tree?</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1" name="Shape 291"/>
        <p:cNvGrpSpPr/>
        <p:nvPr/>
      </p:nvGrpSpPr>
      <p:grpSpPr>
        <a:xfrm>
          <a:off x="0" y="0"/>
          <a:ext cx="0" cy="0"/>
          <a:chOff x="0" y="0"/>
          <a:chExt cx="0" cy="0"/>
        </a:xfrm>
      </p:grpSpPr>
      <p:sp>
        <p:nvSpPr>
          <p:cNvPr id="292" name="Shape 29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293" name="Shape 29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Felix checked out some books from the library. He checked out some fiction books and some nonfiction books.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83" name="Shape 8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9 tropical fish swimming in an aquarium. Some of them were angelfish.</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7" name="Shape 297"/>
        <p:cNvGrpSpPr/>
        <p:nvPr/>
      </p:nvGrpSpPr>
      <p:grpSpPr>
        <a:xfrm>
          <a:off x="0" y="0"/>
          <a:ext cx="0" cy="0"/>
          <a:chOff x="0" y="0"/>
          <a:chExt cx="0" cy="0"/>
        </a:xfrm>
      </p:grpSpPr>
      <p:sp>
        <p:nvSpPr>
          <p:cNvPr id="298" name="Shape 29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299" name="Shape 29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Felix checked out 12 books from the library. He checked out some fiction books and some nonfiction books.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3" name="Shape 303"/>
        <p:cNvGrpSpPr/>
        <p:nvPr/>
      </p:nvGrpSpPr>
      <p:grpSpPr>
        <a:xfrm>
          <a:off x="0" y="0"/>
          <a:ext cx="0" cy="0"/>
          <a:chOff x="0" y="0"/>
          <a:chExt cx="0" cy="0"/>
        </a:xfrm>
      </p:grpSpPr>
      <p:sp>
        <p:nvSpPr>
          <p:cNvPr id="304" name="Shape 30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305" name="Shape 30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Felix checked out 12 books from the library. He checked out 6 fiction books and some nonfiction books.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10</a:t>
            </a:r>
          </a:p>
        </p:txBody>
      </p:sp>
      <p:sp>
        <p:nvSpPr>
          <p:cNvPr id="311" name="Shape 31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Felix checked out 12 books from the library. He checked out 6 fiction books and some nonfiction books. How many nonfiction books did he check out?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89" name="Shape 89"/>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9 tropical fish swimming in an aquarium. Two of them were angelfish.</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1</a:t>
            </a:r>
          </a:p>
        </p:txBody>
      </p:sp>
      <p:sp>
        <p:nvSpPr>
          <p:cNvPr id="95" name="Shape 95"/>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9 tropical fish swimming in an aquarium. Two of them were angelfish. How many were not angelfish?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01" name="Shape 10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some penguins on an iceberg. Some of the penguins were sleeping.</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07" name="Shape 10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There were 32 penguins on an iceberg. Some of the penguins were sleeping.</a:t>
            </a:r>
          </a:p>
          <a:p>
            <a:pPr lvl="0" rt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372500"/>
            <a:ext cx="8520600" cy="733500"/>
          </a:xfrm>
          <a:prstGeom prst="rect">
            <a:avLst/>
          </a:prstGeom>
        </p:spPr>
        <p:txBody>
          <a:bodyPr anchorCtr="0" anchor="b" bIns="91425" lIns="91425" rIns="91425" tIns="91425">
            <a:noAutofit/>
          </a:bodyPr>
          <a:lstStyle/>
          <a:p>
            <a:pPr lvl="0" rtl="0">
              <a:spcBef>
                <a:spcPts val="0"/>
              </a:spcBef>
              <a:buNone/>
            </a:pPr>
            <a:r>
              <a:rPr lang="en"/>
              <a:t>2</a:t>
            </a:r>
          </a:p>
        </p:txBody>
      </p:sp>
      <p:sp>
        <p:nvSpPr>
          <p:cNvPr id="113" name="Shape 11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rtl="0">
              <a:spcBef>
                <a:spcPts val="0"/>
              </a:spcBef>
              <a:buNone/>
            </a:pPr>
            <a:r>
              <a:rPr lang="en"/>
              <a:t>There were 32 penguins on an iceberg. Five of the penguins were sleeping.</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