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y="5143500" cx="9144000"/>
  <p:notesSz cx="6858000" cy="9144000"/>
  <p:embeddedFontLst>
    <p:embeddedFont>
      <p:font typeface="Source Code Pro"/>
      <p:regular r:id="rId47"/>
      <p:bold r:id="rId48"/>
    </p:embeddedFont>
    <p:embeddedFont>
      <p:font typeface="Oswald"/>
      <p:regular r:id="rId49"/>
      <p:bold r:id="rId5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SourceCodePro-bold.fntdata"/><Relationship Id="rId47" Type="http://schemas.openxmlformats.org/officeDocument/2006/relationships/font" Target="fonts/SourceCodePro-regular.fntdata"/><Relationship Id="rId49" Type="http://schemas.openxmlformats.org/officeDocument/2006/relationships/font" Target="fonts/Oswald-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0" Type="http://schemas.openxmlformats.org/officeDocument/2006/relationships/font" Target="fonts/Oswald-bold.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google.com/search?q=tropical+fish&amp;espv=2&amp;biw=1680&amp;bih=925&amp;site=webhp&amp;tbm=isch&amp;tbo=u&amp;source=univ&amp;sa=X&amp;ved=0ahUKEwjLlZbF1efMAhXB7yYKHWGlDcQQsAQIQg#" TargetMode="External"/><Relationship Id="rId3" Type="http://schemas.openxmlformats.org/officeDocument/2006/relationships/hyperlink" Target="http://imgc.allpostersimages.com/images/P-473-488-90/32/3212/H6P1F00Z/posters/tropical-fish.jpg" TargetMode="External"/><Relationship Id="rId4" Type="http://schemas.openxmlformats.org/officeDocument/2006/relationships/hyperlink" Target="https://www.google.com/search?q=angelfish&amp;espv=2&amp;biw=1680&amp;bih=925&amp;site=webhp&amp;source=lnms&amp;tbm=isch&amp;sa=X&amp;ved=0ahUKEwjF9MnW1ufMAhWJ7iYKHdrFDyAQ_AUIBigB" TargetMode="External"/><Relationship Id="rId5" Type="http://schemas.openxmlformats.org/officeDocument/2006/relationships/hyperlink" Target="https://www.google.com/search?q=tropical+fish&amp;espv=2&amp;biw=1680&amp;bih=925&amp;site=webhp&amp;tbm=isch&amp;tbo=u&amp;source=univ&amp;sa=X&amp;ved=0ahUKEwjLlZbF1efMAhXB7yYKHWGlDcQQsAQIQg#tbm=isch&amp;q=aquarium" TargetMode="Externa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operation will you use to answer the question? Why?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a:spcBef>
                <a:spcPts val="0"/>
              </a:spcBef>
              <a:buNone/>
            </a:pPr>
            <a:r>
              <a:rPr lang="en"/>
              <a:t>How many cookies do you think he baked?</a:t>
            </a:r>
          </a:p>
          <a:p>
            <a:pPr lvl="0" rtl="0">
              <a:spcBef>
                <a:spcPts val="0"/>
              </a:spcBef>
              <a:buNone/>
            </a:pPr>
            <a:r>
              <a:rPr lang="en"/>
              <a:t>Why do you think he baked cookies?</a:t>
            </a:r>
          </a:p>
          <a:p>
            <a:pPr lvl="0" rtl="0">
              <a:spcBef>
                <a:spcPts val="0"/>
              </a:spcBef>
              <a:buNone/>
            </a:pPr>
            <a:r>
              <a:t/>
            </a:r>
            <a:endParaRP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If he baked 36 cookies, how many do you think were shaped like crescent moons? What makes you say that?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4" name="Shape 13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What do the numbers 36 and 27 tell us in this situation?</a:t>
            </a:r>
          </a:p>
          <a:p>
            <a:pPr lvl="0" rt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operation will you use to answer the question? Why?</a:t>
            </a:r>
          </a:p>
          <a:p>
            <a:pPr lvl="0" rtl="0">
              <a:spcBef>
                <a:spcPts val="0"/>
              </a:spcBef>
              <a:buNone/>
            </a:pPr>
            <a:r>
              <a:rPr lang="en"/>
              <a:t>Let’s estimate. Are there about 10, 20, or 30 round cookies? What makes you say that?</a:t>
            </a:r>
          </a:p>
          <a:p>
            <a:pPr lvl="0" rt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Where do you think she keeps them? In her room? On her bed? On a shelf?</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Is that a lot of teddy bears or not very many teddy bears?</a:t>
            </a:r>
          </a:p>
          <a:p>
            <a:pPr lvl="0" rtl="0">
              <a:spcBef>
                <a:spcPts val="0"/>
              </a:spcBef>
              <a:buNone/>
            </a:pPr>
            <a:r>
              <a:rPr lang="en"/>
              <a:t>How many of the bears do you think have bows? What makes you say that?</a:t>
            </a:r>
          </a:p>
          <a:p>
            <a:pPr lvl="0" rt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operation will you use to answer the question? Why?</a:t>
            </a:r>
          </a:p>
          <a:p>
            <a:pPr lvl="0" rtl="0">
              <a:spcBef>
                <a:spcPts val="0"/>
              </a:spcBef>
              <a:buNone/>
            </a:pPr>
            <a:r>
              <a:rPr lang="en"/>
              <a:t>Could we use a different operation to answer this question?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a:spcBef>
                <a:spcPts val="0"/>
              </a:spcBef>
              <a:buNone/>
            </a:pPr>
            <a:r>
              <a:rPr lang="en"/>
              <a:t>Have you ever been on a ferris wheel?</a:t>
            </a:r>
          </a:p>
          <a:p>
            <a:pPr lvl="0" rtl="0">
              <a:spcBef>
                <a:spcPts val="0"/>
              </a:spcBef>
              <a:buNone/>
            </a:pPr>
            <a:r>
              <a:rPr lang="en"/>
              <a:t>How many people do you think can fit on a ferris wheel? (Might be fun to look up pictures of ferris wheels, count the cars, and then estimate maximum number of people that could ride.)</a:t>
            </a:r>
          </a:p>
          <a:p>
            <a:pPr lvl="0" rtl="0">
              <a:spcBef>
                <a:spcPts val="0"/>
              </a:spcBef>
              <a:buNone/>
            </a:pPr>
            <a:r>
              <a:t/>
            </a:r>
            <a:endParaRP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6" name="Shape 17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many kids do you think were on the ferris wheel?</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2" name="Shape 1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How does this compare to your prediction about how many kids were on the ferris wheel?</a:t>
            </a:r>
          </a:p>
          <a:p>
            <a:pPr lvl="0" rt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Are there a lot of adults on the ferris wheel or only a few? What makes you say that?</a:t>
            </a:r>
          </a:p>
          <a:p>
            <a:pPr lvl="0" rtl="0">
              <a:spcBef>
                <a:spcPts val="0"/>
              </a:spcBef>
              <a:buNone/>
            </a:pPr>
            <a:r>
              <a:rPr lang="en"/>
              <a:t>What operation will you use to answer the question? Why?</a:t>
            </a:r>
          </a:p>
          <a:p>
            <a:pPr lvl="0" rt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How many students do you think are eating in the cafeteria?</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Is that many students or not very many students?</a:t>
            </a:r>
          </a:p>
          <a:p>
            <a:pPr lvl="0" rtl="0">
              <a:spcBef>
                <a:spcPts val="0"/>
              </a:spcBef>
              <a:buNone/>
            </a:pPr>
            <a:r>
              <a:rPr lang="en"/>
              <a:t>How many of the students do you think brought their lunch from home?</a:t>
            </a:r>
          </a:p>
          <a:p>
            <a:pPr lvl="0" rt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6" name="Shape 20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0" name="Shape 210"/>
        <p:cNvGrpSpPr/>
        <p:nvPr/>
      </p:nvGrpSpPr>
      <p:grpSpPr>
        <a:xfrm>
          <a:off x="0" y="0"/>
          <a:ext cx="0" cy="0"/>
          <a:chOff x="0" y="0"/>
          <a:chExt cx="0" cy="0"/>
        </a:xfrm>
      </p:grpSpPr>
      <p:sp>
        <p:nvSpPr>
          <p:cNvPr id="211" name="Shape 2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2" name="Shape 21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operation will you use to answer the question? Why?</a:t>
            </a:r>
          </a:p>
          <a:p>
            <a:pPr lvl="0" rtl="0">
              <a:spcBef>
                <a:spcPts val="0"/>
              </a:spcBef>
              <a:buNone/>
            </a:pPr>
            <a:r>
              <a:rPr lang="en"/>
              <a:t>Estimate your answer. About how many students did not bring their lunch?</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8" name="Shape 21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Do you like red apples?</a:t>
            </a:r>
            <a:br>
              <a:rPr lang="en"/>
            </a:br>
            <a:r>
              <a:rPr lang="en"/>
              <a:t>What other kinds of apples are there?</a:t>
            </a:r>
          </a:p>
          <a:p>
            <a:pPr lvl="0" rtl="0">
              <a:spcBef>
                <a:spcPts val="0"/>
              </a:spcBef>
              <a:buNone/>
            </a:pPr>
            <a:r>
              <a:t/>
            </a:r>
            <a:endParaRP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2" name="Shape 222"/>
        <p:cNvGrpSpPr/>
        <p:nvPr/>
      </p:nvGrpSpPr>
      <p:grpSpPr>
        <a:xfrm>
          <a:off x="0" y="0"/>
          <a:ext cx="0" cy="0"/>
          <a:chOff x="0" y="0"/>
          <a:chExt cx="0" cy="0"/>
        </a:xfrm>
      </p:grpSpPr>
      <p:sp>
        <p:nvSpPr>
          <p:cNvPr id="223" name="Shape 2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4" name="Shape 22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If only a few were red, how many apples do you think he bought altogether?</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Do you think he bought more red apples or more green apples? What makes you say that?</a:t>
            </a:r>
          </a:p>
          <a:p>
            <a:pPr lvl="0" rtl="0">
              <a:spcBef>
                <a:spcPts val="0"/>
              </a:spcBef>
              <a:buNone/>
            </a:pPr>
            <a:r>
              <a:rPr lang="en"/>
              <a:t>What question can we ask about this situation?</a:t>
            </a:r>
          </a:p>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a:spcBef>
                <a:spcPts val="0"/>
              </a:spcBef>
              <a:buNone/>
            </a:pPr>
            <a:r>
              <a:t/>
            </a:r>
            <a:endParaRPr/>
          </a:p>
          <a:p>
            <a:pPr lvl="0">
              <a:spcBef>
                <a:spcPts val="0"/>
              </a:spcBef>
              <a:buNone/>
            </a:pPr>
            <a:r>
              <a:rPr lang="en"/>
              <a:t>Google image search for tropical fish: </a:t>
            </a:r>
            <a:r>
              <a:rPr lang="en" u="sng">
                <a:solidFill>
                  <a:schemeClr val="hlink"/>
                </a:solidFill>
                <a:hlinkClick r:id="rId2"/>
              </a:rPr>
              <a:t>https://www.google.com/search?q=tropical+fish&amp;espv=2&amp;biw=1680&amp;bih=925&amp;site=webhp&amp;tbm=isch&amp;tbo=u&amp;source=univ&amp;sa=X&amp;ved=0ahUKEwjLlZbF1efMAhXB7yYKHWGlDcQQsAQIQg#</a:t>
            </a:r>
          </a:p>
          <a:p>
            <a:pPr lvl="0">
              <a:spcBef>
                <a:spcPts val="0"/>
              </a:spcBef>
              <a:buNone/>
            </a:pPr>
            <a:r>
              <a:t/>
            </a:r>
            <a:endParaRPr/>
          </a:p>
          <a:p>
            <a:pPr lvl="0">
              <a:spcBef>
                <a:spcPts val="0"/>
              </a:spcBef>
              <a:buNone/>
            </a:pPr>
            <a:r>
              <a:rPr lang="en"/>
              <a:t>Poster of tropical fish:</a:t>
            </a:r>
          </a:p>
          <a:p>
            <a:pPr lvl="0">
              <a:spcBef>
                <a:spcPts val="0"/>
              </a:spcBef>
              <a:buNone/>
            </a:pPr>
            <a:r>
              <a:rPr lang="en" u="sng">
                <a:solidFill>
                  <a:schemeClr val="hlink"/>
                </a:solidFill>
                <a:hlinkClick r:id="rId3"/>
              </a:rPr>
              <a:t>http://imgc.allpostersimages.com/images/P-473-488-90/32/3212/H6P1F00Z/posters/tropical-fish.jpg</a:t>
            </a:r>
          </a:p>
          <a:p>
            <a:pPr lvl="0">
              <a:spcBef>
                <a:spcPts val="0"/>
              </a:spcBef>
              <a:buNone/>
            </a:pPr>
            <a:r>
              <a:t/>
            </a:r>
            <a:endParaRPr/>
          </a:p>
          <a:p>
            <a:pPr lvl="0">
              <a:spcBef>
                <a:spcPts val="0"/>
              </a:spcBef>
              <a:buNone/>
            </a:pPr>
            <a:r>
              <a:rPr lang="en"/>
              <a:t>Google image search for angelfish:</a:t>
            </a:r>
          </a:p>
          <a:p>
            <a:pPr lvl="0">
              <a:spcBef>
                <a:spcPts val="0"/>
              </a:spcBef>
              <a:buNone/>
            </a:pPr>
            <a:r>
              <a:rPr lang="en" u="sng">
                <a:solidFill>
                  <a:schemeClr val="hlink"/>
                </a:solidFill>
                <a:hlinkClick r:id="rId4"/>
              </a:rPr>
              <a:t>https://www.google.com/search?q=angelfish&amp;espv=2&amp;biw=1680&amp;bih=925&amp;site=webhp&amp;source=lnms&amp;tbm=isch&amp;sa=X&amp;ved=0ahUKEwjF9MnW1ufMAhWJ7iYKHdrFDyAQ_AUIBigB</a:t>
            </a:r>
          </a:p>
          <a:p>
            <a:pPr lvl="0">
              <a:spcBef>
                <a:spcPts val="0"/>
              </a:spcBef>
              <a:buNone/>
            </a:pPr>
            <a:r>
              <a:t/>
            </a:r>
            <a:endParaRPr/>
          </a:p>
          <a:p>
            <a:pPr lvl="0">
              <a:spcBef>
                <a:spcPts val="0"/>
              </a:spcBef>
              <a:buNone/>
            </a:pPr>
            <a:r>
              <a:rPr lang="en"/>
              <a:t>Google image search for aquarium: </a:t>
            </a:r>
            <a:r>
              <a:rPr lang="en" u="sng">
                <a:solidFill>
                  <a:schemeClr val="hlink"/>
                </a:solidFill>
                <a:hlinkClick r:id="rId5"/>
              </a:rPr>
              <a:t>https://www.google.com/search?q=tropical+fish&amp;espv=2&amp;biw=1680&amp;bih=925&amp;site=webhp&amp;tbm=isch&amp;tbo=u&amp;source=univ&amp;sa=X&amp;ved=0ahUKEwjLlZbF1efMAhXB7yYKHWGlDcQQsAQIQg#tbm=isch&amp;q=aquarium</a:t>
            </a:r>
          </a:p>
          <a:p>
            <a:pPr lvl="0">
              <a:spcBef>
                <a:spcPts val="0"/>
              </a:spcBef>
              <a:buNone/>
            </a:pPr>
            <a:r>
              <a:t/>
            </a:r>
            <a:endParaRPr/>
          </a:p>
          <a:p>
            <a:pPr lvl="0">
              <a:spcBef>
                <a:spcPts val="0"/>
              </a:spcBef>
              <a:buNone/>
            </a:pPr>
            <a:r>
              <a:rPr lang="en"/>
              <a:t>There’s a lot to think about here, including your students’ familiarity with various parts of this context. You might even want to paste some pictures on this slide as a visual support when students first read the situation. Once you feel comfortable that they know what a tropical fish is, what an angel fish looks like, and what an aquarium *might* look like, then you could ask them to predict how many tropical fish they think are in the aquarium. This will likely be influenced by what size aquarium they’re picturing.</a:t>
            </a:r>
          </a:p>
          <a:p>
            <a:pPr lvl="0">
              <a:spcBef>
                <a:spcPts val="0"/>
              </a:spcBef>
              <a:buNone/>
            </a:pPr>
            <a:r>
              <a:t/>
            </a:r>
            <a:endParaRP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operation will you use to answer the question? Why?</a:t>
            </a:r>
          </a:p>
          <a:p>
            <a:pPr lvl="0" rtl="0">
              <a:spcBef>
                <a:spcPts val="0"/>
              </a:spcBef>
              <a:buNone/>
            </a:pPr>
            <a:r>
              <a:rPr lang="en"/>
              <a:t>Could you use another operation to solve this problem?</a:t>
            </a:r>
          </a:p>
          <a:p>
            <a:pPr lvl="0" rtl="0">
              <a:spcBef>
                <a:spcPts val="0"/>
              </a:spcBef>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a:spcBef>
                <a:spcPts val="0"/>
              </a:spcBef>
              <a:buNone/>
            </a:pPr>
            <a:r>
              <a:rPr lang="en"/>
              <a:t>Are you picturing a lot of kids outside? How many?</a:t>
            </a:r>
          </a:p>
          <a:p>
            <a:pPr lvl="0">
              <a:spcBef>
                <a:spcPts val="0"/>
              </a:spcBef>
              <a:buNone/>
            </a:pPr>
            <a:r>
              <a:rPr lang="en"/>
              <a:t>What kinds of things do you see them doing in your mind?</a:t>
            </a:r>
          </a:p>
          <a:p>
            <a:pPr lvl="0" rtl="0">
              <a:spcBef>
                <a:spcPts val="0"/>
              </a:spcBef>
              <a:buNone/>
            </a:pPr>
            <a:r>
              <a:rPr lang="en"/>
              <a:t>Are they mostly doing one thing or do you think they’re doing lots of different things?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6" name="Shape 246"/>
        <p:cNvGrpSpPr/>
        <p:nvPr/>
      </p:nvGrpSpPr>
      <p:grpSpPr>
        <a:xfrm>
          <a:off x="0" y="0"/>
          <a:ext cx="0" cy="0"/>
          <a:chOff x="0" y="0"/>
          <a:chExt cx="0" cy="0"/>
        </a:xfrm>
      </p:grpSpPr>
      <p:sp>
        <p:nvSpPr>
          <p:cNvPr id="247" name="Shape 2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8" name="Shape 24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If 13 are sledding down the hill, what do you know about the number of children playing outside?</a:t>
            </a:r>
          </a:p>
          <a:p>
            <a:pPr lvl="0" rtl="0">
              <a:spcBef>
                <a:spcPts val="0"/>
              </a:spcBef>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2" name="Shape 252"/>
        <p:cNvGrpSpPr/>
        <p:nvPr/>
      </p:nvGrpSpPr>
      <p:grpSpPr>
        <a:xfrm>
          <a:off x="0" y="0"/>
          <a:ext cx="0" cy="0"/>
          <a:chOff x="0" y="0"/>
          <a:chExt cx="0" cy="0"/>
        </a:xfrm>
      </p:grpSpPr>
      <p:sp>
        <p:nvSpPr>
          <p:cNvPr id="253" name="Shape 2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4" name="Shape 25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Are many of the children sledding down the hill? What makes you say that?</a:t>
            </a:r>
          </a:p>
          <a:p>
            <a:pPr lvl="0" rt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8" name="Shape 258"/>
        <p:cNvGrpSpPr/>
        <p:nvPr/>
      </p:nvGrpSpPr>
      <p:grpSpPr>
        <a:xfrm>
          <a:off x="0" y="0"/>
          <a:ext cx="0" cy="0"/>
          <a:chOff x="0" y="0"/>
          <a:chExt cx="0" cy="0"/>
        </a:xfrm>
      </p:grpSpPr>
      <p:sp>
        <p:nvSpPr>
          <p:cNvPr id="259" name="Shape 2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0" name="Shape 26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operation will you use to answer the question? Why?</a:t>
            </a:r>
          </a:p>
          <a:p>
            <a:pPr lvl="0">
              <a:spcBef>
                <a:spcPts val="0"/>
              </a:spcBef>
              <a:buNone/>
            </a:pPr>
            <a:r>
              <a:rPr lang="en"/>
              <a:t>What could we change the number of children to so that 13 would still be many?</a:t>
            </a:r>
          </a:p>
          <a:p>
            <a:pPr lvl="0" rtl="0">
              <a:spcBef>
                <a:spcPts val="0"/>
              </a:spcBef>
              <a:buNone/>
            </a:pPr>
            <a:r>
              <a:rPr lang="en"/>
              <a:t>What could we change the number of children to so that 13 wouldn’t be considered many anymore?</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4" name="Shape 264"/>
        <p:cNvGrpSpPr/>
        <p:nvPr/>
      </p:nvGrpSpPr>
      <p:grpSpPr>
        <a:xfrm>
          <a:off x="0" y="0"/>
          <a:ext cx="0" cy="0"/>
          <a:chOff x="0" y="0"/>
          <a:chExt cx="0" cy="0"/>
        </a:xfrm>
      </p:grpSpPr>
      <p:sp>
        <p:nvSpPr>
          <p:cNvPr id="265" name="Shape 2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6" name="Shape 2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rtl="0">
              <a:spcBef>
                <a:spcPts val="0"/>
              </a:spcBef>
              <a:buNone/>
            </a:pPr>
            <a:r>
              <a:rPr lang="en"/>
              <a:t>How are the words “some” and “most” influencing the picture in your mind? What makes you say that?</a:t>
            </a:r>
          </a:p>
          <a:p>
            <a:pPr lvl="0" rtl="0">
              <a:spcBef>
                <a:spcPts val="0"/>
              </a:spcBef>
              <a:buNone/>
            </a:pPr>
            <a:r>
              <a:t/>
            </a:r>
            <a:endParaRP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If there are 8 monkeys, how many could be climbing in the tree? Could it be all 8? How low can you go before it isn’t most of them?</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question can we ask about this situation?</a:t>
            </a:r>
          </a:p>
          <a:p>
            <a:pPr lvl="0" rtl="0">
              <a:spcBef>
                <a:spcPts val="0"/>
              </a:spcBef>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2" name="Shape 282"/>
        <p:cNvGrpSpPr/>
        <p:nvPr/>
      </p:nvGrpSpPr>
      <p:grpSpPr>
        <a:xfrm>
          <a:off x="0" y="0"/>
          <a:ext cx="0" cy="0"/>
          <a:chOff x="0" y="0"/>
          <a:chExt cx="0" cy="0"/>
        </a:xfrm>
      </p:grpSpPr>
      <p:sp>
        <p:nvSpPr>
          <p:cNvPr id="283" name="Shape 2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4" name="Shape 28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operation will you use to answer the question? Why?</a:t>
            </a:r>
          </a:p>
          <a:p>
            <a:pPr lvl="0" rtl="0">
              <a:spcBef>
                <a:spcPts val="0"/>
              </a:spcBef>
              <a:buNone/>
            </a:pPr>
            <a:r>
              <a:rPr lang="en"/>
              <a:t>What if there were 20 monkeys at the zoo and most of them were climbing the tree? What number would you pick to be “most” of the monkeys? Using that number, how many of the 20 monkeys would not be in the tree?</a:t>
            </a: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8" name="Shape 288"/>
        <p:cNvGrpSpPr/>
        <p:nvPr/>
      </p:nvGrpSpPr>
      <p:grpSpPr>
        <a:xfrm>
          <a:off x="0" y="0"/>
          <a:ext cx="0" cy="0"/>
          <a:chOff x="0" y="0"/>
          <a:chExt cx="0" cy="0"/>
        </a:xfrm>
      </p:grpSpPr>
      <p:sp>
        <p:nvSpPr>
          <p:cNvPr id="289" name="Shape 2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0" name="Shape 29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story?</a:t>
            </a:r>
          </a:p>
          <a:p>
            <a:pPr lvl="0">
              <a:spcBef>
                <a:spcPts val="0"/>
              </a:spcBef>
              <a:buNone/>
            </a:pPr>
            <a:r>
              <a:rPr lang="en"/>
              <a:t>What is the difference between fiction and nonfiction books?</a:t>
            </a:r>
          </a:p>
          <a:p>
            <a:pPr lvl="0">
              <a:spcBef>
                <a:spcPts val="0"/>
              </a:spcBef>
              <a:buNone/>
            </a:pPr>
            <a:r>
              <a:rPr lang="en"/>
              <a:t>What kind of fiction books do you like?</a:t>
            </a:r>
          </a:p>
          <a:p>
            <a:pPr lvl="0" rtl="0">
              <a:spcBef>
                <a:spcPts val="0"/>
              </a:spcBef>
              <a:buNone/>
            </a:pPr>
            <a:r>
              <a:rPr lang="en"/>
              <a:t>What kind of nonfiction books do you like?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many angelfish could there be in the aquarium?</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4" name="Shape 294"/>
        <p:cNvGrpSpPr/>
        <p:nvPr/>
      </p:nvGrpSpPr>
      <p:grpSpPr>
        <a:xfrm>
          <a:off x="0" y="0"/>
          <a:ext cx="0" cy="0"/>
          <a:chOff x="0" y="0"/>
          <a:chExt cx="0" cy="0"/>
        </a:xfrm>
      </p:grpSpPr>
      <p:sp>
        <p:nvSpPr>
          <p:cNvPr id="295" name="Shape 2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6" name="Shape 2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If he checked out 12 books, how many could be fiction? If that’s the number of fiction, then how many would be nonfiction?</a:t>
            </a:r>
          </a:p>
          <a:p>
            <a:pPr lvl="0" rtl="0">
              <a:spcBef>
                <a:spcPts val="0"/>
              </a:spcBef>
              <a:buNone/>
            </a:pPr>
            <a:r>
              <a:rPr lang="en"/>
              <a:t>What are some different combinations of fiction and nonfiction books he could check out?</a:t>
            </a:r>
          </a:p>
          <a:p>
            <a:pPr lvl="0" rtl="0">
              <a:spcBef>
                <a:spcPts val="0"/>
              </a:spcBef>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0" name="Shape 300"/>
        <p:cNvGrpSpPr/>
        <p:nvPr/>
      </p:nvGrpSpPr>
      <p:grpSpPr>
        <a:xfrm>
          <a:off x="0" y="0"/>
          <a:ext cx="0" cy="0"/>
          <a:chOff x="0" y="0"/>
          <a:chExt cx="0" cy="0"/>
        </a:xfrm>
      </p:grpSpPr>
      <p:sp>
        <p:nvSpPr>
          <p:cNvPr id="301" name="Shape 3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2" name="Shape 3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6" name="Shape 306"/>
        <p:cNvGrpSpPr/>
        <p:nvPr/>
      </p:nvGrpSpPr>
      <p:grpSpPr>
        <a:xfrm>
          <a:off x="0" y="0"/>
          <a:ext cx="0" cy="0"/>
          <a:chOff x="0" y="0"/>
          <a:chExt cx="0" cy="0"/>
        </a:xfrm>
      </p:grpSpPr>
      <p:sp>
        <p:nvSpPr>
          <p:cNvPr id="307" name="Shape 3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8" name="Shape 3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operation will you use to answer the question? Why?</a:t>
            </a:r>
          </a:p>
          <a:p>
            <a:pPr lvl="0">
              <a:spcBef>
                <a:spcPts val="0"/>
              </a:spcBef>
              <a:buNone/>
            </a:pPr>
            <a:r>
              <a:rPr lang="en"/>
              <a:t>What if he checked out 15 books from the library and 6 of them were fiction? How would that change your answer?</a:t>
            </a:r>
          </a:p>
          <a:p>
            <a:pPr lvl="0" rtl="0">
              <a:spcBef>
                <a:spcPts val="0"/>
              </a:spcBef>
              <a:buNone/>
            </a:pPr>
            <a:r>
              <a:rPr lang="en"/>
              <a:t>What if he checked out 20 books from the library and 6 of them were fiction? How would that change your answer?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operation will you use to answer the question? Why?</a:t>
            </a:r>
          </a:p>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are you picturing in your mind when you read this story?</a:t>
            </a:r>
          </a:p>
          <a:p>
            <a:pPr lvl="0">
              <a:spcBef>
                <a:spcPts val="0"/>
              </a:spcBef>
              <a:buNone/>
            </a:pPr>
            <a:r>
              <a:t/>
            </a:r>
            <a:endParaRPr/>
          </a:p>
          <a:p>
            <a:pPr lvl="0" rtl="0">
              <a:spcBef>
                <a:spcPts val="0"/>
              </a:spcBef>
              <a:buNone/>
            </a:pPr>
            <a:r>
              <a:rPr lang="en"/>
              <a:t>What do you think the other penguins were doing?</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Is that a lot of penguins or not very many penguins?</a:t>
            </a:r>
          </a:p>
          <a:p>
            <a:pPr lvl="0" rtl="0">
              <a:spcBef>
                <a:spcPts val="0"/>
              </a:spcBef>
              <a:buNone/>
            </a:pPr>
            <a:r>
              <a:rPr lang="en"/>
              <a:t>How many do you think might be sleeping?</a:t>
            </a:r>
          </a:p>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Are a lot of penguins sleeping or only a few?</a:t>
            </a:r>
          </a:p>
          <a:p>
            <a:pPr lvl="0" rt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rot="10800000">
            <a:off x="4226100" y="2933549"/>
            <a:ext cx="691799" cy="388500"/>
          </a:xfrm>
          <a:prstGeom prst="triangle">
            <a:avLst>
              <a:gd fmla="val 50000" name="adj"/>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1" name="Shape 11"/>
          <p:cNvSpPr/>
          <p:nvPr/>
        </p:nvSpPr>
        <p:spPr>
          <a:xfrm>
            <a:off x="-25" y="0"/>
            <a:ext cx="9144000" cy="3124199"/>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2" name="Shape 12"/>
          <p:cNvSpPr txBox="1"/>
          <p:nvPr>
            <p:ph type="ctrTitle"/>
          </p:nvPr>
        </p:nvSpPr>
        <p:spPr>
          <a:xfrm>
            <a:off x="411175" y="644300"/>
            <a:ext cx="8282399" cy="2109000"/>
          </a:xfrm>
          <a:prstGeom prst="rect">
            <a:avLst/>
          </a:prstGeom>
        </p:spPr>
        <p:txBody>
          <a:bodyPr anchorCtr="0" anchor="b" bIns="91425" lIns="91425" rIns="91425" tIns="91425"/>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p:txBody>
      </p:sp>
      <p:sp>
        <p:nvSpPr>
          <p:cNvPr id="13" name="Shape 13"/>
          <p:cNvSpPr txBox="1"/>
          <p:nvPr>
            <p:ph idx="1" type="subTitle"/>
          </p:nvPr>
        </p:nvSpPr>
        <p:spPr>
          <a:xfrm>
            <a:off x="411175" y="3398250"/>
            <a:ext cx="8282399" cy="1260599"/>
          </a:xfrm>
          <a:prstGeom prst="rect">
            <a:avLst/>
          </a:prstGeom>
        </p:spPr>
        <p:txBody>
          <a:bodyPr anchorCtr="0" anchor="ctr" bIns="91425" lIns="91425" rIns="91425" tIns="91425"/>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p:txBody>
      </p:sp>
      <p:sp>
        <p:nvSpPr>
          <p:cNvPr id="14" name="Shape 1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1" name="Shape 51"/>
        <p:cNvGrpSpPr/>
        <p:nvPr/>
      </p:nvGrpSpPr>
      <p:grpSpPr>
        <a:xfrm>
          <a:off x="0" y="0"/>
          <a:ext cx="0" cy="0"/>
          <a:chOff x="0" y="0"/>
          <a:chExt cx="0" cy="0"/>
        </a:xfrm>
      </p:grpSpPr>
      <p:cxnSp>
        <p:nvCxnSpPr>
          <p:cNvPr id="52" name="Shape 52"/>
          <p:cNvCxnSpPr/>
          <p:nvPr/>
        </p:nvCxnSpPr>
        <p:spPr>
          <a:xfrm>
            <a:off x="413275" y="2988275"/>
            <a:ext cx="910499" cy="0"/>
          </a:xfrm>
          <a:prstGeom prst="straightConnector1">
            <a:avLst/>
          </a:prstGeom>
          <a:noFill/>
          <a:ln cap="flat" cmpd="sng" w="28575">
            <a:solidFill>
              <a:schemeClr val="dk1"/>
            </a:solidFill>
            <a:prstDash val="lgDash"/>
            <a:round/>
            <a:headEnd len="med" w="med" type="none"/>
            <a:tailEnd len="med" w="med" type="none"/>
          </a:ln>
        </p:spPr>
      </p:cxnSp>
      <p:sp>
        <p:nvSpPr>
          <p:cNvPr id="53" name="Shape 53"/>
          <p:cNvSpPr txBox="1"/>
          <p:nvPr>
            <p:ph type="title"/>
          </p:nvPr>
        </p:nvSpPr>
        <p:spPr>
          <a:xfrm>
            <a:off x="311700" y="1106125"/>
            <a:ext cx="8520599" cy="1963500"/>
          </a:xfrm>
          <a:prstGeom prst="rect">
            <a:avLst/>
          </a:prstGeom>
        </p:spPr>
        <p:txBody>
          <a:bodyPr anchorCtr="0" anchor="b" bIns="91425" lIns="91425" rIns="91425" tIns="91425"/>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p:txBody>
      </p:sp>
      <p:sp>
        <p:nvSpPr>
          <p:cNvPr id="54" name="Shape 54"/>
          <p:cNvSpPr txBox="1"/>
          <p:nvPr>
            <p:ph idx="1" type="body"/>
          </p:nvPr>
        </p:nvSpPr>
        <p:spPr>
          <a:xfrm>
            <a:off x="311700" y="3152225"/>
            <a:ext cx="8520599" cy="1300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5" name="Shape 5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5"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7" name="Shape 17"/>
          <p:cNvSpPr txBox="1"/>
          <p:nvPr>
            <p:ph type="title"/>
          </p:nvPr>
        </p:nvSpPr>
        <p:spPr>
          <a:xfrm>
            <a:off x="430800" y="1889700"/>
            <a:ext cx="8282399" cy="1516500"/>
          </a:xfrm>
          <a:prstGeom prst="rect">
            <a:avLst/>
          </a:prstGeom>
        </p:spPr>
        <p:txBody>
          <a:bodyPr anchorCtr="0" anchor="ctr" bIns="91425" lIns="91425" rIns="91425" tIns="91425"/>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p:txBody>
      </p:sp>
      <p:sp>
        <p:nvSpPr>
          <p:cNvPr id="18" name="Shape 1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9" name="Shape 19"/>
        <p:cNvGrpSpPr/>
        <p:nvPr/>
      </p:nvGrpSpPr>
      <p:grpSpPr>
        <a:xfrm>
          <a:off x="0" y="0"/>
          <a:ext cx="0" cy="0"/>
          <a:chOff x="0" y="0"/>
          <a:chExt cx="0" cy="0"/>
        </a:xfrm>
      </p:grpSpPr>
      <p:cxnSp>
        <p:nvCxnSpPr>
          <p:cNvPr id="20" name="Shape 20"/>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1" name="Shape 21"/>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468825"/>
            <a:ext cx="8520599" cy="30999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4" name="Shape 24"/>
        <p:cNvGrpSpPr/>
        <p:nvPr/>
      </p:nvGrpSpPr>
      <p:grpSpPr>
        <a:xfrm>
          <a:off x="0" y="0"/>
          <a:ext cx="0" cy="0"/>
          <a:chOff x="0" y="0"/>
          <a:chExt cx="0" cy="0"/>
        </a:xfrm>
      </p:grpSpPr>
      <p:cxnSp>
        <p:nvCxnSpPr>
          <p:cNvPr id="25" name="Shape 25"/>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6" name="Shape 26"/>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 type="body"/>
          </p:nvPr>
        </p:nvSpPr>
        <p:spPr>
          <a:xfrm>
            <a:off x="311700" y="1468825"/>
            <a:ext cx="3999899"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2" type="body"/>
          </p:nvPr>
        </p:nvSpPr>
        <p:spPr>
          <a:xfrm>
            <a:off x="4832400" y="1468825"/>
            <a:ext cx="3999899"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0" name="Shape 30"/>
        <p:cNvGrpSpPr/>
        <p:nvPr/>
      </p:nvGrpSpPr>
      <p:grpSpPr>
        <a:xfrm>
          <a:off x="0" y="0"/>
          <a:ext cx="0" cy="0"/>
          <a:chOff x="0" y="0"/>
          <a:chExt cx="0" cy="0"/>
        </a:xfrm>
      </p:grpSpPr>
      <p:sp>
        <p:nvSpPr>
          <p:cNvPr id="31" name="Shape 31"/>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2" name="Shape 3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3" name="Shape 33"/>
        <p:cNvGrpSpPr/>
        <p:nvPr/>
      </p:nvGrpSpPr>
      <p:grpSpPr>
        <a:xfrm>
          <a:off x="0" y="0"/>
          <a:ext cx="0" cy="0"/>
          <a:chOff x="0" y="0"/>
          <a:chExt cx="0" cy="0"/>
        </a:xfrm>
      </p:grpSpPr>
      <p:cxnSp>
        <p:nvCxnSpPr>
          <p:cNvPr id="34" name="Shape 34"/>
          <p:cNvCxnSpPr/>
          <p:nvPr/>
        </p:nvCxnSpPr>
        <p:spPr>
          <a:xfrm>
            <a:off x="418675" y="1457787"/>
            <a:ext cx="614099" cy="0"/>
          </a:xfrm>
          <a:prstGeom prst="straightConnector1">
            <a:avLst/>
          </a:prstGeom>
          <a:noFill/>
          <a:ln cap="flat" cmpd="sng" w="19050">
            <a:solidFill>
              <a:schemeClr val="dk2"/>
            </a:solidFill>
            <a:prstDash val="lgDash"/>
            <a:round/>
            <a:headEnd len="med" w="med" type="none"/>
            <a:tailEnd len="med" w="med" type="none"/>
          </a:ln>
        </p:spPr>
      </p:cxnSp>
      <p:sp>
        <p:nvSpPr>
          <p:cNvPr id="35" name="Shape 35"/>
          <p:cNvSpPr txBox="1"/>
          <p:nvPr>
            <p:ph type="title"/>
          </p:nvPr>
        </p:nvSpPr>
        <p:spPr>
          <a:xfrm>
            <a:off x="311700" y="631800"/>
            <a:ext cx="2807999" cy="7556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6" name="Shape 36"/>
          <p:cNvSpPr txBox="1"/>
          <p:nvPr>
            <p:ph idx="1" type="body"/>
          </p:nvPr>
        </p:nvSpPr>
        <p:spPr>
          <a:xfrm>
            <a:off x="311700" y="1618203"/>
            <a:ext cx="2807999" cy="29508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7" name="Shape 3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8" name="Shape 38"/>
        <p:cNvGrpSpPr/>
        <p:nvPr/>
      </p:nvGrpSpPr>
      <p:grpSpPr>
        <a:xfrm>
          <a:off x="0" y="0"/>
          <a:ext cx="0" cy="0"/>
          <a:chOff x="0" y="0"/>
          <a:chExt cx="0" cy="0"/>
        </a:xfrm>
      </p:grpSpPr>
      <p:sp>
        <p:nvSpPr>
          <p:cNvPr id="39" name="Shape 39"/>
          <p:cNvSpPr txBox="1"/>
          <p:nvPr>
            <p:ph type="title"/>
          </p:nvPr>
        </p:nvSpPr>
        <p:spPr>
          <a:xfrm>
            <a:off x="490250" y="528900"/>
            <a:ext cx="5678099" cy="4085699"/>
          </a:xfrm>
          <a:prstGeom prst="rect">
            <a:avLst/>
          </a:prstGeom>
        </p:spPr>
        <p:txBody>
          <a:bodyPr anchorCtr="0" anchor="ctr" bIns="91425" lIns="91425" rIns="91425" tIns="91425"/>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p:txBody>
      </p:sp>
      <p:sp>
        <p:nvSpPr>
          <p:cNvPr id="40" name="Shape 4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bg>
      <p:bgPr>
        <a:solidFill>
          <a:schemeClr val="dk1"/>
        </a:solidFill>
      </p:bgPr>
    </p:bg>
    <p:spTree>
      <p:nvGrpSpPr>
        <p:cNvPr id="41" name="Shape 41"/>
        <p:cNvGrpSpPr/>
        <p:nvPr/>
      </p:nvGrpSpPr>
      <p:grpSpPr>
        <a:xfrm>
          <a:off x="0" y="0"/>
          <a:ext cx="0" cy="0"/>
          <a:chOff x="0" y="0"/>
          <a:chExt cx="0" cy="0"/>
        </a:xfrm>
      </p:grpSpPr>
      <p:sp>
        <p:nvSpPr>
          <p:cNvPr id="42" name="Shape 42"/>
          <p:cNvSpPr/>
          <p:nvPr/>
        </p:nvSpPr>
        <p:spPr>
          <a:xfrm>
            <a:off x="4572000" y="175"/>
            <a:ext cx="4572000" cy="5143499"/>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cxnSp>
        <p:nvCxnSpPr>
          <p:cNvPr id="43" name="Shape 43"/>
          <p:cNvCxnSpPr/>
          <p:nvPr/>
        </p:nvCxnSpPr>
        <p:spPr>
          <a:xfrm>
            <a:off x="5029675" y="4495500"/>
            <a:ext cx="577199" cy="0"/>
          </a:xfrm>
          <a:prstGeom prst="straightConnector1">
            <a:avLst/>
          </a:prstGeom>
          <a:noFill/>
          <a:ln cap="flat" cmpd="sng" w="19050">
            <a:solidFill>
              <a:schemeClr val="dk1"/>
            </a:solidFill>
            <a:prstDash val="lgDash"/>
            <a:round/>
            <a:headEnd len="med" w="med" type="none"/>
            <a:tailEnd len="med" w="med" type="none"/>
          </a:ln>
        </p:spPr>
      </p:cxnSp>
      <p:sp>
        <p:nvSpPr>
          <p:cNvPr id="44" name="Shape 44"/>
          <p:cNvSpPr txBox="1"/>
          <p:nvPr>
            <p:ph type="title"/>
          </p:nvPr>
        </p:nvSpPr>
        <p:spPr>
          <a:xfrm>
            <a:off x="265500" y="1078750"/>
            <a:ext cx="4045199" cy="1789200"/>
          </a:xfrm>
          <a:prstGeom prst="rect">
            <a:avLst/>
          </a:prstGeom>
        </p:spPr>
        <p:txBody>
          <a:bodyPr anchorCtr="0" anchor="b" bIns="91425" lIns="91425" rIns="91425" tIns="91425"/>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p:txBody>
      </p:sp>
      <p:sp>
        <p:nvSpPr>
          <p:cNvPr id="45" name="Shape 45"/>
          <p:cNvSpPr txBox="1"/>
          <p:nvPr>
            <p:ph idx="1" type="subTitle"/>
          </p:nvPr>
        </p:nvSpPr>
        <p:spPr>
          <a:xfrm>
            <a:off x="265500" y="2921400"/>
            <a:ext cx="4045199" cy="1345500"/>
          </a:xfrm>
          <a:prstGeom prst="rect">
            <a:avLst/>
          </a:prstGeom>
        </p:spPr>
        <p:txBody>
          <a:bodyPr anchorCtr="0" anchor="t" bIns="91425" lIns="91425" rIns="91425" tIns="91425"/>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p:txBody>
      </p:sp>
      <p:sp>
        <p:nvSpPr>
          <p:cNvPr id="46" name="Shape 46"/>
          <p:cNvSpPr txBox="1"/>
          <p:nvPr>
            <p:ph idx="2" type="body"/>
          </p:nvPr>
        </p:nvSpPr>
        <p:spPr>
          <a:xfrm>
            <a:off x="4939500" y="724200"/>
            <a:ext cx="3837000" cy="3695099"/>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7" name="Shape 4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8" name="Shape 48"/>
        <p:cNvGrpSpPr/>
        <p:nvPr/>
      </p:nvGrpSpPr>
      <p:grpSpPr>
        <a:xfrm>
          <a:off x="0" y="0"/>
          <a:ext cx="0" cy="0"/>
          <a:chOff x="0" y="0"/>
          <a:chExt cx="0" cy="0"/>
        </a:xfrm>
      </p:grpSpPr>
      <p:sp>
        <p:nvSpPr>
          <p:cNvPr id="49" name="Shape 49"/>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p:txBody>
      </p:sp>
      <p:sp>
        <p:nvSpPr>
          <p:cNvPr id="50" name="Shape 5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72500"/>
            <a:ext cx="8520599" cy="733499"/>
          </a:xfrm>
          <a:prstGeom prst="rect">
            <a:avLst/>
          </a:prstGeom>
          <a:noFill/>
          <a:ln>
            <a:noFill/>
          </a:ln>
        </p:spPr>
        <p:txBody>
          <a:bodyPr anchorCtr="0" anchor="b" bIns="91425" lIns="91425" rIns="91425" tIns="91425"/>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p:txBody>
      </p:sp>
      <p:sp>
        <p:nvSpPr>
          <p:cNvPr id="7" name="Shape 7"/>
          <p:cNvSpPr txBox="1"/>
          <p:nvPr>
            <p:ph idx="1" type="body"/>
          </p:nvPr>
        </p:nvSpPr>
        <p:spPr>
          <a:xfrm>
            <a:off x="311700" y="1468825"/>
            <a:ext cx="8520599" cy="30999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bstockus.wordpress.com/" TargetMode="External"/><Relationship Id="rId4" Type="http://schemas.openxmlformats.org/officeDocument/2006/relationships/hyperlink" Target="https://twitter.com/bstockus" TargetMode="External"/><Relationship Id="rId5" Type="http://schemas.openxmlformats.org/officeDocument/2006/relationships/hyperlink" Target="https://creativecommons.org/licenses/by-nc/4.0/" TargetMode="External"/><Relationship Id="rId6" Type="http://schemas.openxmlformats.org/officeDocument/2006/relationships/image" Target="../media/image0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x="0" y="0"/>
          <a:ext cx="0" cy="0"/>
          <a:chOff x="0" y="0"/>
          <a:chExt cx="0" cy="0"/>
        </a:xfrm>
      </p:grpSpPr>
      <p:sp>
        <p:nvSpPr>
          <p:cNvPr id="62" name="Shape 62"/>
          <p:cNvSpPr txBox="1"/>
          <p:nvPr>
            <p:ph type="ctrTitle"/>
          </p:nvPr>
        </p:nvSpPr>
        <p:spPr>
          <a:xfrm>
            <a:off x="411175" y="644300"/>
            <a:ext cx="8282399" cy="2109000"/>
          </a:xfrm>
          <a:prstGeom prst="rect">
            <a:avLst/>
          </a:prstGeom>
        </p:spPr>
        <p:txBody>
          <a:bodyPr anchorCtr="0" anchor="b" bIns="91425" lIns="91425" rIns="91425" tIns="91425">
            <a:noAutofit/>
          </a:bodyPr>
          <a:lstStyle/>
          <a:p>
            <a:pPr lvl="0">
              <a:spcBef>
                <a:spcPts val="0"/>
              </a:spcBef>
              <a:buNone/>
            </a:pPr>
            <a:r>
              <a:rPr lang="en"/>
              <a:t>Numberless Word Problems</a:t>
            </a:r>
          </a:p>
        </p:txBody>
      </p:sp>
      <p:sp>
        <p:nvSpPr>
          <p:cNvPr id="63" name="Shape 63"/>
          <p:cNvSpPr txBox="1"/>
          <p:nvPr>
            <p:ph idx="1" type="subTitle"/>
          </p:nvPr>
        </p:nvSpPr>
        <p:spPr>
          <a:xfrm>
            <a:off x="411175" y="3398250"/>
            <a:ext cx="8282399" cy="1260599"/>
          </a:xfrm>
          <a:prstGeom prst="rect">
            <a:avLst/>
          </a:prstGeom>
        </p:spPr>
        <p:txBody>
          <a:bodyPr anchorCtr="0" anchor="ctr" bIns="91425" lIns="91425" rIns="91425" tIns="91425">
            <a:noAutofit/>
          </a:bodyPr>
          <a:lstStyle/>
          <a:p>
            <a:pPr lvl="0">
              <a:spcBef>
                <a:spcPts val="0"/>
              </a:spcBef>
              <a:buNone/>
            </a:pPr>
            <a:r>
              <a:rPr lang="en"/>
              <a:t>Part-Part-Whole - Part Unknown Problems</a:t>
            </a:r>
          </a:p>
        </p:txBody>
      </p:sp>
      <p:sp>
        <p:nvSpPr>
          <p:cNvPr id="64" name="Shape 64"/>
          <p:cNvSpPr txBox="1"/>
          <p:nvPr/>
        </p:nvSpPr>
        <p:spPr>
          <a:xfrm>
            <a:off x="0" y="4810862"/>
            <a:ext cx="2467800" cy="295200"/>
          </a:xfrm>
          <a:prstGeom prst="rect">
            <a:avLst/>
          </a:prstGeom>
          <a:noFill/>
          <a:ln>
            <a:noFill/>
          </a:ln>
        </p:spPr>
        <p:txBody>
          <a:bodyPr anchorCtr="0" anchor="t" bIns="91425" lIns="91425" rIns="91425" tIns="91425">
            <a:noAutofit/>
          </a:bodyPr>
          <a:lstStyle/>
          <a:p>
            <a:pPr lvl="0" rtl="0">
              <a:spcBef>
                <a:spcPts val="0"/>
              </a:spcBef>
              <a:buNone/>
            </a:pPr>
            <a:r>
              <a:rPr lang="en" u="sng">
                <a:solidFill>
                  <a:srgbClr val="01AFD1"/>
                </a:solidFill>
                <a:latin typeface="Oswald"/>
                <a:ea typeface="Oswald"/>
                <a:cs typeface="Oswald"/>
                <a:sym typeface="Oswald"/>
                <a:hlinkClick r:id="rId3"/>
              </a:rPr>
              <a:t>Brian Bushart </a:t>
            </a:r>
            <a:r>
              <a:rPr lang="en">
                <a:solidFill>
                  <a:srgbClr val="424242"/>
                </a:solidFill>
                <a:latin typeface="Oswald"/>
                <a:ea typeface="Oswald"/>
                <a:cs typeface="Oswald"/>
                <a:sym typeface="Oswald"/>
              </a:rPr>
              <a:t>| </a:t>
            </a:r>
            <a:r>
              <a:rPr lang="en" u="sng">
                <a:solidFill>
                  <a:srgbClr val="01AFD1"/>
                </a:solidFill>
                <a:latin typeface="Oswald"/>
                <a:ea typeface="Oswald"/>
                <a:cs typeface="Oswald"/>
                <a:sym typeface="Oswald"/>
                <a:hlinkClick r:id="rId4"/>
              </a:rPr>
              <a:t>@bstockus</a:t>
            </a:r>
          </a:p>
        </p:txBody>
      </p:sp>
      <p:pic>
        <p:nvPicPr>
          <p:cNvPr id="65" name="Shape 65">
            <a:hlinkClick r:id="rId5"/>
          </p:cNvPr>
          <p:cNvPicPr preferRelativeResize="0"/>
          <p:nvPr/>
        </p:nvPicPr>
        <p:blipFill>
          <a:blip r:embed="rId6">
            <a:alphaModFix/>
          </a:blip>
          <a:stretch>
            <a:fillRect/>
          </a:stretch>
        </p:blipFill>
        <p:spPr>
          <a:xfrm>
            <a:off x="8305800" y="4810825"/>
            <a:ext cx="838200" cy="2952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7" name="Shape 117"/>
        <p:cNvGrpSpPr/>
        <p:nvPr/>
      </p:nvGrpSpPr>
      <p:grpSpPr>
        <a:xfrm>
          <a:off x="0" y="0"/>
          <a:ext cx="0" cy="0"/>
          <a:chOff x="0" y="0"/>
          <a:chExt cx="0" cy="0"/>
        </a:xfrm>
      </p:grpSpPr>
      <p:sp>
        <p:nvSpPr>
          <p:cNvPr id="118" name="Shape 11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2</a:t>
            </a:r>
          </a:p>
        </p:txBody>
      </p:sp>
      <p:sp>
        <p:nvSpPr>
          <p:cNvPr id="119" name="Shape 11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32 penguins on an iceberg. Five of the penguins were sleeping. How many penguins were not sleeping?</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3" name="Shape 123"/>
        <p:cNvGrpSpPr/>
        <p:nvPr/>
      </p:nvGrpSpPr>
      <p:grpSpPr>
        <a:xfrm>
          <a:off x="0" y="0"/>
          <a:ext cx="0" cy="0"/>
          <a:chOff x="0" y="0"/>
          <a:chExt cx="0" cy="0"/>
        </a:xfrm>
      </p:grpSpPr>
      <p:sp>
        <p:nvSpPr>
          <p:cNvPr id="124" name="Shape 12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3</a:t>
            </a:r>
          </a:p>
        </p:txBody>
      </p:sp>
      <p:sp>
        <p:nvSpPr>
          <p:cNvPr id="125" name="Shape 12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Nathan baked some cookies for his class. Some of them were shaped like crescent moons.</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x="0" y="0"/>
          <a:ext cx="0" cy="0"/>
          <a:chOff x="0" y="0"/>
          <a:chExt cx="0" cy="0"/>
        </a:xfrm>
      </p:grpSpPr>
      <p:sp>
        <p:nvSpPr>
          <p:cNvPr id="130" name="Shape 13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3</a:t>
            </a:r>
          </a:p>
        </p:txBody>
      </p:sp>
      <p:sp>
        <p:nvSpPr>
          <p:cNvPr id="131" name="Shape 13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Nathan baked 36 cookies for his class. Some of them were shaped like crescent moons.</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x="0" y="0"/>
          <a:ext cx="0" cy="0"/>
          <a:chOff x="0" y="0"/>
          <a:chExt cx="0" cy="0"/>
        </a:xfrm>
      </p:grpSpPr>
      <p:sp>
        <p:nvSpPr>
          <p:cNvPr id="136" name="Shape 13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3</a:t>
            </a:r>
          </a:p>
        </p:txBody>
      </p:sp>
      <p:sp>
        <p:nvSpPr>
          <p:cNvPr id="137" name="Shape 13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Nathan baked 36 cookies for his class. Twenty-five of them were shaped like crescent moons. The rest were round.</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sp>
        <p:nvSpPr>
          <p:cNvPr id="142" name="Shape 14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3</a:t>
            </a:r>
          </a:p>
        </p:txBody>
      </p:sp>
      <p:sp>
        <p:nvSpPr>
          <p:cNvPr id="143" name="Shape 14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rPr lang="en"/>
              <a:t>Nathan baked 36 cookies for his class. Twenty-five of them were shaped like crescent moons. The rest were round. How many of the cookies were round?</a:t>
            </a:r>
          </a:p>
          <a:p>
            <a:pPr lvl="0" rtl="0">
              <a:spcBef>
                <a:spcPts val="0"/>
              </a:spcBef>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47" name="Shape 147"/>
        <p:cNvGrpSpPr/>
        <p:nvPr/>
      </p:nvGrpSpPr>
      <p:grpSpPr>
        <a:xfrm>
          <a:off x="0" y="0"/>
          <a:ext cx="0" cy="0"/>
          <a:chOff x="0" y="0"/>
          <a:chExt cx="0" cy="0"/>
        </a:xfrm>
      </p:grpSpPr>
      <p:sp>
        <p:nvSpPr>
          <p:cNvPr id="148" name="Shape 14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4</a:t>
            </a:r>
          </a:p>
        </p:txBody>
      </p:sp>
      <p:sp>
        <p:nvSpPr>
          <p:cNvPr id="149" name="Shape 14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Nika has some teddy bears. A few of them have bows.</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3" name="Shape 153"/>
        <p:cNvGrpSpPr/>
        <p:nvPr/>
      </p:nvGrpSpPr>
      <p:grpSpPr>
        <a:xfrm>
          <a:off x="0" y="0"/>
          <a:ext cx="0" cy="0"/>
          <a:chOff x="0" y="0"/>
          <a:chExt cx="0" cy="0"/>
        </a:xfrm>
      </p:grpSpPr>
      <p:sp>
        <p:nvSpPr>
          <p:cNvPr id="154" name="Shape 15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4</a:t>
            </a:r>
          </a:p>
        </p:txBody>
      </p:sp>
      <p:sp>
        <p:nvSpPr>
          <p:cNvPr id="155" name="Shape 15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Nika has 10 teddy bears. A few of them have bows.</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9" name="Shape 159"/>
        <p:cNvGrpSpPr/>
        <p:nvPr/>
      </p:nvGrpSpPr>
      <p:grpSpPr>
        <a:xfrm>
          <a:off x="0" y="0"/>
          <a:ext cx="0" cy="0"/>
          <a:chOff x="0" y="0"/>
          <a:chExt cx="0" cy="0"/>
        </a:xfrm>
      </p:grpSpPr>
      <p:sp>
        <p:nvSpPr>
          <p:cNvPr id="160" name="Shape 16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4</a:t>
            </a:r>
          </a:p>
        </p:txBody>
      </p:sp>
      <p:sp>
        <p:nvSpPr>
          <p:cNvPr id="161" name="Shape 16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rPr lang="en"/>
              <a:t>Nika has 10 teddy bears. Three of them have bows.</a:t>
            </a:r>
          </a:p>
          <a:p>
            <a:pPr lvl="0" rtl="0">
              <a:spcBef>
                <a:spcPts val="0"/>
              </a:spcBef>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65" name="Shape 165"/>
        <p:cNvGrpSpPr/>
        <p:nvPr/>
      </p:nvGrpSpPr>
      <p:grpSpPr>
        <a:xfrm>
          <a:off x="0" y="0"/>
          <a:ext cx="0" cy="0"/>
          <a:chOff x="0" y="0"/>
          <a:chExt cx="0" cy="0"/>
        </a:xfrm>
      </p:grpSpPr>
      <p:sp>
        <p:nvSpPr>
          <p:cNvPr id="166" name="Shape 16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4</a:t>
            </a:r>
          </a:p>
        </p:txBody>
      </p:sp>
      <p:sp>
        <p:nvSpPr>
          <p:cNvPr id="167" name="Shape 16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Nika has 10 teddy bears. Three of them have bows. How many of her bears do not have bows?</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x="0" y="0"/>
          <a:ext cx="0" cy="0"/>
          <a:chOff x="0" y="0"/>
          <a:chExt cx="0" cy="0"/>
        </a:xfrm>
      </p:grpSpPr>
      <p:sp>
        <p:nvSpPr>
          <p:cNvPr id="172" name="Shape 17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5</a:t>
            </a:r>
          </a:p>
        </p:txBody>
      </p:sp>
      <p:sp>
        <p:nvSpPr>
          <p:cNvPr id="173" name="Shape 17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some people on the ferris wheel. Some of them were kids.</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Notes</a:t>
            </a:r>
          </a:p>
        </p:txBody>
      </p:sp>
      <p:sp>
        <p:nvSpPr>
          <p:cNvPr id="71" name="Shape 7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This problem set contains 10 numberless word problems organized around one CGI problem type.</a:t>
            </a:r>
          </a:p>
          <a:p>
            <a:pPr lvl="0" rtl="0">
              <a:spcBef>
                <a:spcPts val="0"/>
              </a:spcBef>
              <a:buNone/>
            </a:pPr>
            <a:r>
              <a:rPr lang="en"/>
              <a:t>There are sample discussion questions in the notes section on each slide.</a:t>
            </a:r>
          </a:p>
          <a:p>
            <a:pPr lvl="0" rtl="0">
              <a:spcBef>
                <a:spcPts val="0"/>
              </a:spcBef>
              <a:buNone/>
            </a:pPr>
            <a:r>
              <a:rPr lang="en"/>
              <a:t>The idea is that each slide of a problem will be revealed and discussed one at a time to scaffold students’ understanding of the situation and the question ultimately asked.</a:t>
            </a:r>
          </a:p>
          <a:p>
            <a:pPr lvl="0" rtl="0">
              <a:spcBef>
                <a:spcPts val="0"/>
              </a:spcBef>
              <a:buNone/>
            </a:pPr>
            <a:r>
              <a:rPr lang="en"/>
              <a:t>Feel free to change numbers in the problems.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x="0" y="0"/>
          <a:ext cx="0" cy="0"/>
          <a:chOff x="0" y="0"/>
          <a:chExt cx="0" cy="0"/>
        </a:xfrm>
      </p:grpSpPr>
      <p:sp>
        <p:nvSpPr>
          <p:cNvPr id="178" name="Shape 17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5</a:t>
            </a:r>
          </a:p>
        </p:txBody>
      </p:sp>
      <p:sp>
        <p:nvSpPr>
          <p:cNvPr id="179" name="Shape 17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26 people on the ferris wheel. Some of them were kids.</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x="0" y="0"/>
          <a:ext cx="0" cy="0"/>
          <a:chOff x="0" y="0"/>
          <a:chExt cx="0" cy="0"/>
        </a:xfrm>
      </p:grpSpPr>
      <p:sp>
        <p:nvSpPr>
          <p:cNvPr id="184" name="Shape 18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5</a:t>
            </a:r>
          </a:p>
        </p:txBody>
      </p:sp>
      <p:sp>
        <p:nvSpPr>
          <p:cNvPr id="185" name="Shape 18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26 people on the ferris wheel. Eighteen of them were kids. The rest were adults.</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x="0" y="0"/>
          <a:ext cx="0" cy="0"/>
          <a:chOff x="0" y="0"/>
          <a:chExt cx="0" cy="0"/>
        </a:xfrm>
      </p:grpSpPr>
      <p:sp>
        <p:nvSpPr>
          <p:cNvPr id="190" name="Shape 19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5</a:t>
            </a:r>
          </a:p>
        </p:txBody>
      </p:sp>
      <p:sp>
        <p:nvSpPr>
          <p:cNvPr id="191" name="Shape 19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26 people on the ferris wheel. Eighteen of them were kids. The rest were adults. How many adults were on the ferris wheel?</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95" name="Shape 195"/>
        <p:cNvGrpSpPr/>
        <p:nvPr/>
      </p:nvGrpSpPr>
      <p:grpSpPr>
        <a:xfrm>
          <a:off x="0" y="0"/>
          <a:ext cx="0" cy="0"/>
          <a:chOff x="0" y="0"/>
          <a:chExt cx="0" cy="0"/>
        </a:xfrm>
      </p:grpSpPr>
      <p:sp>
        <p:nvSpPr>
          <p:cNvPr id="196" name="Shape 19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6</a:t>
            </a:r>
          </a:p>
        </p:txBody>
      </p:sp>
      <p:sp>
        <p:nvSpPr>
          <p:cNvPr id="197" name="Shape 19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are many students eating lunch in the cafeteria. Some of the students brought their lunch from home.</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1" name="Shape 201"/>
        <p:cNvGrpSpPr/>
        <p:nvPr/>
      </p:nvGrpSpPr>
      <p:grpSpPr>
        <a:xfrm>
          <a:off x="0" y="0"/>
          <a:ext cx="0" cy="0"/>
          <a:chOff x="0" y="0"/>
          <a:chExt cx="0" cy="0"/>
        </a:xfrm>
      </p:grpSpPr>
      <p:sp>
        <p:nvSpPr>
          <p:cNvPr id="202" name="Shape 20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6</a:t>
            </a:r>
          </a:p>
        </p:txBody>
      </p:sp>
      <p:sp>
        <p:nvSpPr>
          <p:cNvPr id="203" name="Shape 20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are 85 students eating lunch in the cafeteria. Some of the students brought their lunch from home.</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7" name="Shape 207"/>
        <p:cNvGrpSpPr/>
        <p:nvPr/>
      </p:nvGrpSpPr>
      <p:grpSpPr>
        <a:xfrm>
          <a:off x="0" y="0"/>
          <a:ext cx="0" cy="0"/>
          <a:chOff x="0" y="0"/>
          <a:chExt cx="0" cy="0"/>
        </a:xfrm>
      </p:grpSpPr>
      <p:sp>
        <p:nvSpPr>
          <p:cNvPr id="208" name="Shape 20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6</a:t>
            </a:r>
          </a:p>
        </p:txBody>
      </p:sp>
      <p:sp>
        <p:nvSpPr>
          <p:cNvPr id="209" name="Shape 20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are 85 students eating lunch in the cafeteria. Thirty-eight of the students brought their lunch from home.</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13" name="Shape 213"/>
        <p:cNvGrpSpPr/>
        <p:nvPr/>
      </p:nvGrpSpPr>
      <p:grpSpPr>
        <a:xfrm>
          <a:off x="0" y="0"/>
          <a:ext cx="0" cy="0"/>
          <a:chOff x="0" y="0"/>
          <a:chExt cx="0" cy="0"/>
        </a:xfrm>
      </p:grpSpPr>
      <p:sp>
        <p:nvSpPr>
          <p:cNvPr id="214" name="Shape 21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6</a:t>
            </a:r>
          </a:p>
        </p:txBody>
      </p:sp>
      <p:sp>
        <p:nvSpPr>
          <p:cNvPr id="215" name="Shape 21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are 85 students eating lunch in the cafeteria. Thirty-eight of the students brought their lunch from home. How many students did not bring their lunch from home?</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7</a:t>
            </a:r>
          </a:p>
        </p:txBody>
      </p:sp>
      <p:sp>
        <p:nvSpPr>
          <p:cNvPr id="221" name="Shape 22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Desmond bought some apples at the store. He got a few red apples.</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5" name="Shape 225"/>
        <p:cNvGrpSpPr/>
        <p:nvPr/>
      </p:nvGrpSpPr>
      <p:grpSpPr>
        <a:xfrm>
          <a:off x="0" y="0"/>
          <a:ext cx="0" cy="0"/>
          <a:chOff x="0" y="0"/>
          <a:chExt cx="0" cy="0"/>
        </a:xfrm>
      </p:grpSpPr>
      <p:sp>
        <p:nvSpPr>
          <p:cNvPr id="226" name="Shape 22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7</a:t>
            </a:r>
          </a:p>
        </p:txBody>
      </p:sp>
      <p:sp>
        <p:nvSpPr>
          <p:cNvPr id="227" name="Shape 22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Desmond bought some apples at the store. He got 6 red apples.</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1" name="Shape 231"/>
        <p:cNvGrpSpPr/>
        <p:nvPr/>
      </p:nvGrpSpPr>
      <p:grpSpPr>
        <a:xfrm>
          <a:off x="0" y="0"/>
          <a:ext cx="0" cy="0"/>
          <a:chOff x="0" y="0"/>
          <a:chExt cx="0" cy="0"/>
        </a:xfrm>
      </p:grpSpPr>
      <p:sp>
        <p:nvSpPr>
          <p:cNvPr id="232" name="Shape 23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7</a:t>
            </a:r>
          </a:p>
        </p:txBody>
      </p:sp>
      <p:sp>
        <p:nvSpPr>
          <p:cNvPr id="233" name="Shape 23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Desmond bought 20 apples at the store. He got 6 red apples. The rest of the apples were green.</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a:t>
            </a:r>
          </a:p>
        </p:txBody>
      </p:sp>
      <p:sp>
        <p:nvSpPr>
          <p:cNvPr id="77" name="Shape 7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some tropical fish swimming in an aquarium. Some of them were angelfish.</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7</a:t>
            </a:r>
          </a:p>
        </p:txBody>
      </p:sp>
      <p:sp>
        <p:nvSpPr>
          <p:cNvPr id="239" name="Shape 23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Desmond bought 20 apples at the store. He got 6 red apples. The rest of the apples were green. How many green apples did he buy?</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43" name="Shape 243"/>
        <p:cNvGrpSpPr/>
        <p:nvPr/>
      </p:nvGrpSpPr>
      <p:grpSpPr>
        <a:xfrm>
          <a:off x="0" y="0"/>
          <a:ext cx="0" cy="0"/>
          <a:chOff x="0" y="0"/>
          <a:chExt cx="0" cy="0"/>
        </a:xfrm>
      </p:grpSpPr>
      <p:sp>
        <p:nvSpPr>
          <p:cNvPr id="244" name="Shape 24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8</a:t>
            </a:r>
          </a:p>
        </p:txBody>
      </p:sp>
      <p:sp>
        <p:nvSpPr>
          <p:cNvPr id="245" name="Shape 24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Some children are outside playing in the snow. Most of them are sledding down a hill.</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49" name="Shape 249"/>
        <p:cNvGrpSpPr/>
        <p:nvPr/>
      </p:nvGrpSpPr>
      <p:grpSpPr>
        <a:xfrm>
          <a:off x="0" y="0"/>
          <a:ext cx="0" cy="0"/>
          <a:chOff x="0" y="0"/>
          <a:chExt cx="0" cy="0"/>
        </a:xfrm>
      </p:grpSpPr>
      <p:sp>
        <p:nvSpPr>
          <p:cNvPr id="250" name="Shape 25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8</a:t>
            </a:r>
          </a:p>
        </p:txBody>
      </p:sp>
      <p:sp>
        <p:nvSpPr>
          <p:cNvPr id="251" name="Shape 25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rPr lang="en"/>
              <a:t>Some children are outside playing in the snow. Thirteen of them are sledding down a hill.</a:t>
            </a:r>
          </a:p>
          <a:p>
            <a:pPr lvl="0" rtl="0">
              <a:spcBef>
                <a:spcPts val="0"/>
              </a:spcBef>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55" name="Shape 255"/>
        <p:cNvGrpSpPr/>
        <p:nvPr/>
      </p:nvGrpSpPr>
      <p:grpSpPr>
        <a:xfrm>
          <a:off x="0" y="0"/>
          <a:ext cx="0" cy="0"/>
          <a:chOff x="0" y="0"/>
          <a:chExt cx="0" cy="0"/>
        </a:xfrm>
      </p:grpSpPr>
      <p:sp>
        <p:nvSpPr>
          <p:cNvPr id="256" name="Shape 25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8</a:t>
            </a:r>
          </a:p>
        </p:txBody>
      </p:sp>
      <p:sp>
        <p:nvSpPr>
          <p:cNvPr id="257" name="Shape 25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Fifteen children are outside playing in the snow. Thirteen of them are sledding down a hill.</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61" name="Shape 261"/>
        <p:cNvGrpSpPr/>
        <p:nvPr/>
      </p:nvGrpSpPr>
      <p:grpSpPr>
        <a:xfrm>
          <a:off x="0" y="0"/>
          <a:ext cx="0" cy="0"/>
          <a:chOff x="0" y="0"/>
          <a:chExt cx="0" cy="0"/>
        </a:xfrm>
      </p:grpSpPr>
      <p:sp>
        <p:nvSpPr>
          <p:cNvPr id="262" name="Shape 26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8</a:t>
            </a:r>
          </a:p>
        </p:txBody>
      </p:sp>
      <p:sp>
        <p:nvSpPr>
          <p:cNvPr id="263" name="Shape 26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Fifteen children are outside playing in the snow. Thirteen of them are sledding down a hill. How many children are not sledding down the hill?</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7" name="Shape 267"/>
        <p:cNvGrpSpPr/>
        <p:nvPr/>
      </p:nvGrpSpPr>
      <p:grpSpPr>
        <a:xfrm>
          <a:off x="0" y="0"/>
          <a:ext cx="0" cy="0"/>
          <a:chOff x="0" y="0"/>
          <a:chExt cx="0" cy="0"/>
        </a:xfrm>
      </p:grpSpPr>
      <p:sp>
        <p:nvSpPr>
          <p:cNvPr id="268" name="Shape 26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9</a:t>
            </a:r>
          </a:p>
        </p:txBody>
      </p:sp>
      <p:sp>
        <p:nvSpPr>
          <p:cNvPr id="269" name="Shape 26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Javier is watching some monkeys at the zoo. Most of the monkeys are climbing in the tree.</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3" name="Shape 273"/>
        <p:cNvGrpSpPr/>
        <p:nvPr/>
      </p:nvGrpSpPr>
      <p:grpSpPr>
        <a:xfrm>
          <a:off x="0" y="0"/>
          <a:ext cx="0" cy="0"/>
          <a:chOff x="0" y="0"/>
          <a:chExt cx="0" cy="0"/>
        </a:xfrm>
      </p:grpSpPr>
      <p:sp>
        <p:nvSpPr>
          <p:cNvPr id="274" name="Shape 27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9</a:t>
            </a:r>
          </a:p>
        </p:txBody>
      </p:sp>
      <p:sp>
        <p:nvSpPr>
          <p:cNvPr id="275" name="Shape 27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Javier is watching 8 monkeys at the zoo. Most of the monkeys are climbing in the tree.</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9</a:t>
            </a:r>
          </a:p>
        </p:txBody>
      </p:sp>
      <p:sp>
        <p:nvSpPr>
          <p:cNvPr id="281" name="Shape 28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Javier is watching 8 monkeys at the zoo. Six of the monkeys are climbing in the tree.</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5" name="Shape 285"/>
        <p:cNvGrpSpPr/>
        <p:nvPr/>
      </p:nvGrpSpPr>
      <p:grpSpPr>
        <a:xfrm>
          <a:off x="0" y="0"/>
          <a:ext cx="0" cy="0"/>
          <a:chOff x="0" y="0"/>
          <a:chExt cx="0" cy="0"/>
        </a:xfrm>
      </p:grpSpPr>
      <p:sp>
        <p:nvSpPr>
          <p:cNvPr id="286" name="Shape 28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9</a:t>
            </a:r>
          </a:p>
        </p:txBody>
      </p:sp>
      <p:sp>
        <p:nvSpPr>
          <p:cNvPr id="287" name="Shape 28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Javier is watching 8 monkeys at the zoo. Six of the monkeys are climbing in the tree. How many of the monkeys are not climbing in the tree?</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91" name="Shape 291"/>
        <p:cNvGrpSpPr/>
        <p:nvPr/>
      </p:nvGrpSpPr>
      <p:grpSpPr>
        <a:xfrm>
          <a:off x="0" y="0"/>
          <a:ext cx="0" cy="0"/>
          <a:chOff x="0" y="0"/>
          <a:chExt cx="0" cy="0"/>
        </a:xfrm>
      </p:grpSpPr>
      <p:sp>
        <p:nvSpPr>
          <p:cNvPr id="292" name="Shape 29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10</a:t>
            </a:r>
          </a:p>
        </p:txBody>
      </p:sp>
      <p:sp>
        <p:nvSpPr>
          <p:cNvPr id="293" name="Shape 29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Felix checked out some books from the library. He checked out some fiction books and some nonfiction books.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x="0" y="0"/>
          <a:ext cx="0" cy="0"/>
          <a:chOff x="0" y="0"/>
          <a:chExt cx="0" cy="0"/>
        </a:xfrm>
      </p:grpSpPr>
      <p:sp>
        <p:nvSpPr>
          <p:cNvPr id="82" name="Shape 8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a:t>
            </a:r>
          </a:p>
        </p:txBody>
      </p:sp>
      <p:sp>
        <p:nvSpPr>
          <p:cNvPr id="83" name="Shape 8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9 tropical fish swimming in an aquarium. Some of them were angelfish.</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97" name="Shape 297"/>
        <p:cNvGrpSpPr/>
        <p:nvPr/>
      </p:nvGrpSpPr>
      <p:grpSpPr>
        <a:xfrm>
          <a:off x="0" y="0"/>
          <a:ext cx="0" cy="0"/>
          <a:chOff x="0" y="0"/>
          <a:chExt cx="0" cy="0"/>
        </a:xfrm>
      </p:grpSpPr>
      <p:sp>
        <p:nvSpPr>
          <p:cNvPr id="298" name="Shape 29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10</a:t>
            </a:r>
          </a:p>
        </p:txBody>
      </p:sp>
      <p:sp>
        <p:nvSpPr>
          <p:cNvPr id="299" name="Shape 29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Felix checked out 12 books from the library. He checked out some fiction books and some nonfiction books.</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3" name="Shape 303"/>
        <p:cNvGrpSpPr/>
        <p:nvPr/>
      </p:nvGrpSpPr>
      <p:grpSpPr>
        <a:xfrm>
          <a:off x="0" y="0"/>
          <a:ext cx="0" cy="0"/>
          <a:chOff x="0" y="0"/>
          <a:chExt cx="0" cy="0"/>
        </a:xfrm>
      </p:grpSpPr>
      <p:sp>
        <p:nvSpPr>
          <p:cNvPr id="304" name="Shape 30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10</a:t>
            </a:r>
          </a:p>
        </p:txBody>
      </p:sp>
      <p:sp>
        <p:nvSpPr>
          <p:cNvPr id="305" name="Shape 30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Felix checked out 12 books from the library. He checked out 6 fiction books and some nonfiction books.</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9" name="Shape 309"/>
        <p:cNvGrpSpPr/>
        <p:nvPr/>
      </p:nvGrpSpPr>
      <p:grpSpPr>
        <a:xfrm>
          <a:off x="0" y="0"/>
          <a:ext cx="0" cy="0"/>
          <a:chOff x="0" y="0"/>
          <a:chExt cx="0" cy="0"/>
        </a:xfrm>
      </p:grpSpPr>
      <p:sp>
        <p:nvSpPr>
          <p:cNvPr id="310" name="Shape 31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10</a:t>
            </a:r>
          </a:p>
        </p:txBody>
      </p:sp>
      <p:sp>
        <p:nvSpPr>
          <p:cNvPr id="311" name="Shape 31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Felix checked out 12 books from the library. He checked out 6 fiction books and some nonfiction books. How many nonfiction books did he check out?</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a:t>
            </a:r>
          </a:p>
        </p:txBody>
      </p:sp>
      <p:sp>
        <p:nvSpPr>
          <p:cNvPr id="89" name="Shape 8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9 tropical fish swimming in an aquarium. Two of them were angelfish.</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a:t>
            </a:r>
          </a:p>
        </p:txBody>
      </p:sp>
      <p:sp>
        <p:nvSpPr>
          <p:cNvPr id="95" name="Shape 9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9 tropical fish swimming in an aquarium. Two of them were angelfish. How many were not angelfish?</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99" name="Shape 99"/>
        <p:cNvGrpSpPr/>
        <p:nvPr/>
      </p:nvGrpSpPr>
      <p:grpSpPr>
        <a:xfrm>
          <a:off x="0" y="0"/>
          <a:ext cx="0" cy="0"/>
          <a:chOff x="0" y="0"/>
          <a:chExt cx="0" cy="0"/>
        </a:xfrm>
      </p:grpSpPr>
      <p:sp>
        <p:nvSpPr>
          <p:cNvPr id="100" name="Shape 10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2</a:t>
            </a:r>
          </a:p>
        </p:txBody>
      </p:sp>
      <p:sp>
        <p:nvSpPr>
          <p:cNvPr id="101" name="Shape 10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some penguins on an iceberg. Some of the penguins were sleeping.</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05" name="Shape 105"/>
        <p:cNvGrpSpPr/>
        <p:nvPr/>
      </p:nvGrpSpPr>
      <p:grpSpPr>
        <a:xfrm>
          <a:off x="0" y="0"/>
          <a:ext cx="0" cy="0"/>
          <a:chOff x="0" y="0"/>
          <a:chExt cx="0" cy="0"/>
        </a:xfrm>
      </p:grpSpPr>
      <p:sp>
        <p:nvSpPr>
          <p:cNvPr id="106" name="Shape 10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2</a:t>
            </a:r>
          </a:p>
        </p:txBody>
      </p:sp>
      <p:sp>
        <p:nvSpPr>
          <p:cNvPr id="107" name="Shape 10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rPr lang="en"/>
              <a:t>There were 32 penguins on an iceberg. Some of the penguins were sleeping.</a:t>
            </a:r>
          </a:p>
          <a:p>
            <a:pPr lvl="0" rtl="0">
              <a:spcBef>
                <a:spcPts val="0"/>
              </a:spcBef>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1" name="Shape 111"/>
        <p:cNvGrpSpPr/>
        <p:nvPr/>
      </p:nvGrpSpPr>
      <p:grpSpPr>
        <a:xfrm>
          <a:off x="0" y="0"/>
          <a:ext cx="0" cy="0"/>
          <a:chOff x="0" y="0"/>
          <a:chExt cx="0" cy="0"/>
        </a:xfrm>
      </p:grpSpPr>
      <p:sp>
        <p:nvSpPr>
          <p:cNvPr id="112" name="Shape 11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2</a:t>
            </a:r>
          </a:p>
        </p:txBody>
      </p:sp>
      <p:sp>
        <p:nvSpPr>
          <p:cNvPr id="113" name="Shape 11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32 penguins on an iceberg. Five of the penguins were sleeping.</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