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y="5143500" cx="9144000"/>
  <p:notesSz cx="6858000" cy="9144000"/>
  <p:embeddedFontLst>
    <p:embeddedFont>
      <p:font typeface="Source Code Pro"/>
      <p:regular r:id="rId47"/>
      <p:bold r:id="rId48"/>
    </p:embeddedFont>
    <p:embeddedFont>
      <p:font typeface="Oswald"/>
      <p:regular r:id="rId49"/>
      <p:bold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SourceCodePro-bold.fntdata"/><Relationship Id="rId47" Type="http://schemas.openxmlformats.org/officeDocument/2006/relationships/font" Target="fonts/SourceCodePro-regular.fntdata"/><Relationship Id="rId49"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schemas.openxmlformats.org/officeDocument/2006/relationships/font" Target="fonts/Oswald-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porcupines there were to start with?</a:t>
            </a:r>
          </a:p>
          <a:p>
            <a:pPr lvl="0" rtl="0">
              <a:spcBef>
                <a:spcPts val="0"/>
              </a:spcBef>
              <a:buNone/>
            </a:pPr>
            <a:r>
              <a:rPr lang="en"/>
              <a:t>How can we represent this with objects, a picture, or a number sentence?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How many ducks do you think the zoo had to start? How many more ducks do you think they got from the other zoo?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Does this change your guesses from before about how many were at the zoo and how many more they got from another zoo?</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ducks the zoo had at the start?</a:t>
            </a:r>
          </a:p>
          <a:p>
            <a:pPr lvl="0" rtl="0">
              <a:spcBef>
                <a:spcPts val="0"/>
              </a:spcBef>
              <a:buNone/>
            </a:pPr>
            <a:r>
              <a:rPr lang="en"/>
              <a:t>How can we represent this with objects, a picture, or a number sentence?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How many t-shirts do you think she had before she went to camp?</a:t>
            </a:r>
          </a:p>
          <a:p>
            <a:pPr lvl="0" rtl="0">
              <a:spcBef>
                <a:spcPts val="0"/>
              </a:spcBef>
              <a:buNone/>
            </a:pPr>
            <a:r>
              <a:rPr lang="en"/>
              <a:t>How many t-shirts do you think her mom bought her?</a:t>
            </a:r>
          </a:p>
          <a:p>
            <a:pPr lvl="0" rtl="0">
              <a:spcBef>
                <a:spcPts val="0"/>
              </a:spcBef>
              <a:buNone/>
            </a:pPr>
            <a:r>
              <a:rPr lang="en"/>
              <a:t>Why do you think her mom bought more t-shirts?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Does this change your guesses about how many t-shirts she had before going to camp and how many her mom bought her?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t-shirts Zaida had before going to camp?</a:t>
            </a:r>
          </a:p>
          <a:p>
            <a:pPr lvl="0" rtl="0">
              <a:spcBef>
                <a:spcPts val="0"/>
              </a:spcBef>
              <a:buNone/>
            </a:pPr>
            <a:r>
              <a:rPr lang="en"/>
              <a:t>How can we represent this with objects, a picture, or a number sentence?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Where do you think the lobsters were hiding?</a:t>
            </a:r>
          </a:p>
          <a:p>
            <a:pPr lvl="0" rtl="0">
              <a:spcBef>
                <a:spcPts val="0"/>
              </a:spcBef>
              <a:buNone/>
            </a:pPr>
            <a:r>
              <a:rPr lang="en"/>
              <a:t>What do you think they’re doing as they’re crawling around?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Does this mean there are 12 lobsters crawling altogether? Why or why not?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lobsters were crawling at the start?</a:t>
            </a:r>
          </a:p>
          <a:p>
            <a:pPr lvl="0" rtl="0">
              <a:spcBef>
                <a:spcPts val="0"/>
              </a:spcBef>
              <a:buNone/>
            </a:pPr>
            <a:r>
              <a:rPr lang="en"/>
              <a:t>How can we represent this with objects, a picture, or a number sentence?</a:t>
            </a:r>
          </a:p>
          <a:p>
            <a:pPr lvl="0" rtl="0">
              <a:spcBef>
                <a:spcPts val="0"/>
              </a:spcBef>
              <a:buNone/>
            </a:pPr>
            <a:r>
              <a:rPr lang="en"/>
              <a:t>What operation could you choose to answer the question? Why?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Do you think he has red apples, green apples, or both?</a:t>
            </a:r>
          </a:p>
          <a:p>
            <a:pPr lvl="0" rtl="0">
              <a:spcBef>
                <a:spcPts val="0"/>
              </a:spcBef>
              <a:buNone/>
            </a:pPr>
            <a:r>
              <a:rPr lang="en"/>
              <a:t>What do you think he’s going to do with the apples?</a:t>
            </a:r>
          </a:p>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Why do you think Alexis gave him so many apples?</a:t>
            </a:r>
          </a:p>
          <a:p>
            <a:pPr lvl="0" rtl="0">
              <a:spcBef>
                <a:spcPts val="0"/>
              </a:spcBef>
              <a:buNone/>
            </a:pPr>
            <a:r>
              <a:rPr lang="en"/>
              <a:t>How many apples do you think Dante has now?</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apples Dante had to start with?</a:t>
            </a:r>
          </a:p>
          <a:p>
            <a:pPr lvl="0" rtl="0">
              <a:spcBef>
                <a:spcPts val="0"/>
              </a:spcBef>
              <a:buNone/>
            </a:pPr>
            <a:r>
              <a:rPr lang="en"/>
              <a:t>How can we represent this with objects, a picture, or a number sentence?</a:t>
            </a:r>
          </a:p>
          <a:p>
            <a:pPr lvl="0" rtl="0">
              <a:spcBef>
                <a:spcPts val="0"/>
              </a:spcBef>
              <a:buNone/>
            </a:pPr>
            <a:r>
              <a:rPr lang="en"/>
              <a:t>What operation could you choose to answer the question? Why?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Have you ever seen a bird hatching from an egg?</a:t>
            </a:r>
          </a:p>
          <a:p>
            <a:pPr lvl="0" rtl="0">
              <a:spcBef>
                <a:spcPts val="0"/>
              </a:spcBef>
              <a:buNone/>
            </a:pPr>
            <a:r>
              <a:rPr lang="en"/>
              <a:t>How many eggs do you think hatched altogether?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Is the number of eggs that hatched altogether going to be more than 63 or less than 63? Why?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a:spcBef>
                <a:spcPts val="0"/>
              </a:spcBef>
              <a:buNone/>
            </a:pPr>
            <a:r>
              <a:rPr lang="en"/>
              <a:t>Have you any of you had pets like mice, hamsters, or rats?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eggs hatched at the start?</a:t>
            </a:r>
          </a:p>
          <a:p>
            <a:pPr lvl="0" rtl="0">
              <a:spcBef>
                <a:spcPts val="0"/>
              </a:spcBef>
              <a:buNone/>
            </a:pPr>
            <a:r>
              <a:rPr lang="en"/>
              <a:t>Estimate how many eggs there were to start. Is it going to be a big number like 63 or 98? Why or why not?</a:t>
            </a:r>
          </a:p>
          <a:p>
            <a:pPr lvl="0" rtl="0">
              <a:spcBef>
                <a:spcPts val="0"/>
              </a:spcBef>
              <a:buNone/>
            </a:pPr>
            <a:r>
              <a:rPr lang="en"/>
              <a:t>How can we represent this with objects, a picture, or a number sentence?</a:t>
            </a:r>
          </a:p>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What do you think she’s doing to do with all those stickers?</a:t>
            </a:r>
          </a:p>
          <a:p>
            <a:pPr lvl="0" rtl="0">
              <a:spcBef>
                <a:spcPts val="0"/>
              </a:spcBef>
              <a:buNone/>
            </a:pPr>
            <a:r>
              <a:rPr lang="en"/>
              <a:t>How many stickers could have Emma have to start? How many stickers could she buy? What are reasonable numbers? What are unreasonable numbers?</a:t>
            </a:r>
          </a:p>
          <a:p>
            <a:pPr lvl="0" rt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8" name="Shape 2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How many stickers could have Emma have to start? How many stickers could she buy? What are reasonable numbers? What are unreasonable numbers?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t-shirts Zaida had before going to camp?</a:t>
            </a:r>
          </a:p>
          <a:p>
            <a:pPr lvl="0" rtl="0">
              <a:spcBef>
                <a:spcPts val="0"/>
              </a:spcBef>
              <a:buNone/>
            </a:pPr>
            <a:r>
              <a:rPr lang="en"/>
              <a:t>Estimate the number of stickers Emma could have had at the start. Is it more than 12 or less than 12? Is it more than 46 or less than 46?</a:t>
            </a:r>
          </a:p>
          <a:p>
            <a:pPr lvl="0" rtl="0">
              <a:spcBef>
                <a:spcPts val="0"/>
              </a:spcBef>
              <a:buNone/>
            </a:pPr>
            <a:r>
              <a:rPr lang="en"/>
              <a:t>How can we represent this with objects, a picture, or a number sentence?</a:t>
            </a:r>
          </a:p>
          <a:p>
            <a:pPr lvl="0" rtl="0">
              <a:spcBef>
                <a:spcPts val="0"/>
              </a:spcBef>
              <a:buNone/>
            </a:pPr>
            <a:r>
              <a:rPr lang="en"/>
              <a:t>What operation could you choose to answer the question? Why?</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Can you see a warm day with the sun shining down on a lake with sailboats sailing around?</a:t>
            </a:r>
          </a:p>
          <a:p>
            <a:pPr lvl="0" rtl="0">
              <a:spcBef>
                <a:spcPts val="0"/>
              </a:spcBef>
              <a:buNone/>
            </a:pPr>
            <a:r>
              <a:rPr lang="en"/>
              <a:t>Do you see a lot of sailboats on the lake? How many do you think there are?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Does this mean there are exactly 10 sailboats out on the lake right now? Why or why not?</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Does this mean there are exactly 22 sailboats out on the lake right now? Why or why not?</a:t>
            </a:r>
          </a:p>
          <a:p>
            <a:pPr lvl="0" rtl="0">
              <a:spcBef>
                <a:spcPts val="0"/>
              </a:spcBef>
              <a:buNone/>
            </a:pPr>
            <a:r>
              <a:rPr lang="en"/>
              <a:t>What question could we ask about this situation?</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sailboats were out on the lake to start with?</a:t>
            </a:r>
          </a:p>
          <a:p>
            <a:pPr lvl="0" rtl="0">
              <a:spcBef>
                <a:spcPts val="0"/>
              </a:spcBef>
              <a:buNone/>
            </a:pPr>
            <a:r>
              <a:rPr lang="en"/>
              <a:t>How can we represent this with objects, a picture, or a number sentence?</a:t>
            </a:r>
          </a:p>
          <a:p>
            <a:pPr lvl="0" rtl="0">
              <a:spcBef>
                <a:spcPts val="0"/>
              </a:spcBef>
              <a:buNone/>
            </a:pPr>
            <a:r>
              <a:rPr lang="en"/>
              <a:t>What operation could you choose to answer the question? Why?</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Has anyone ever had the chance to feed pigeons bread crumbs?</a:t>
            </a:r>
          </a:p>
          <a:p>
            <a:pPr lvl="0" rtl="0">
              <a:spcBef>
                <a:spcPts val="0"/>
              </a:spcBef>
              <a:buNone/>
            </a:pPr>
            <a:r>
              <a:rPr lang="en"/>
              <a:t>How many pigeons do you think were eating at the start? How many pigeons do you think came to the park?</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a:spcBef>
                <a:spcPts val="0"/>
              </a:spcBef>
              <a:buNone/>
            </a:pPr>
            <a:r>
              <a:rPr lang="en"/>
              <a:t>If the word “some” is changed to a number in the first sentence, what number do you think would make sense?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6" name="Shape 2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does the number 27 mean in this situation?</a:t>
            </a:r>
          </a:p>
          <a:p>
            <a:pPr lvl="0" rtl="0">
              <a:spcBef>
                <a:spcPts val="0"/>
              </a:spcBef>
              <a:buNone/>
            </a:pPr>
            <a:r>
              <a:rPr lang="en"/>
              <a:t>What could the other numbers be in this situation?</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were in the park to start with?</a:t>
            </a:r>
          </a:p>
          <a:p>
            <a:pPr lvl="0" rtl="0">
              <a:spcBef>
                <a:spcPts val="0"/>
              </a:spcBef>
              <a:buNone/>
            </a:pPr>
            <a:r>
              <a:rPr lang="en"/>
              <a:t>How can we represent this with objects, a picture, or a number sentence?</a:t>
            </a:r>
          </a:p>
          <a:p>
            <a:pPr lvl="0" rtl="0">
              <a:spcBef>
                <a:spcPts val="0"/>
              </a:spcBef>
              <a:buNone/>
            </a:pPr>
            <a:r>
              <a:rPr lang="en"/>
              <a:t>What operation could you choose to answer the question? Why?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mice Raul had at the start?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a:t>
            </a:r>
          </a:p>
          <a:p>
            <a:pPr lvl="0" rtl="0">
              <a:spcBef>
                <a:spcPts val="0"/>
              </a:spcBef>
              <a:buNone/>
            </a:pPr>
            <a:r>
              <a:rPr lang="en"/>
              <a:t>How many porcupines do you think were walking in the forest?</a:t>
            </a:r>
          </a:p>
          <a:p>
            <a:pPr lvl="0" rtl="0">
              <a:spcBef>
                <a:spcPts val="0"/>
              </a:spcBef>
              <a:buNone/>
            </a:pPr>
            <a:r>
              <a:rPr lang="en"/>
              <a:t>How many porcupines do you think joined them?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does the number 5 mean in this situation? What does it tell us? What does it not tell 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movie in your mind?</a:t>
            </a:r>
          </a:p>
          <a:p>
            <a:pPr lvl="0" rtl="0">
              <a:spcBef>
                <a:spcPts val="0"/>
              </a:spcBef>
              <a:buNone/>
            </a:pPr>
            <a:r>
              <a:rPr lang="en"/>
              <a:t>What question could we ask about this situation?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411175" y="644300"/>
            <a:ext cx="8282399" cy="2109000"/>
          </a:xfrm>
          <a:prstGeom prst="rect">
            <a:avLst/>
          </a:prstGeom>
        </p:spPr>
        <p:txBody>
          <a:bodyPr anchorCtr="0" anchor="b" bIns="91425" lIns="91425" rIns="91425" tIns="91425"/>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p:txBody>
      </p:sp>
      <p:sp>
        <p:nvSpPr>
          <p:cNvPr id="13" name="Shape 13"/>
          <p:cNvSpPr txBox="1"/>
          <p:nvPr>
            <p:ph idx="1" type="subTitle"/>
          </p:nvPr>
        </p:nvSpPr>
        <p:spPr>
          <a:xfrm>
            <a:off x="411175" y="3398250"/>
            <a:ext cx="8282399" cy="1260599"/>
          </a:xfrm>
          <a:prstGeom prst="rect">
            <a:avLst/>
          </a:prstGeom>
        </p:spPr>
        <p:txBody>
          <a:bodyPr anchorCtr="0" anchor="ctr" bIns="91425" lIns="91425" rIns="91425" tIns="91425"/>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599" cy="1963500"/>
          </a:xfrm>
          <a:prstGeom prst="rect">
            <a:avLst/>
          </a:prstGeom>
        </p:spPr>
        <p:txBody>
          <a:bodyPr anchorCtr="0" anchor="b" bIns="91425" lIns="91425" rIns="91425" tIns="91425"/>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p:txBody>
      </p:sp>
      <p:sp>
        <p:nvSpPr>
          <p:cNvPr id="54" name="Shape 54"/>
          <p:cNvSpPr txBox="1"/>
          <p:nvPr>
            <p:ph idx="1" type="body"/>
          </p:nvPr>
        </p:nvSpPr>
        <p:spPr>
          <a:xfrm>
            <a:off x="311700" y="3152225"/>
            <a:ext cx="8520599" cy="1300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430800" y="1889700"/>
            <a:ext cx="8282399" cy="1516500"/>
          </a:xfrm>
          <a:prstGeom prst="rect">
            <a:avLst/>
          </a:prstGeom>
        </p:spPr>
        <p:txBody>
          <a:bodyPr anchorCtr="0" anchor="ctr" bIns="91425" lIns="91425" rIns="91425" tIns="91425"/>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1" name="Shape 2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468825"/>
            <a:ext cx="8520599" cy="309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6" name="Shape 26"/>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5" name="Shape 35"/>
          <p:cNvSpPr txBox="1"/>
          <p:nvPr>
            <p:ph type="title"/>
          </p:nvPr>
        </p:nvSpPr>
        <p:spPr>
          <a:xfrm>
            <a:off x="311700" y="6318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6" name="Shape 36"/>
          <p:cNvSpPr txBox="1"/>
          <p:nvPr>
            <p:ph idx="1" type="body"/>
          </p:nvPr>
        </p:nvSpPr>
        <p:spPr>
          <a:xfrm>
            <a:off x="311700" y="1618203"/>
            <a:ext cx="2807999" cy="2950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7" name="Shape 3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099" cy="4085699"/>
          </a:xfrm>
          <a:prstGeom prst="rect">
            <a:avLst/>
          </a:prstGeom>
        </p:spPr>
        <p:txBody>
          <a:bodyPr anchorCtr="0" anchor="ctr" bIns="91425" lIns="91425" rIns="91425" tIns="91425"/>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4" name="Shape 44"/>
          <p:cNvSpPr txBox="1"/>
          <p:nvPr>
            <p:ph type="title"/>
          </p:nvPr>
        </p:nvSpPr>
        <p:spPr>
          <a:xfrm>
            <a:off x="265500" y="1078750"/>
            <a:ext cx="4045199" cy="1789200"/>
          </a:xfrm>
          <a:prstGeom prst="rect">
            <a:avLst/>
          </a:prstGeom>
        </p:spPr>
        <p:txBody>
          <a:bodyPr anchorCtr="0" anchor="b" bIns="91425" lIns="91425" rIns="91425" tIns="91425"/>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p:txBody>
      </p:sp>
      <p:sp>
        <p:nvSpPr>
          <p:cNvPr id="45" name="Shape 45"/>
          <p:cNvSpPr txBox="1"/>
          <p:nvPr>
            <p:ph idx="1" type="subTitle"/>
          </p:nvPr>
        </p:nvSpPr>
        <p:spPr>
          <a:xfrm>
            <a:off x="265500" y="29214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p:txBody>
      </p:sp>
      <p:sp>
        <p:nvSpPr>
          <p:cNvPr id="46" name="Shape 46"/>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599" cy="733499"/>
          </a:xfrm>
          <a:prstGeom prst="rect">
            <a:avLst/>
          </a:prstGeom>
          <a:noFill/>
          <a:ln>
            <a:noFill/>
          </a:ln>
        </p:spPr>
        <p:txBody>
          <a:bodyPr anchorCtr="0" anchor="b"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stockus.wordpress.com/" TargetMode="External"/><Relationship Id="rId4" Type="http://schemas.openxmlformats.org/officeDocument/2006/relationships/hyperlink" Target="https://twitter.com/bstockus" TargetMode="External"/><Relationship Id="rId5" Type="http://schemas.openxmlformats.org/officeDocument/2006/relationships/hyperlink" Target="https://creativecommons.org/licenses/by-nc/4.0/" TargetMode="External"/><Relationship Id="rId6"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399" cy="2109000"/>
          </a:xfrm>
          <a:prstGeom prst="rect">
            <a:avLst/>
          </a:prstGeom>
        </p:spPr>
        <p:txBody>
          <a:bodyPr anchorCtr="0" anchor="b" bIns="91425" lIns="91425" rIns="91425" tIns="91425">
            <a:noAutofit/>
          </a:bodyPr>
          <a:lstStyle/>
          <a:p>
            <a:pPr lvl="0">
              <a:spcBef>
                <a:spcPts val="0"/>
              </a:spcBef>
              <a:buNone/>
            </a:pPr>
            <a:r>
              <a:rPr lang="en"/>
              <a:t>Numberless Word Problems</a:t>
            </a:r>
          </a:p>
        </p:txBody>
      </p:sp>
      <p:sp>
        <p:nvSpPr>
          <p:cNvPr id="63" name="Shape 63"/>
          <p:cNvSpPr txBox="1"/>
          <p:nvPr>
            <p:ph idx="1" type="subTitle"/>
          </p:nvPr>
        </p:nvSpPr>
        <p:spPr>
          <a:xfrm>
            <a:off x="411175" y="3398250"/>
            <a:ext cx="8282399" cy="1260599"/>
          </a:xfrm>
          <a:prstGeom prst="rect">
            <a:avLst/>
          </a:prstGeom>
        </p:spPr>
        <p:txBody>
          <a:bodyPr anchorCtr="0" anchor="ctr" bIns="91425" lIns="91425" rIns="91425" tIns="91425">
            <a:noAutofit/>
          </a:bodyPr>
          <a:lstStyle/>
          <a:p>
            <a:pPr lvl="0">
              <a:spcBef>
                <a:spcPts val="0"/>
              </a:spcBef>
              <a:buNone/>
            </a:pPr>
            <a:r>
              <a:rPr lang="en"/>
              <a:t>Join - Start Unknown Problems</a:t>
            </a:r>
          </a:p>
        </p:txBody>
      </p:sp>
      <p:sp>
        <p:nvSpPr>
          <p:cNvPr id="64" name="Shape 64"/>
          <p:cNvSpPr txBox="1"/>
          <p:nvPr/>
        </p:nvSpPr>
        <p:spPr>
          <a:xfrm>
            <a:off x="0" y="4810862"/>
            <a:ext cx="2467800" cy="295200"/>
          </a:xfrm>
          <a:prstGeom prst="rect">
            <a:avLst/>
          </a:prstGeom>
          <a:noFill/>
          <a:ln>
            <a:noFill/>
          </a:ln>
        </p:spPr>
        <p:txBody>
          <a:bodyPr anchorCtr="0" anchor="t" bIns="91425" lIns="91425" rIns="91425" tIns="91425">
            <a:noAutofit/>
          </a:bodyPr>
          <a:lstStyle/>
          <a:p>
            <a:pPr lvl="0" rtl="0">
              <a:spcBef>
                <a:spcPts val="0"/>
              </a:spcBef>
              <a:buNone/>
            </a:pPr>
            <a:r>
              <a:rPr lang="en" u="sng">
                <a:solidFill>
                  <a:srgbClr val="01AFD1"/>
                </a:solidFill>
                <a:latin typeface="Oswald"/>
                <a:ea typeface="Oswald"/>
                <a:cs typeface="Oswald"/>
                <a:sym typeface="Oswald"/>
                <a:hlinkClick r:id="rId3"/>
              </a:rPr>
              <a:t>Brian Bushart </a:t>
            </a:r>
            <a:r>
              <a:rPr lang="en">
                <a:solidFill>
                  <a:srgbClr val="424242"/>
                </a:solidFill>
                <a:latin typeface="Oswald"/>
                <a:ea typeface="Oswald"/>
                <a:cs typeface="Oswald"/>
                <a:sym typeface="Oswald"/>
              </a:rPr>
              <a:t>| </a:t>
            </a:r>
            <a:r>
              <a:rPr lang="en" u="sng">
                <a:solidFill>
                  <a:srgbClr val="01AFD1"/>
                </a:solidFill>
                <a:latin typeface="Oswald"/>
                <a:ea typeface="Oswald"/>
                <a:cs typeface="Oswald"/>
                <a:sym typeface="Oswald"/>
                <a:hlinkClick r:id="rId4"/>
              </a:rPr>
              <a:t>@bstockus</a:t>
            </a:r>
          </a:p>
        </p:txBody>
      </p:sp>
      <p:pic>
        <p:nvPicPr>
          <p:cNvPr id="65" name="Shape 65">
            <a:hlinkClick r:id="rId5"/>
          </p:cNvPr>
          <p:cNvPicPr preferRelativeResize="0"/>
          <p:nvPr/>
        </p:nvPicPr>
        <p:blipFill>
          <a:blip r:embed="rId6">
            <a:alphaModFix/>
          </a:blip>
          <a:stretch>
            <a:fillRect/>
          </a:stretch>
        </p:blipFill>
        <p:spPr>
          <a:xfrm>
            <a:off x="8305800" y="4810825"/>
            <a:ext cx="838200" cy="29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19" name="Shape 11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porcupines walking through the forest. Five more porcupines joined them. Then there were 9 porcupines altogether. How many porcupines were there to start with?</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25" name="Shape 12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Our zoo had some mallard ducks. Then they got some more from another zoo.</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31" name="Shape 13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Our zoo had some mallard ducks. Then they got some more from another zoo. Now our zoo has 24 mallard ducks.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37" name="Shape 13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Our zoo had some mallard ducks. Then they got 3 more from another zoo. Now our zoo has 24 mallard ducks.</a:t>
            </a:r>
          </a:p>
          <a:p>
            <a:pPr lvl="0" rt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43" name="Shape 14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Our zoo had some mallard ducks. Then they got 3 more from another zoo. Now our zoo has 24 mallard ducks. How many mallard ducks did our zoo have to start with?</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47" name="Shape 147"/>
        <p:cNvGrpSpPr/>
        <p:nvPr/>
      </p:nvGrpSpPr>
      <p:grpSpPr>
        <a:xfrm>
          <a:off x="0" y="0"/>
          <a:ext cx="0" cy="0"/>
          <a:chOff x="0" y="0"/>
          <a:chExt cx="0" cy="0"/>
        </a:xfrm>
      </p:grpSpPr>
      <p:sp>
        <p:nvSpPr>
          <p:cNvPr id="148" name="Shape 14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49" name="Shape 14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Zaida had some t-shirts before she went to camp. Her mom bought her some more.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3" name="Shape 153"/>
        <p:cNvGrpSpPr/>
        <p:nvPr/>
      </p:nvGrpSpPr>
      <p:grpSpPr>
        <a:xfrm>
          <a:off x="0" y="0"/>
          <a:ext cx="0" cy="0"/>
          <a:chOff x="0" y="0"/>
          <a:chExt cx="0" cy="0"/>
        </a:xfrm>
      </p:grpSpPr>
      <p:sp>
        <p:nvSpPr>
          <p:cNvPr id="154" name="Shape 15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55" name="Shape 15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Zaida had some t-shirts before she went to camp. Her mom bought her some more. Now Zaida has 13 t-shirts.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61" name="Shape 16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Zaida had some t-shirts before she went to camp. Her mom bought her 6 more. Now Zaida has 13 t-shirts.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67" name="Shape 16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Zaida had some t-shirts before she went to camp. Her mom bought her 6 more. Now Zaida has 13 t-shirts. How many t-shirts did Zaida have before she went to camp?</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73" name="Shape 17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lobsters were crawling on the ocean floor. Some more lobsters came out of hiding and started crawling, too.</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Notes</a:t>
            </a:r>
          </a:p>
        </p:txBody>
      </p:sp>
      <p:sp>
        <p:nvSpPr>
          <p:cNvPr id="71" name="Shape 7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This problem set contains 10 numberless word problems organized around one CGI problem type.</a:t>
            </a:r>
          </a:p>
          <a:p>
            <a:pPr lvl="0" rtl="0">
              <a:spcBef>
                <a:spcPts val="0"/>
              </a:spcBef>
              <a:buNone/>
            </a:pPr>
            <a:r>
              <a:rPr lang="en"/>
              <a:t>There are sample discussion questions in the notes section on each slide.</a:t>
            </a:r>
          </a:p>
          <a:p>
            <a:pPr lvl="0" rtl="0">
              <a:spcBef>
                <a:spcPts val="0"/>
              </a:spcBef>
              <a:buNone/>
            </a:pPr>
            <a:r>
              <a:rPr lang="en"/>
              <a:t>The idea is that each slide of a problem will be revealed and discussed one at a time to scaffold students’ understanding of the situation and the question ultimately asked.</a:t>
            </a:r>
          </a:p>
          <a:p>
            <a:pPr lvl="0" rtl="0">
              <a:spcBef>
                <a:spcPts val="0"/>
              </a:spcBef>
              <a:buNone/>
            </a:pPr>
            <a:r>
              <a:rPr lang="en"/>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79" name="Shape 17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lobsters were crawling on the ocean floor. Twelve more lobsters came out of hiding and started crawling, too.</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85" name="Shape 18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lobsters were crawling on the ocean floor. Twelve more lobsters came out of hiding and started crawling, too. Then were were 38 lobsters crawling altogether.</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91" name="Shape 19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lobsters were crawling on the ocean floor. Twelve more lobsters came out of hiding and started crawling, too. Then were were 38 lobsters crawling altogether. How many lobsters were crawling on the ocean floor to start with?</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95" name="Shape 195"/>
        <p:cNvGrpSpPr/>
        <p:nvPr/>
      </p:nvGrpSpPr>
      <p:grpSpPr>
        <a:xfrm>
          <a:off x="0" y="0"/>
          <a:ext cx="0" cy="0"/>
          <a:chOff x="0" y="0"/>
          <a:chExt cx="0" cy="0"/>
        </a:xfrm>
      </p:grpSpPr>
      <p:sp>
        <p:nvSpPr>
          <p:cNvPr id="196" name="Shape 19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197" name="Shape 19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Dante had some apples. Alexis gave him some more apples.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1" name="Shape 201"/>
        <p:cNvGrpSpPr/>
        <p:nvPr/>
      </p:nvGrpSpPr>
      <p:grpSpPr>
        <a:xfrm>
          <a:off x="0" y="0"/>
          <a:ext cx="0" cy="0"/>
          <a:chOff x="0" y="0"/>
          <a:chExt cx="0" cy="0"/>
        </a:xfrm>
      </p:grpSpPr>
      <p:sp>
        <p:nvSpPr>
          <p:cNvPr id="202" name="Shape 20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03" name="Shape 20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Dante had some apples. Alexis gave him 9 more apples.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7" name="Shape 207"/>
        <p:cNvGrpSpPr/>
        <p:nvPr/>
      </p:nvGrpSpPr>
      <p:grpSpPr>
        <a:xfrm>
          <a:off x="0" y="0"/>
          <a:ext cx="0" cy="0"/>
          <a:chOff x="0" y="0"/>
          <a:chExt cx="0" cy="0"/>
        </a:xfrm>
      </p:grpSpPr>
      <p:sp>
        <p:nvSpPr>
          <p:cNvPr id="208" name="Shape 20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09" name="Shape 20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Dante had some apples. Alexis gave him 9 more apples. Now Dante has 11 apples.</a:t>
            </a:r>
          </a:p>
          <a:p>
            <a:pPr lvl="0" rtl="0">
              <a:spcBef>
                <a:spcPts val="0"/>
              </a:spcBef>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13" name="Shape 213"/>
        <p:cNvGrpSpPr/>
        <p:nvPr/>
      </p:nvGrpSpPr>
      <p:grpSpPr>
        <a:xfrm>
          <a:off x="0" y="0"/>
          <a:ext cx="0" cy="0"/>
          <a:chOff x="0" y="0"/>
          <a:chExt cx="0" cy="0"/>
        </a:xfrm>
      </p:grpSpPr>
      <p:sp>
        <p:nvSpPr>
          <p:cNvPr id="214" name="Shape 21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15" name="Shape 21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Dante had some apples. Alexis gave him 9 more apples. Now Dante has 11 apples. How many apples did Dante have to start with?</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21" name="Shape 22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Emperor penguin eggs hatched. Soon some more Emperor penguin eggs hatched.</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27" name="Shape 22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Emperor penguin eggs hatched. Soon 63 more Emperor penguin eggs hatched.</a:t>
            </a:r>
          </a:p>
          <a:p>
            <a:pPr lvl="0" rtl="0">
              <a:spcBef>
                <a:spcPts val="0"/>
              </a:spcBef>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33" name="Shape 23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Emperor penguin eggs hatched. Soon 63 more Emperor penguin eggs hatched. A total of 98 eggs have hatched.</a:t>
            </a:r>
          </a:p>
          <a:p>
            <a:pPr lvl="0" rtl="0">
              <a:spcBef>
                <a:spcPts val="0"/>
              </a:spcBef>
              <a:buNone/>
            </a:pPr>
            <a:r>
              <a:t/>
            </a:r>
            <a:endParaRPr/>
          </a:p>
          <a:p>
            <a:pPr lvl="0" rt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72500"/>
            <a:ext cx="8520599" cy="733499"/>
          </a:xfrm>
          <a:prstGeom prst="rect">
            <a:avLst/>
          </a:prstGeom>
        </p:spPr>
        <p:txBody>
          <a:bodyPr anchorCtr="0" anchor="b" bIns="91425" lIns="91425" rIns="91425" tIns="91425">
            <a:noAutofit/>
          </a:bodyPr>
          <a:lstStyle/>
          <a:p>
            <a:pPr lvl="0">
              <a:spcBef>
                <a:spcPts val="0"/>
              </a:spcBef>
              <a:buNone/>
            </a:pPr>
            <a:r>
              <a:rPr lang="en"/>
              <a:t>1</a:t>
            </a:r>
          </a:p>
        </p:txBody>
      </p:sp>
      <p:sp>
        <p:nvSpPr>
          <p:cNvPr id="77" name="Shape 7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a:spcBef>
                <a:spcPts val="0"/>
              </a:spcBef>
              <a:buNone/>
            </a:pPr>
            <a:r>
              <a:rPr lang="en"/>
              <a:t>Raul had some pet mice. Xavier gave him some more mice.</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39" name="Shape 23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Emperor penguin eggs hatched. Soon 63 more Emperor penguin eggs hatched. A total of 98 eggs have hatched. How many Emperor penguin eggs hatched at the start?</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3" name="Shape 243"/>
        <p:cNvGrpSpPr/>
        <p:nvPr/>
      </p:nvGrpSpPr>
      <p:grpSpPr>
        <a:xfrm>
          <a:off x="0" y="0"/>
          <a:ext cx="0" cy="0"/>
          <a:chOff x="0" y="0"/>
          <a:chExt cx="0" cy="0"/>
        </a:xfrm>
      </p:grpSpPr>
      <p:sp>
        <p:nvSpPr>
          <p:cNvPr id="244" name="Shape 24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45" name="Shape 24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Emma had some teddy bear stickers. She bought some more teddy bear stickers.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9" name="Shape 249"/>
        <p:cNvGrpSpPr/>
        <p:nvPr/>
      </p:nvGrpSpPr>
      <p:grpSpPr>
        <a:xfrm>
          <a:off x="0" y="0"/>
          <a:ext cx="0" cy="0"/>
          <a:chOff x="0" y="0"/>
          <a:chExt cx="0" cy="0"/>
        </a:xfrm>
      </p:grpSpPr>
      <p:sp>
        <p:nvSpPr>
          <p:cNvPr id="250" name="Shape 25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51" name="Shape 25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Emma had some teddy bear stickers. She bought some more teddy bear stickers. Then she had 46 teddy bear stickers altogether.</a:t>
            </a:r>
          </a:p>
          <a:p>
            <a:pPr lvl="0" rtl="0">
              <a:spcBef>
                <a:spcPts val="0"/>
              </a:spcBef>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55" name="Shape 255"/>
        <p:cNvGrpSpPr/>
        <p:nvPr/>
      </p:nvGrpSpPr>
      <p:grpSpPr>
        <a:xfrm>
          <a:off x="0" y="0"/>
          <a:ext cx="0" cy="0"/>
          <a:chOff x="0" y="0"/>
          <a:chExt cx="0" cy="0"/>
        </a:xfrm>
      </p:grpSpPr>
      <p:sp>
        <p:nvSpPr>
          <p:cNvPr id="256" name="Shape 25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57" name="Shape 25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Emma had some teddy bear stickers. She bought 12 more teddy bear stickers. Then she had 46 teddy bear stickers altogether.</a:t>
            </a:r>
          </a:p>
          <a:p>
            <a:pPr lvl="0" rtl="0">
              <a:spcBef>
                <a:spcPts val="0"/>
              </a:spcBef>
              <a:buNone/>
            </a:pPr>
            <a:r>
              <a:t/>
            </a:r>
            <a:endParaRPr/>
          </a:p>
          <a:p>
            <a:pPr lvl="0" rtl="0">
              <a:spcBef>
                <a:spcPts val="0"/>
              </a:spcBef>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61" name="Shape 261"/>
        <p:cNvGrpSpPr/>
        <p:nvPr/>
      </p:nvGrpSpPr>
      <p:grpSpPr>
        <a:xfrm>
          <a:off x="0" y="0"/>
          <a:ext cx="0" cy="0"/>
          <a:chOff x="0" y="0"/>
          <a:chExt cx="0" cy="0"/>
        </a:xfrm>
      </p:grpSpPr>
      <p:sp>
        <p:nvSpPr>
          <p:cNvPr id="262" name="Shape 26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63" name="Shape 26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Emma had some teddy bear stickers. She bought 12 more teddy bear stickers. Then she had 46 teddy bear stickers altogether. How many teddy bear stickers did Emma have to start with?</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69" name="Shape 26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sailboats were out on the lake. Some more sailboats came onto the lake.</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75" name="Shape 27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sailboats were out on the lake. Ten more sailboats came onto the lake.</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81" name="Shape 28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sailboats were out on the lake. Ten more sailboats came onto the lake. Then there were 22 sailboats.</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87" name="Shape 28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sailboats were out on the lake. Ten more sailboats came onto the lake. Then there were 22 sailboats. How many sailboats were on the lake to start with?</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1" name="Shape 291"/>
        <p:cNvGrpSpPr/>
        <p:nvPr/>
      </p:nvGrpSpPr>
      <p:grpSpPr>
        <a:xfrm>
          <a:off x="0" y="0"/>
          <a:ext cx="0" cy="0"/>
          <a:chOff x="0" y="0"/>
          <a:chExt cx="0" cy="0"/>
        </a:xfrm>
      </p:grpSpPr>
      <p:sp>
        <p:nvSpPr>
          <p:cNvPr id="292" name="Shape 29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293" name="Shape 29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pigeons were eating bread crumbs in the park. Some more pigeons came and started eating.</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72500"/>
            <a:ext cx="8520599" cy="733499"/>
          </a:xfrm>
          <a:prstGeom prst="rect">
            <a:avLst/>
          </a:prstGeom>
        </p:spPr>
        <p:txBody>
          <a:bodyPr anchorCtr="0" anchor="b" bIns="91425" lIns="91425" rIns="91425" tIns="91425">
            <a:noAutofit/>
          </a:bodyPr>
          <a:lstStyle/>
          <a:p>
            <a:pPr lvl="0">
              <a:spcBef>
                <a:spcPts val="0"/>
              </a:spcBef>
              <a:buNone/>
            </a:pPr>
            <a:r>
              <a:rPr lang="en"/>
              <a:t>1</a:t>
            </a:r>
          </a:p>
        </p:txBody>
      </p:sp>
      <p:sp>
        <p:nvSpPr>
          <p:cNvPr id="83" name="Shape 8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a:spcBef>
                <a:spcPts val="0"/>
              </a:spcBef>
              <a:buNone/>
            </a:pPr>
            <a:r>
              <a:rPr lang="en"/>
              <a:t>Raul had some pet mice. Xavier gave him 3 more mice.</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7" name="Shape 297"/>
        <p:cNvGrpSpPr/>
        <p:nvPr/>
      </p:nvGrpSpPr>
      <p:grpSpPr>
        <a:xfrm>
          <a:off x="0" y="0"/>
          <a:ext cx="0" cy="0"/>
          <a:chOff x="0" y="0"/>
          <a:chExt cx="0" cy="0"/>
        </a:xfrm>
      </p:grpSpPr>
      <p:sp>
        <p:nvSpPr>
          <p:cNvPr id="298" name="Shape 29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299" name="Shape 29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pigeons were eating bread crumbs in the park. Some more pigeons came and started eating. Then there were 27 pigeons altogether.</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3" name="Shape 303"/>
        <p:cNvGrpSpPr/>
        <p:nvPr/>
      </p:nvGrpSpPr>
      <p:grpSpPr>
        <a:xfrm>
          <a:off x="0" y="0"/>
          <a:ext cx="0" cy="0"/>
          <a:chOff x="0" y="0"/>
          <a:chExt cx="0" cy="0"/>
        </a:xfrm>
      </p:grpSpPr>
      <p:sp>
        <p:nvSpPr>
          <p:cNvPr id="304" name="Shape 30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305" name="Shape 30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pigeons were eating bread crumbs in the park. Eighteen more pigeons came and started eating. Then there were 27 pigeons altogether.</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9" name="Shape 309"/>
        <p:cNvGrpSpPr/>
        <p:nvPr/>
      </p:nvGrpSpPr>
      <p:grpSpPr>
        <a:xfrm>
          <a:off x="0" y="0"/>
          <a:ext cx="0" cy="0"/>
          <a:chOff x="0" y="0"/>
          <a:chExt cx="0" cy="0"/>
        </a:xfrm>
      </p:grpSpPr>
      <p:sp>
        <p:nvSpPr>
          <p:cNvPr id="310" name="Shape 31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311" name="Shape 31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pigeons were eating bread crumbs in the park. Eighteen more pigeons came and started eating. Then there were 27 pigeons altogether. How many pigeons were in the park to start with?</a:t>
            </a:r>
          </a:p>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89" name="Shape 8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Raul had some pet mice. Xavier gave him 3 more mice. Now Raul has 8 mice.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95" name="Shape 9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Raul had some pet mice. Xavier gave him 3 more mice. Now Raul has 8 mice. How many mice did Raul have to start with?</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99" name="Shape 99"/>
        <p:cNvGrpSpPr/>
        <p:nvPr/>
      </p:nvGrpSpPr>
      <p:grpSpPr>
        <a:xfrm>
          <a:off x="0" y="0"/>
          <a:ext cx="0" cy="0"/>
          <a:chOff x="0" y="0"/>
          <a:chExt cx="0" cy="0"/>
        </a:xfrm>
      </p:grpSpPr>
      <p:sp>
        <p:nvSpPr>
          <p:cNvPr id="100" name="Shape 10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01" name="Shape 10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porcupines walking through the forest. Some more porcupines joined them.</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07" name="Shape 10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porcupines walking through the forest. Five more porcupines joined them.</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13" name="Shape 11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porcupines walking through the forest. Five more porcupines joined them. Then there were 9 porcupines altogether.</a:t>
            </a:r>
          </a:p>
        </p:txBody>
      </p:sp>
    </p:spTree>
  </p:cSld>
  <p:clrMapOvr>
    <a:masterClrMapping/>
  </p:clrMapOvr>
</p:sld>
</file>

<file path=ppt/theme/theme1.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