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</p:sldIdLst>
  <p:sldSz cx="9144000" cy="5143500" type="screen16x9"/>
  <p:notesSz cx="6858000" cy="9144000"/>
  <p:embeddedFontLst>
    <p:embeddedFont>
      <p:font typeface="Oswald"/>
      <p:regular r:id="rId45"/>
      <p:bold r:id="rId46"/>
    </p:embeddedFont>
    <p:embeddedFont>
      <p:font typeface="Source Code Pro" panose="020B0604020202020204" charset="0"/>
      <p:regular r:id="rId47"/>
      <p:bold r:id="rId4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font" Target="fonts/font3.fntdata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font" Target="fonts/font4.fntdata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442762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72065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is this question asking us?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How can we use objects or a picture to help us understand the relationships in the problem?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How can we use numbers and symbols to represent the relationships in the problem?</a:t>
            </a:r>
          </a:p>
        </p:txBody>
      </p:sp>
    </p:spTree>
    <p:extLst>
      <p:ext uri="{BB962C8B-B14F-4D97-AF65-F5344CB8AC3E}">
        <p14:creationId xmlns:p14="http://schemas.microsoft.com/office/powerpoint/2010/main" val="11520620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are you picturing in your mind when you read this sentence?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How many fish are you picturing each penguin ate?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Could they have eaten the same number of fish? How do you know?</a:t>
            </a:r>
          </a:p>
        </p:txBody>
      </p:sp>
    </p:spTree>
    <p:extLst>
      <p:ext uri="{BB962C8B-B14F-4D97-AF65-F5344CB8AC3E}">
        <p14:creationId xmlns:p14="http://schemas.microsoft.com/office/powerpoint/2010/main" val="33404873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If the crested penguin ate 4 fish, how many fish could the king penguin have eaten? How do you know?</a:t>
            </a:r>
          </a:p>
        </p:txBody>
      </p:sp>
    </p:spTree>
    <p:extLst>
      <p:ext uri="{BB962C8B-B14F-4D97-AF65-F5344CB8AC3E}">
        <p14:creationId xmlns:p14="http://schemas.microsoft.com/office/powerpoint/2010/main" val="25729844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Does this new information mean that the king penguin ate 6 fish? Why or why not?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question could we ask about this situation?</a:t>
            </a:r>
          </a:p>
        </p:txBody>
      </p:sp>
    </p:spTree>
    <p:extLst>
      <p:ext uri="{BB962C8B-B14F-4D97-AF65-F5344CB8AC3E}">
        <p14:creationId xmlns:p14="http://schemas.microsoft.com/office/powerpoint/2010/main" val="18297334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is this question asking us?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How can we use objects or a picture to help us understand the relationships in the problem?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How can we use numbers and symbols to represent the relationships in the problem?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974972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are you picturing in your mind when you read this sentence?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Can you show me with your hands how big you think a small teddy bear is?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Can you show me with your hands how big you think a large teddy bear is?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Which type of teddy bear does the toy store have more of? How do you know?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712833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How many large teddy bears could there be at the store?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Could there be 7 large teddy bears at the store? 8? 9?</a:t>
            </a:r>
          </a:p>
        </p:txBody>
      </p:sp>
    </p:spTree>
    <p:extLst>
      <p:ext uri="{BB962C8B-B14F-4D97-AF65-F5344CB8AC3E}">
        <p14:creationId xmlns:p14="http://schemas.microsoft.com/office/powerpoint/2010/main" val="40993308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Is the number of large teddy bears less than 10, exactly 10, or more than 10? How do you know?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question could we ask about this situation?</a:t>
            </a:r>
          </a:p>
        </p:txBody>
      </p:sp>
    </p:spTree>
    <p:extLst>
      <p:ext uri="{BB962C8B-B14F-4D97-AF65-F5344CB8AC3E}">
        <p14:creationId xmlns:p14="http://schemas.microsoft.com/office/powerpoint/2010/main" val="22255601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is this question asking us?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How can we use objects or a picture to help us understand the relationships in the problem?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How can we use numbers and symbols to represent the relationships in the problem?</a:t>
            </a:r>
          </a:p>
        </p:txBody>
      </p:sp>
    </p:spTree>
    <p:extLst>
      <p:ext uri="{BB962C8B-B14F-4D97-AF65-F5344CB8AC3E}">
        <p14:creationId xmlns:p14="http://schemas.microsoft.com/office/powerpoint/2010/main" val="103216064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are you picturing in your mind when you read this sentence?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Which vehicle has more people, the car or the bus?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How many people do you think could be in the car?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How many people do you think could be on the bus?</a:t>
            </a:r>
          </a:p>
        </p:txBody>
      </p:sp>
    </p:spTree>
    <p:extLst>
      <p:ext uri="{BB962C8B-B14F-4D97-AF65-F5344CB8AC3E}">
        <p14:creationId xmlns:p14="http://schemas.microsoft.com/office/powerpoint/2010/main" val="38641835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803859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Do we know how many people are in the car?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Do we know how many people are on the bus?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do we know for sure?</a:t>
            </a:r>
          </a:p>
        </p:txBody>
      </p:sp>
    </p:spTree>
    <p:extLst>
      <p:ext uri="{BB962C8B-B14F-4D97-AF65-F5344CB8AC3E}">
        <p14:creationId xmlns:p14="http://schemas.microsoft.com/office/powerpoint/2010/main" val="122769745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What do we know for sure?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Do we know how many people are in the car?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Do we know how many people are on the bus?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question could we ask about this situation?</a:t>
            </a:r>
          </a:p>
        </p:txBody>
      </p:sp>
    </p:spTree>
    <p:extLst>
      <p:ext uri="{BB962C8B-B14F-4D97-AF65-F5344CB8AC3E}">
        <p14:creationId xmlns:p14="http://schemas.microsoft.com/office/powerpoint/2010/main" val="289772321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Shape 1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is this question asking us?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How can we use objects or a picture to help us understand the relationships in the problem?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How can we use numbers and symbols to represent the relationships in the problem?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3365427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are you picturing in your mind when you read this sentence?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Who has more lemons, Julie or Bonita?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How many lemons do you think Julie has?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How many lemons do you think Bonita has?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do you think they are doing with the lemons?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5319315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Do we know how many lemons Julia has?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Do we know how many lemons Bonita has?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What do we know for sure?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How many lemons could Julie have? How do you know?</a:t>
            </a:r>
          </a:p>
        </p:txBody>
      </p:sp>
    </p:spTree>
    <p:extLst>
      <p:ext uri="{BB962C8B-B14F-4D97-AF65-F5344CB8AC3E}">
        <p14:creationId xmlns:p14="http://schemas.microsoft.com/office/powerpoint/2010/main" val="299173637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Shape 2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What do we know for sure?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Do we know how many lemons Julia has?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Do we know how many lemons Bonita has?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question could we ask about this situation?</a:t>
            </a:r>
          </a:p>
        </p:txBody>
      </p:sp>
    </p:spTree>
    <p:extLst>
      <p:ext uri="{BB962C8B-B14F-4D97-AF65-F5344CB8AC3E}">
        <p14:creationId xmlns:p14="http://schemas.microsoft.com/office/powerpoint/2010/main" val="28535453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Shape 2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is this question asking us?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How can we use objects or a picture to help us understand the relationships in the problem?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How can we use numbers and symbols to represent the relationships in the problem?</a:t>
            </a:r>
          </a:p>
        </p:txBody>
      </p:sp>
    </p:spTree>
    <p:extLst>
      <p:ext uri="{BB962C8B-B14F-4D97-AF65-F5344CB8AC3E}">
        <p14:creationId xmlns:p14="http://schemas.microsoft.com/office/powerpoint/2010/main" val="334157006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Shape 2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are you picturing in your mind when you read this sentence?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Who has more apples, Julie or Bonita?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How many apples do you think Julie has?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How many apples do you think Bonita has?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do you think they are doing with the apples?</a:t>
            </a:r>
          </a:p>
        </p:txBody>
      </p:sp>
    </p:spTree>
    <p:extLst>
      <p:ext uri="{BB962C8B-B14F-4D97-AF65-F5344CB8AC3E}">
        <p14:creationId xmlns:p14="http://schemas.microsoft.com/office/powerpoint/2010/main" val="281038556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If Julie has 10 apples, how many apples could Bonita have? How do you know?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do we know for sure?</a:t>
            </a:r>
          </a:p>
        </p:txBody>
      </p:sp>
    </p:spTree>
    <p:extLst>
      <p:ext uri="{BB962C8B-B14F-4D97-AF65-F5344CB8AC3E}">
        <p14:creationId xmlns:p14="http://schemas.microsoft.com/office/powerpoint/2010/main" val="140024501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Shape 2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Does Bonita have exactly 3 apples? How do you know?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question could we ask about this situation?</a:t>
            </a:r>
          </a:p>
        </p:txBody>
      </p:sp>
    </p:spTree>
    <p:extLst>
      <p:ext uri="{BB962C8B-B14F-4D97-AF65-F5344CB8AC3E}">
        <p14:creationId xmlns:p14="http://schemas.microsoft.com/office/powerpoint/2010/main" val="9863280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are you picturing in your mind when you read this sentence?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How many dragonflies are you picturing each animal ate?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Could they have eaten the same number of dragonflies? How do you know?</a:t>
            </a:r>
          </a:p>
        </p:txBody>
      </p:sp>
    </p:spTree>
    <p:extLst>
      <p:ext uri="{BB962C8B-B14F-4D97-AF65-F5344CB8AC3E}">
        <p14:creationId xmlns:p14="http://schemas.microsoft.com/office/powerpoint/2010/main" val="243196401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Shape 2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is this question asking us?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How can we use objects or a picture to help us understand the relationships in the problem?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How can we use numbers and symbols to represent the relationships in the problem?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5925649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" name="Shape 2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are you picturing in your mind when you read this sentence?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Why do you think some students wore boots and other students wore shoes?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relationship do you already know?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4197853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8" name="Shape 2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Do we know how many students wore boots to school?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Do we know how many students wore shoes to school?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How can we use the relationship we know to help us predict the number of students who wore shoes?</a:t>
            </a:r>
          </a:p>
        </p:txBody>
      </p:sp>
    </p:spTree>
    <p:extLst>
      <p:ext uri="{BB962C8B-B14F-4D97-AF65-F5344CB8AC3E}">
        <p14:creationId xmlns:p14="http://schemas.microsoft.com/office/powerpoint/2010/main" val="252130303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4" name="Shape 2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Is the number of students who wore shoes less than 5, exactly 5, or more than 5? How do you know?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question could we ask about this situation?</a:t>
            </a:r>
          </a:p>
        </p:txBody>
      </p:sp>
    </p:spTree>
    <p:extLst>
      <p:ext uri="{BB962C8B-B14F-4D97-AF65-F5344CB8AC3E}">
        <p14:creationId xmlns:p14="http://schemas.microsoft.com/office/powerpoint/2010/main" val="34522859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0" name="Shape 2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is this question asking us?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How can we use objects or a picture to help us understand the relationships in the problem?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How can we use numbers and symbols to represent the relationships in the problem?</a:t>
            </a:r>
          </a:p>
        </p:txBody>
      </p:sp>
    </p:spTree>
    <p:extLst>
      <p:ext uri="{BB962C8B-B14F-4D97-AF65-F5344CB8AC3E}">
        <p14:creationId xmlns:p14="http://schemas.microsoft.com/office/powerpoint/2010/main" val="188458409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Shape 2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are you picturing in your mind when you read this sentence?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Which planet do you think this problem is about?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Could the problem be talking about Earth?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relationship do you already know?</a:t>
            </a:r>
          </a:p>
        </p:txBody>
      </p:sp>
    </p:spTree>
    <p:extLst>
      <p:ext uri="{BB962C8B-B14F-4D97-AF65-F5344CB8AC3E}">
        <p14:creationId xmlns:p14="http://schemas.microsoft.com/office/powerpoint/2010/main" val="301665810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Shape 2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2" name="Shape 2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Any guesses about which planet this could be?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Is the number of smaller moons less than 5, exactly 5, or more than 5? How do you know?</a:t>
            </a:r>
          </a:p>
        </p:txBody>
      </p:sp>
    </p:spTree>
    <p:extLst>
      <p:ext uri="{BB962C8B-B14F-4D97-AF65-F5344CB8AC3E}">
        <p14:creationId xmlns:p14="http://schemas.microsoft.com/office/powerpoint/2010/main" val="206183554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8" name="Shape 2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What does the phrase “17 fewer” mean?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question could we ask about this situation?</a:t>
            </a:r>
          </a:p>
        </p:txBody>
      </p:sp>
    </p:spTree>
    <p:extLst>
      <p:ext uri="{BB962C8B-B14F-4D97-AF65-F5344CB8AC3E}">
        <p14:creationId xmlns:p14="http://schemas.microsoft.com/office/powerpoint/2010/main" val="142882562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2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Shape 2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is this question asking us?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How can we use objects or a picture to help us understand the relationships in the problem?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How can we use numbers and symbols to represent the relationships in the problem?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r>
              <a:rPr lang="en"/>
              <a:t>Here’s some information about the planet you can share with the students:</a:t>
            </a:r>
          </a:p>
          <a:p>
            <a:pPr lvl="0" rtl="0">
              <a:spcBef>
                <a:spcPts val="0"/>
              </a:spcBef>
              <a:buNone/>
            </a:pPr>
            <a:r>
              <a:rPr lang="en" b="1">
                <a:solidFill>
                  <a:srgbClr val="6A6A6A"/>
                </a:solidFill>
                <a:highlight>
                  <a:srgbClr val="FFFFFF"/>
                </a:highlight>
              </a:rPr>
              <a:t>Uranus</a:t>
            </a:r>
            <a:r>
              <a:rPr lang="en">
                <a:solidFill>
                  <a:srgbClr val="545454"/>
                </a:solidFill>
                <a:highlight>
                  <a:srgbClr val="FFFFFF"/>
                </a:highlight>
              </a:rPr>
              <a:t> has 27 </a:t>
            </a:r>
            <a:r>
              <a:rPr lang="en" b="1">
                <a:solidFill>
                  <a:srgbClr val="6A6A6A"/>
                </a:solidFill>
                <a:highlight>
                  <a:srgbClr val="FFFFFF"/>
                </a:highlight>
              </a:rPr>
              <a:t>moons</a:t>
            </a:r>
            <a:r>
              <a:rPr lang="en">
                <a:solidFill>
                  <a:srgbClr val="545454"/>
                </a:solidFill>
                <a:highlight>
                  <a:srgbClr val="FFFFFF"/>
                </a:highlight>
              </a:rPr>
              <a:t> that we know of. Five of the </a:t>
            </a:r>
            <a:r>
              <a:rPr lang="en" b="1">
                <a:solidFill>
                  <a:srgbClr val="6A6A6A"/>
                </a:solidFill>
                <a:highlight>
                  <a:srgbClr val="FFFFFF"/>
                </a:highlight>
              </a:rPr>
              <a:t>moons</a:t>
            </a:r>
            <a:r>
              <a:rPr lang="en">
                <a:solidFill>
                  <a:srgbClr val="545454"/>
                </a:solidFill>
                <a:highlight>
                  <a:srgbClr val="FFFFFF"/>
                </a:highlight>
              </a:rPr>
              <a:t> are large and the rest are much smaller. The five large </a:t>
            </a:r>
            <a:r>
              <a:rPr lang="en" b="1">
                <a:solidFill>
                  <a:srgbClr val="6A6A6A"/>
                </a:solidFill>
                <a:highlight>
                  <a:srgbClr val="FFFFFF"/>
                </a:highlight>
              </a:rPr>
              <a:t>moons</a:t>
            </a:r>
            <a:r>
              <a:rPr lang="en">
                <a:solidFill>
                  <a:srgbClr val="545454"/>
                </a:solidFill>
                <a:highlight>
                  <a:srgbClr val="FFFFFF"/>
                </a:highlight>
              </a:rPr>
              <a:t> are called Miranda, Ariel, Umbriel, Titania, and Oberon. Titania is the largest </a:t>
            </a:r>
            <a:r>
              <a:rPr lang="en" b="1">
                <a:solidFill>
                  <a:srgbClr val="6A6A6A"/>
                </a:solidFill>
                <a:highlight>
                  <a:srgbClr val="FFFFFF"/>
                </a:highlight>
              </a:rPr>
              <a:t>moon</a:t>
            </a:r>
            <a:r>
              <a:rPr lang="en">
                <a:solidFill>
                  <a:srgbClr val="545454"/>
                </a:solidFill>
                <a:highlight>
                  <a:srgbClr val="FFFFFF"/>
                </a:highlight>
              </a:rPr>
              <a:t> of </a:t>
            </a:r>
            <a:r>
              <a:rPr lang="en" b="1">
                <a:solidFill>
                  <a:srgbClr val="6A6A6A"/>
                </a:solidFill>
                <a:highlight>
                  <a:srgbClr val="FFFFFF"/>
                </a:highlight>
              </a:rPr>
              <a:t>Uranus</a:t>
            </a:r>
            <a:r>
              <a:rPr lang="en">
                <a:solidFill>
                  <a:srgbClr val="545454"/>
                </a:solidFill>
                <a:highlight>
                  <a:srgbClr val="FFFFFF"/>
                </a:highlight>
              </a:rPr>
              <a:t> and it is covered with small craters, a few large craters, and very rough rocks. (Source: https://www.google.com/url?sa=t&amp;rct=j&amp;q=&amp;esrc=s&amp;source=web&amp;cd=1&amp;cad=rja&amp;uact=8&amp;ved=0ahUKEwiMobLBi9nOAhWFKyYKHWp6BJgQFghyMAA&amp;url=http%3A%2F%2Fcoolcosmos.ipac.caltech.edu%2Fask%2F132-How-many-moons-does-Uranus-have-&amp;usg=AFQjCNFj1tAql-yDY077WML7Xe-iLPuG5Q&amp;sig2=Fjvbk6RnMwllXY5-5IV1rw&amp;bvm=bv.129759880,d.eWE)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6862554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Shape 2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0" name="Shape 2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are you picturing in your mind when you read this sentence?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What kind of coins does Ivan have in his pocket?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How many quarters and dimes do you think he might have in his pocket?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What kind of coins does Gaby have in her pocket? (We don’t know for sure. All we know is that she has quarters.)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relationship do we already know?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767570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If the toad ate 4 dragonflies, how many dragonflies could the snake have eaten? How do you know?</a:t>
            </a:r>
          </a:p>
        </p:txBody>
      </p:sp>
    </p:spTree>
    <p:extLst>
      <p:ext uri="{BB962C8B-B14F-4D97-AF65-F5344CB8AC3E}">
        <p14:creationId xmlns:p14="http://schemas.microsoft.com/office/powerpoint/2010/main" val="84941074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6" name="Shape 2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What do we know about Ivan?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do we know about Gaby?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How can we use the relationship we know to help us predict the number of quarters Gaby has?</a:t>
            </a:r>
          </a:p>
        </p:txBody>
      </p:sp>
    </p:spTree>
    <p:extLst>
      <p:ext uri="{BB962C8B-B14F-4D97-AF65-F5344CB8AC3E}">
        <p14:creationId xmlns:p14="http://schemas.microsoft.com/office/powerpoint/2010/main" val="279563711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Shape 3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2" name="Shape 3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Does Gaby have less than 2 quarters, exactly 2 quarters, or more than 2 quarters? How do you know?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question could we ask about this situation?</a:t>
            </a:r>
          </a:p>
        </p:txBody>
      </p:sp>
    </p:spTree>
    <p:extLst>
      <p:ext uri="{BB962C8B-B14F-4D97-AF65-F5344CB8AC3E}">
        <p14:creationId xmlns:p14="http://schemas.microsoft.com/office/powerpoint/2010/main" val="301614051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8" name="Shape 3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is this question asking us?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How can we use objects or a picture to help us understand the relationships in the problem?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How can we use numbers and symbols to represent the relationships in the problem?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Did we need to use all three numbers in this problem? Why or why not?</a:t>
            </a:r>
          </a:p>
        </p:txBody>
      </p:sp>
    </p:spTree>
    <p:extLst>
      <p:ext uri="{BB962C8B-B14F-4D97-AF65-F5344CB8AC3E}">
        <p14:creationId xmlns:p14="http://schemas.microsoft.com/office/powerpoint/2010/main" val="33878770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Does this new information mean that the snake ate 3 dragonflies? Why or why not?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question could we ask about this situation?</a:t>
            </a:r>
          </a:p>
        </p:txBody>
      </p:sp>
    </p:spTree>
    <p:extLst>
      <p:ext uri="{BB962C8B-B14F-4D97-AF65-F5344CB8AC3E}">
        <p14:creationId xmlns:p14="http://schemas.microsoft.com/office/powerpoint/2010/main" val="40099828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is this question asking us?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How can we use objects or a picture to help us understand the relationships in the problem?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How can we use numbers and symbols to represent the relationships in the problem?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060744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are you picturing in your mind when you read this sentence?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How many fish are you picturing in each animal aquarium?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Could both aquariums have the same number of fish? How do you know?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787898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If there are 8 fish in James’ aquarium, how many fish could be in Sara’s aquarium? How do you know?</a:t>
            </a:r>
          </a:p>
        </p:txBody>
      </p:sp>
    </p:spTree>
    <p:extLst>
      <p:ext uri="{BB962C8B-B14F-4D97-AF65-F5344CB8AC3E}">
        <p14:creationId xmlns:p14="http://schemas.microsoft.com/office/powerpoint/2010/main" val="17851906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Does this new information mean that Sara has 5 fish in her aquarium? Why or why not?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question could we ask about this situation?</a:t>
            </a:r>
          </a:p>
        </p:txBody>
      </p:sp>
    </p:spTree>
    <p:extLst>
      <p:ext uri="{BB962C8B-B14F-4D97-AF65-F5344CB8AC3E}">
        <p14:creationId xmlns:p14="http://schemas.microsoft.com/office/powerpoint/2010/main" val="1087958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 rot="10800000">
            <a:off x="4226100" y="2933549"/>
            <a:ext cx="691799" cy="388500"/>
          </a:xfrm>
          <a:prstGeom prst="triangle">
            <a:avLst>
              <a:gd name="adj" fmla="val 50000"/>
            </a:avLst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-25" y="0"/>
            <a:ext cx="9144000" cy="312419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411175" y="644300"/>
            <a:ext cx="8282399" cy="2109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411175" y="3398250"/>
            <a:ext cx="8282399" cy="12605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Shape 52"/>
          <p:cNvCxnSpPr/>
          <p:nvPr/>
        </p:nvCxnSpPr>
        <p:spPr>
          <a:xfrm>
            <a:off x="413275" y="2988275"/>
            <a:ext cx="910499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lgDash"/>
            <a:round/>
            <a:headEnd type="none" w="med" len="med"/>
            <a:tailEnd type="none" w="med" len="med"/>
          </a:ln>
        </p:spPr>
      </p:cxnSp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599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12000"/>
            </a:lvl1pPr>
            <a:lvl2pPr lvl="1">
              <a:spcBef>
                <a:spcPts val="0"/>
              </a:spcBef>
              <a:buSzPct val="100000"/>
              <a:defRPr sz="12000"/>
            </a:lvl2pPr>
            <a:lvl3pPr lvl="2">
              <a:spcBef>
                <a:spcPts val="0"/>
              </a:spcBef>
              <a:buSzPct val="100000"/>
              <a:defRPr sz="12000"/>
            </a:lvl3pPr>
            <a:lvl4pPr lvl="3">
              <a:spcBef>
                <a:spcPts val="0"/>
              </a:spcBef>
              <a:buSzPct val="100000"/>
              <a:defRPr sz="12000"/>
            </a:lvl4pPr>
            <a:lvl5pPr lvl="4">
              <a:spcBef>
                <a:spcPts val="0"/>
              </a:spcBef>
              <a:buSzPct val="100000"/>
              <a:defRPr sz="12000"/>
            </a:lvl5pPr>
            <a:lvl6pPr lvl="5">
              <a:spcBef>
                <a:spcPts val="0"/>
              </a:spcBef>
              <a:buSzPct val="100000"/>
              <a:defRPr sz="12000"/>
            </a:lvl6pPr>
            <a:lvl7pPr lvl="6">
              <a:spcBef>
                <a:spcPts val="0"/>
              </a:spcBef>
              <a:buSzPct val="100000"/>
              <a:defRPr sz="12000"/>
            </a:lvl7pPr>
            <a:lvl8pPr lvl="7">
              <a:spcBef>
                <a:spcPts val="0"/>
              </a:spcBef>
              <a:buSzPct val="100000"/>
              <a:defRPr sz="12000"/>
            </a:lvl8pPr>
            <a:lvl9pPr lvl="8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599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>
            <a:off x="0" y="1567350"/>
            <a:ext cx="9144000" cy="2008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30800" y="1889700"/>
            <a:ext cx="8282399" cy="15165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hape 20"/>
          <p:cNvCxnSpPr/>
          <p:nvPr/>
        </p:nvCxnSpPr>
        <p:spPr>
          <a:xfrm>
            <a:off x="429200" y="1275577"/>
            <a:ext cx="614099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med" len="med"/>
            <a:tailEnd type="none" w="med" len="med"/>
          </a:ln>
        </p:spPr>
      </p:cxnSp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599" cy="7334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599" cy="3099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hape 25"/>
          <p:cNvCxnSpPr/>
          <p:nvPr/>
        </p:nvCxnSpPr>
        <p:spPr>
          <a:xfrm>
            <a:off x="429200" y="1275577"/>
            <a:ext cx="614099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med" len="med"/>
            <a:tailEnd type="none" w="med" len="med"/>
          </a:ln>
        </p:spPr>
      </p:cxnSp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599" cy="7334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3999899" cy="3099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2"/>
          </p:nvPr>
        </p:nvSpPr>
        <p:spPr>
          <a:xfrm>
            <a:off x="4832400" y="1468825"/>
            <a:ext cx="3999899" cy="3099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599" cy="7334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Shape 34"/>
          <p:cNvCxnSpPr/>
          <p:nvPr/>
        </p:nvCxnSpPr>
        <p:spPr>
          <a:xfrm>
            <a:off x="418675" y="1457787"/>
            <a:ext cx="614099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med" len="med"/>
            <a:tailEnd type="none" w="med" len="med"/>
          </a:ln>
        </p:spPr>
      </p:cxnSp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311700" y="631800"/>
            <a:ext cx="2807999" cy="755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311700" y="1618203"/>
            <a:ext cx="2807999" cy="295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lt2"/>
        </a:solidFill>
        <a:effectLst/>
      </p:bgPr>
    </p:bg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490250" y="528900"/>
            <a:ext cx="5678099" cy="40856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5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54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54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54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54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54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54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54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5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bg>
      <p:bgPr>
        <a:solidFill>
          <a:schemeClr val="dk1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4572000" y="175"/>
            <a:ext cx="4572000" cy="51434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3" name="Shape 43"/>
          <p:cNvCxnSpPr/>
          <p:nvPr/>
        </p:nvCxnSpPr>
        <p:spPr>
          <a:xfrm>
            <a:off x="5029675" y="4495500"/>
            <a:ext cx="577199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lgDash"/>
            <a:round/>
            <a:headEnd type="none" w="med" len="med"/>
            <a:tailEnd type="none" w="med" len="med"/>
          </a:ln>
        </p:spPr>
      </p:cxnSp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265500" y="1078750"/>
            <a:ext cx="4045199" cy="1789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4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4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4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4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4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4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4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4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4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ubTitle" idx="1"/>
          </p:nvPr>
        </p:nvSpPr>
        <p:spPr>
          <a:xfrm>
            <a:off x="265500" y="2921400"/>
            <a:ext cx="4045199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9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9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9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9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9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9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9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9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9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Oswald"/>
              <a:buNone/>
              <a:defRPr sz="2100"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599" cy="733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599" cy="3099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Source Code Pro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‹#›</a:t>
            </a:fld>
            <a:endParaRPr lang="en" sz="10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bstockus.wordpress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twitter.com/bstockus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ctrTitle"/>
          </p:nvPr>
        </p:nvSpPr>
        <p:spPr>
          <a:xfrm>
            <a:off x="411175" y="644300"/>
            <a:ext cx="8282399" cy="2109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Numberless Word Problems</a:t>
            </a:r>
          </a:p>
        </p:txBody>
      </p:sp>
      <p:sp>
        <p:nvSpPr>
          <p:cNvPr id="63" name="Shape 63"/>
          <p:cNvSpPr txBox="1">
            <a:spLocks noGrp="1"/>
          </p:cNvSpPr>
          <p:nvPr>
            <p:ph type="subTitle" idx="1"/>
          </p:nvPr>
        </p:nvSpPr>
        <p:spPr>
          <a:xfrm>
            <a:off x="411175" y="3398250"/>
            <a:ext cx="8282399" cy="12605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Compare - Larger Quantity Unknown Problems</a:t>
            </a:r>
          </a:p>
        </p:txBody>
      </p:sp>
      <p:sp>
        <p:nvSpPr>
          <p:cNvPr id="64" name="Shape 64"/>
          <p:cNvSpPr txBox="1"/>
          <p:nvPr/>
        </p:nvSpPr>
        <p:spPr>
          <a:xfrm>
            <a:off x="0" y="4810862"/>
            <a:ext cx="2467800" cy="295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latin typeface="Oswald"/>
                <a:ea typeface="Oswald"/>
                <a:cs typeface="Oswald"/>
                <a:sym typeface="Oswald"/>
                <a:hlinkClick r:id="rId3"/>
              </a:rPr>
              <a:t>Brian Bushart </a:t>
            </a:r>
            <a:r>
              <a:rPr lang="en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| </a:t>
            </a:r>
            <a:r>
              <a:rPr lang="en" u="sng">
                <a:solidFill>
                  <a:schemeClr val="hlink"/>
                </a:solidFill>
                <a:latin typeface="Oswald"/>
                <a:ea typeface="Oswald"/>
                <a:cs typeface="Oswald"/>
                <a:sym typeface="Oswald"/>
                <a:hlinkClick r:id="rId4"/>
              </a:rPr>
              <a:t>@bstockus</a:t>
            </a:r>
          </a:p>
        </p:txBody>
      </p:sp>
      <p:pic>
        <p:nvPicPr>
          <p:cNvPr id="65" name="Shape 65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305800" y="4810825"/>
            <a:ext cx="838200" cy="295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2</a:t>
            </a:r>
          </a:p>
        </p:txBody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James has 8 fish in his aquarium. Sara has 5 more fish in her aquarium than James. How many fish does Sara have in her aquarium?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3</a:t>
            </a:r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 crested penguin ate some fish. A king penguin ate more fish than the crested penguin.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3</a:t>
            </a:r>
          </a:p>
        </p:txBody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 crested penguin ate 4 fish. A king penguin ate more fish than the crested penguin.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3</a:t>
            </a:r>
          </a:p>
        </p:txBody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 crested penguin ate 4 fish. A king penguin ate 6 more fish than the crested penguin.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3</a:t>
            </a:r>
          </a:p>
        </p:txBody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 crested penguin ate 4 fish. A king penguin ate 6 more fish than the crested penguin. How many fish did the king penguin eat?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4</a:t>
            </a:r>
          </a:p>
        </p:txBody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The toy store has some small teddy bears. It has more large teddy bears than small ones.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4</a:t>
            </a:r>
          </a:p>
        </p:txBody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The toy store has 8 small teddy bears. It has more large teddy bears than small ones.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4</a:t>
            </a:r>
          </a:p>
        </p:txBody>
      </p:sp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The toy store has 8 small teddy bears. It has 10 more large teddy bears than small ones.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4</a:t>
            </a:r>
          </a:p>
        </p:txBody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The toy store has 8 small teddy bears. It has 10 more large teddy bears than small ones. How many large teddy bears does the toy store have?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5</a:t>
            </a:r>
          </a:p>
        </p:txBody>
      </p:sp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There are some people in a car. There are more people on a bus than in the car.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Notes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This problem set contains 10 numberless word problems organized around one CGI problem type.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There are sample discussion questions in the notes section on each slide.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The idea is that each slide of a problem will be revealed and discussed one at a time to scaffold students’ understanding of the situation and the question ultimately asked.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Feel free to change numbers in the problems.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5</a:t>
            </a:r>
          </a:p>
        </p:txBody>
      </p:sp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There are some people in a car. There are 12 more people on a bus than in the car.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5</a:t>
            </a:r>
          </a:p>
        </p:txBody>
      </p:sp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There are 5 people in a car. There are 12 more people on a bus than in the car.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5</a:t>
            </a:r>
          </a:p>
        </p:txBody>
      </p:sp>
      <p:sp>
        <p:nvSpPr>
          <p:cNvPr id="191" name="Shape 191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There are 5 people in a car. There are 12 more people on a bus than in the car. How many people are on the bus?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6</a:t>
            </a:r>
          </a:p>
        </p:txBody>
      </p:sp>
      <p:sp>
        <p:nvSpPr>
          <p:cNvPr id="197" name="Shape 197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Julia has some lemons. Bonita has more lemons than Julia.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6</a:t>
            </a:r>
          </a:p>
        </p:txBody>
      </p:sp>
      <p:sp>
        <p:nvSpPr>
          <p:cNvPr id="203" name="Shape 203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Julia has some lemons. Bonita has 9 more lemons than Julia.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6</a:t>
            </a:r>
          </a:p>
        </p:txBody>
      </p:sp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Julia has 15 lemons. Bonita has 9 more lemons than Julia.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6</a:t>
            </a:r>
          </a:p>
        </p:txBody>
      </p:sp>
      <p:sp>
        <p:nvSpPr>
          <p:cNvPr id="215" name="Shape 215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Julia has 15 lemons. Bonita has 9 more lemons than Julia. How many lemons does Bonita have?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7</a:t>
            </a:r>
          </a:p>
        </p:txBody>
      </p:sp>
      <p:sp>
        <p:nvSpPr>
          <p:cNvPr id="221" name="Shape 221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Julia has some apples. Julia has fewer apples than Bonita.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7</a:t>
            </a:r>
          </a:p>
        </p:txBody>
      </p:sp>
      <p:sp>
        <p:nvSpPr>
          <p:cNvPr id="227" name="Shape 227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Julia has 10 apples. Julia has fewer apples than Bonita.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7</a:t>
            </a:r>
          </a:p>
        </p:txBody>
      </p:sp>
      <p:sp>
        <p:nvSpPr>
          <p:cNvPr id="233" name="Shape 233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Julia has 10 apples. Julia has 3 fewer apples than Bonita.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1</a:t>
            </a: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 toad ate some dragonflies. A snake ate more dragonflies than the toad.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7</a:t>
            </a:r>
          </a:p>
        </p:txBody>
      </p:sp>
      <p:sp>
        <p:nvSpPr>
          <p:cNvPr id="239" name="Shape 239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Julia has 10 apples. Julia has 3 fewer apples than Bonita. How many apples does Bonita have?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8</a:t>
            </a:r>
          </a:p>
        </p:txBody>
      </p:sp>
      <p:sp>
        <p:nvSpPr>
          <p:cNvPr id="245" name="Shape 245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Today some children in our class wore boots to school. That’s fewer than the number of students who wore shoes.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8</a:t>
            </a:r>
          </a:p>
        </p:txBody>
      </p:sp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Today 9 children in our class wore boots to school. That’s fewer than the number of students who wore shoes.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8</a:t>
            </a:r>
          </a:p>
        </p:txBody>
      </p:sp>
      <p:sp>
        <p:nvSpPr>
          <p:cNvPr id="257" name="Shape 257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Today 9 children in our class wore boots to school. That’s 5 fewer than the number of students who wore shoes.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8</a:t>
            </a:r>
          </a:p>
        </p:txBody>
      </p:sp>
      <p:sp>
        <p:nvSpPr>
          <p:cNvPr id="263" name="Shape 263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Today 9 children in our class wore boots to school. That’s 5 fewer than the number of students who wore shoes. How many students wore shoes to school?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9</a:t>
            </a:r>
          </a:p>
        </p:txBody>
      </p:sp>
      <p:sp>
        <p:nvSpPr>
          <p:cNvPr id="269" name="Shape 269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 planet in our solar system has some large moons. That’s fewer than the number of smaller moons the planet has.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9</a:t>
            </a:r>
          </a:p>
        </p:txBody>
      </p:sp>
      <p:sp>
        <p:nvSpPr>
          <p:cNvPr id="275" name="Shape 275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 planet in our solar system has 5 large moons. That’s fewer than the number of smaller moons the planet has.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9</a:t>
            </a:r>
          </a:p>
        </p:txBody>
      </p:sp>
      <p:sp>
        <p:nvSpPr>
          <p:cNvPr id="281" name="Shape 281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 planet in our solar system has 5 large moons. That’s 17 fewer than the number of smaller moons the planet has.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9</a:t>
            </a:r>
          </a:p>
        </p:txBody>
      </p:sp>
      <p:sp>
        <p:nvSpPr>
          <p:cNvPr id="287" name="Shape 287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 planet in our solar system has 5 large moons. That’s 17 fewer than the number of smaller moons the planet has. How many smaller moons does the planet have?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10</a:t>
            </a:r>
          </a:p>
        </p:txBody>
      </p:sp>
      <p:sp>
        <p:nvSpPr>
          <p:cNvPr id="293" name="Shape 293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Ivan has some quarters and some dimes in his pocket. Gaby has more quarters than Ivan.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1</a:t>
            </a: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 toad ate 4 dragonflies. A snake ate more dragonflies than the toad.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10</a:t>
            </a:r>
          </a:p>
        </p:txBody>
      </p:sp>
      <p:sp>
        <p:nvSpPr>
          <p:cNvPr id="299" name="Shape 299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Ivan has 8 quarters and 3 dimes in his pocket. Gaby has more quarters than Ivan.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Shape 304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10</a:t>
            </a:r>
          </a:p>
        </p:txBody>
      </p:sp>
      <p:sp>
        <p:nvSpPr>
          <p:cNvPr id="305" name="Shape 305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Ivan has 8 quarters and 3 dimes in his pocket. Gaby has 2 more quarters than Ivan.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Shape 310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10</a:t>
            </a:r>
          </a:p>
        </p:txBody>
      </p:sp>
      <p:sp>
        <p:nvSpPr>
          <p:cNvPr id="311" name="Shape 311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Ivan has 8 quarters and 3 dimes in his pocket. Gaby has 2 more quarters than Ivan. How many quarters does Gaby have?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1</a:t>
            </a: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 toad ate 4 dragonflies. A snake ate 3 more dragonflies than the toad.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1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 toad ate 4 dragonflies. A snake ate 3 more dragonflies than the toad. How many dragonflies did the snake eat?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2</a:t>
            </a:r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James has some fish in his aquarium. Sara has more fish in her aquarium than James.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2</a:t>
            </a:r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James has 8 fish in his aquarium. Sara has more fish in her aquarium than James.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2</a:t>
            </a:r>
          </a:p>
        </p:txBody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James has 8 fish in his aquarium. Sara has 5 more fish in her aquarium than James.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ern-writer">
  <a:themeElements>
    <a:clrScheme name="Modern Writer">
      <a:dk1>
        <a:srgbClr val="E91D63"/>
      </a:dk1>
      <a:lt1>
        <a:srgbClr val="FFFFFF"/>
      </a:lt1>
      <a:dk2>
        <a:srgbClr val="424242"/>
      </a:dk2>
      <a:lt2>
        <a:srgbClr val="999999"/>
      </a:lt2>
      <a:accent1>
        <a:srgbClr val="607D8B"/>
      </a:accent1>
      <a:accent2>
        <a:srgbClr val="673AB7"/>
      </a:accent2>
      <a:accent3>
        <a:srgbClr val="9C26B0"/>
      </a:accent3>
      <a:accent4>
        <a:srgbClr val="0090AC"/>
      </a:accent4>
      <a:accent5>
        <a:srgbClr val="01AFD1"/>
      </a:accent5>
      <a:accent6>
        <a:srgbClr val="F8E71C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2744</Words>
  <Application>Microsoft Office PowerPoint</Application>
  <PresentationFormat>On-screen Show (16:9)</PresentationFormat>
  <Paragraphs>227</Paragraphs>
  <Slides>42</Slides>
  <Notes>42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6" baseType="lpstr">
      <vt:lpstr>Arial</vt:lpstr>
      <vt:lpstr>Oswald</vt:lpstr>
      <vt:lpstr>Source Code Pro</vt:lpstr>
      <vt:lpstr>modern-writer</vt:lpstr>
      <vt:lpstr>Numberless Word Problems</vt:lpstr>
      <vt:lpstr>Notes</vt:lpstr>
      <vt:lpstr>1</vt:lpstr>
      <vt:lpstr>1</vt:lpstr>
      <vt:lpstr>1</vt:lpstr>
      <vt:lpstr>1</vt:lpstr>
      <vt:lpstr>2</vt:lpstr>
      <vt:lpstr>2</vt:lpstr>
      <vt:lpstr>2</vt:lpstr>
      <vt:lpstr>2</vt:lpstr>
      <vt:lpstr>3</vt:lpstr>
      <vt:lpstr>3</vt:lpstr>
      <vt:lpstr>3</vt:lpstr>
      <vt:lpstr>3</vt:lpstr>
      <vt:lpstr>4</vt:lpstr>
      <vt:lpstr>4</vt:lpstr>
      <vt:lpstr>4</vt:lpstr>
      <vt:lpstr>4</vt:lpstr>
      <vt:lpstr>5</vt:lpstr>
      <vt:lpstr>5</vt:lpstr>
      <vt:lpstr>5</vt:lpstr>
      <vt:lpstr>5</vt:lpstr>
      <vt:lpstr>6</vt:lpstr>
      <vt:lpstr>6</vt:lpstr>
      <vt:lpstr>6</vt:lpstr>
      <vt:lpstr>6</vt:lpstr>
      <vt:lpstr>7</vt:lpstr>
      <vt:lpstr>7</vt:lpstr>
      <vt:lpstr>7</vt:lpstr>
      <vt:lpstr>7</vt:lpstr>
      <vt:lpstr>8</vt:lpstr>
      <vt:lpstr>8</vt:lpstr>
      <vt:lpstr>8</vt:lpstr>
      <vt:lpstr>8</vt:lpstr>
      <vt:lpstr>9</vt:lpstr>
      <vt:lpstr>9</vt:lpstr>
      <vt:lpstr>9</vt:lpstr>
      <vt:lpstr>9</vt:lpstr>
      <vt:lpstr>10</vt:lpstr>
      <vt:lpstr>10</vt:lpstr>
      <vt:lpstr>10</vt:lpstr>
      <vt:lpstr>10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Numberless Word Problems</dc:title>
  <dc:creator>Beatrice Holmes</dc:creator>
  <cp:lastModifiedBy>Beatrice Holmes</cp:lastModifiedBy>
  <cp:revision>1</cp:revision>
  <dcterms:modified xsi:type="dcterms:W3CDTF">2017-02-22T00:13:45Z</dcterms:modified>
</cp:coreProperties>
</file>