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5143500" type="screen16x9"/>
  <p:notesSz cx="6858000" cy="9144000"/>
  <p:embeddedFontLst>
    <p:embeddedFont>
      <p:font typeface="Source Code Pro" panose="020B0604020202020204" charset="0"/>
      <p:regular r:id="rId45"/>
      <p:bold r:id="rId46"/>
    </p:embeddedFont>
    <p:embeddedFont>
      <p:font typeface="Oswald"/>
      <p:regular r:id="rId47"/>
      <p:bold r:id="rId4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3.fntdata"/><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4.fntdata"/><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85120600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23647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What is this question asking us?</a:t>
            </a:r>
          </a:p>
          <a:p>
            <a:pPr lvl="0">
              <a:spcBef>
                <a:spcPts val="0"/>
              </a:spcBef>
              <a:buNone/>
            </a:pPr>
            <a:r>
              <a:rPr lang="en"/>
              <a:t>Where are there more bluejays sitting, on the tree branch or on the telephone wire?</a:t>
            </a:r>
          </a:p>
          <a:p>
            <a:pPr lvl="0">
              <a:spcBef>
                <a:spcPts val="0"/>
              </a:spcBef>
              <a:buNone/>
            </a:pPr>
            <a:r>
              <a:rPr lang="en"/>
              <a:t>If we know there are more bluejays on the tree branch, what does it mean when it says, “How many more?”</a:t>
            </a:r>
          </a:p>
          <a:p>
            <a:pPr lvl="0">
              <a:spcBef>
                <a:spcPts val="0"/>
              </a:spcBef>
              <a:buNone/>
            </a:pPr>
            <a:r>
              <a:rPr lang="en"/>
              <a:t>How can we show the difference using objects?</a:t>
            </a:r>
          </a:p>
          <a:p>
            <a:pPr lvl="0">
              <a:spcBef>
                <a:spcPts val="0"/>
              </a:spcBef>
              <a:buNone/>
            </a:pPr>
            <a:r>
              <a:rPr lang="en"/>
              <a:t>How can we show the difference using a picture?</a:t>
            </a:r>
          </a:p>
          <a:p>
            <a:pPr lvl="0" rtl="0">
              <a:spcBef>
                <a:spcPts val="0"/>
              </a:spcBef>
              <a:buNone/>
            </a:pPr>
            <a:r>
              <a:rPr lang="en"/>
              <a:t>How can we show the difference using numbers and symbols?</a:t>
            </a:r>
          </a:p>
        </p:txBody>
      </p:sp>
    </p:spTree>
    <p:extLst>
      <p:ext uri="{BB962C8B-B14F-4D97-AF65-F5344CB8AC3E}">
        <p14:creationId xmlns:p14="http://schemas.microsoft.com/office/powerpoint/2010/main" val="619061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sentence?</a:t>
            </a:r>
          </a:p>
          <a:p>
            <a:pPr lvl="0">
              <a:spcBef>
                <a:spcPts val="0"/>
              </a:spcBef>
              <a:buNone/>
            </a:pPr>
            <a:r>
              <a:rPr lang="en"/>
              <a:t>Why do you think some children are wearing long-sleeved shirts and others are wearing short-sleeved shirts?</a:t>
            </a:r>
          </a:p>
          <a:p>
            <a:pPr lvl="0" rtl="0">
              <a:spcBef>
                <a:spcPts val="0"/>
              </a:spcBef>
              <a:buNone/>
            </a:pPr>
            <a:endParaRPr/>
          </a:p>
        </p:txBody>
      </p:sp>
    </p:spTree>
    <p:extLst>
      <p:ext uri="{BB962C8B-B14F-4D97-AF65-F5344CB8AC3E}">
        <p14:creationId xmlns:p14="http://schemas.microsoft.com/office/powerpoint/2010/main" val="2500966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a:spcBef>
                <a:spcPts val="0"/>
              </a:spcBef>
              <a:buNone/>
            </a:pPr>
            <a:r>
              <a:rPr lang="en"/>
              <a:t>If 12 children are wearing long-sleeved shirts, how many children do you predict are wearing short-sleeved shirts?</a:t>
            </a:r>
          </a:p>
          <a:p>
            <a:pPr lvl="0" rtl="0">
              <a:spcBef>
                <a:spcPts val="0"/>
              </a:spcBef>
              <a:buNone/>
            </a:pPr>
            <a:endParaRPr/>
          </a:p>
        </p:txBody>
      </p:sp>
    </p:spTree>
    <p:extLst>
      <p:ext uri="{BB962C8B-B14F-4D97-AF65-F5344CB8AC3E}">
        <p14:creationId xmlns:p14="http://schemas.microsoft.com/office/powerpoint/2010/main" val="1403917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a:spcBef>
                <a:spcPts val="0"/>
              </a:spcBef>
              <a:buNone/>
            </a:pPr>
            <a:r>
              <a:rPr lang="en"/>
              <a:t>How does this compare to your prediction?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3958285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is this question asking us?</a:t>
            </a:r>
          </a:p>
          <a:p>
            <a:pPr lvl="0" rtl="0">
              <a:spcBef>
                <a:spcPts val="0"/>
              </a:spcBef>
              <a:buNone/>
            </a:pPr>
            <a:r>
              <a:rPr lang="en"/>
              <a:t>Are more children wearing long-sleeved shirts or short-sleeved shirts?</a:t>
            </a:r>
          </a:p>
          <a:p>
            <a:pPr lvl="0" rtl="0">
              <a:spcBef>
                <a:spcPts val="0"/>
              </a:spcBef>
              <a:buNone/>
            </a:pPr>
            <a:r>
              <a:rPr lang="en"/>
              <a:t>If we know more children are wearing long-sleeved shirts, what does it mean when it says, “How many more?”</a:t>
            </a:r>
          </a:p>
          <a:p>
            <a:pPr lvl="0" rtl="0">
              <a:spcBef>
                <a:spcPts val="0"/>
              </a:spcBef>
              <a:buNone/>
            </a:pPr>
            <a:r>
              <a:rPr lang="en"/>
              <a:t>How can we show the difference using objects?</a:t>
            </a:r>
          </a:p>
          <a:p>
            <a:pPr lvl="0" rtl="0">
              <a:spcBef>
                <a:spcPts val="0"/>
              </a:spcBef>
              <a:buNone/>
            </a:pPr>
            <a:r>
              <a:rPr lang="en"/>
              <a:t>How can we show the difference using a picture?</a:t>
            </a:r>
          </a:p>
          <a:p>
            <a:pPr lvl="0" rtl="0">
              <a:spcBef>
                <a:spcPts val="0"/>
              </a:spcBef>
              <a:buNone/>
            </a:pPr>
            <a:r>
              <a:rPr lang="en"/>
              <a:t>How can we show the difference using numbers and symbols?</a:t>
            </a:r>
          </a:p>
        </p:txBody>
      </p:sp>
    </p:spTree>
    <p:extLst>
      <p:ext uri="{BB962C8B-B14F-4D97-AF65-F5344CB8AC3E}">
        <p14:creationId xmlns:p14="http://schemas.microsoft.com/office/powerpoint/2010/main" val="3015729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What are you picturing in your mind when you read this sentence?</a:t>
            </a:r>
          </a:p>
          <a:p>
            <a:pPr lvl="0">
              <a:spcBef>
                <a:spcPts val="0"/>
              </a:spcBef>
              <a:buNone/>
            </a:pPr>
            <a:r>
              <a:rPr lang="en"/>
              <a:t>How many children in a class could have red toothbrushes?</a:t>
            </a:r>
          </a:p>
          <a:p>
            <a:pPr lvl="0">
              <a:spcBef>
                <a:spcPts val="0"/>
              </a:spcBef>
              <a:buNone/>
            </a:pPr>
            <a:r>
              <a:rPr lang="en"/>
              <a:t>How many children in a class could have blue toothbrushes?</a:t>
            </a:r>
          </a:p>
          <a:p>
            <a:pPr lvl="0" rtl="0">
              <a:spcBef>
                <a:spcPts val="0"/>
              </a:spcBef>
              <a:buNone/>
            </a:pPr>
            <a:r>
              <a:rPr lang="en"/>
              <a:t>Could some children in a class have toothbrushes that are other colors?</a:t>
            </a: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1895223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Do we know anything about the number children who have blue toothbrushes? Why or why not?</a:t>
            </a:r>
          </a:p>
        </p:txBody>
      </p:sp>
    </p:spTree>
    <p:extLst>
      <p:ext uri="{BB962C8B-B14F-4D97-AF65-F5344CB8AC3E}">
        <p14:creationId xmlns:p14="http://schemas.microsoft.com/office/powerpoint/2010/main" val="1420789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7638326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is this question asking us?</a:t>
            </a:r>
          </a:p>
          <a:p>
            <a:pPr lvl="0" rtl="0">
              <a:spcBef>
                <a:spcPts val="0"/>
              </a:spcBef>
              <a:buNone/>
            </a:pPr>
            <a:r>
              <a:rPr lang="en"/>
              <a:t>Do more children in this class have red toothbrushes or blue toothbrushes?</a:t>
            </a:r>
          </a:p>
          <a:p>
            <a:pPr lvl="0" rtl="0">
              <a:spcBef>
                <a:spcPts val="0"/>
              </a:spcBef>
              <a:buNone/>
            </a:pPr>
            <a:r>
              <a:rPr lang="en"/>
              <a:t>If we know more children have red toothbrushes, what does it mean when it says, “How many more?”</a:t>
            </a:r>
          </a:p>
          <a:p>
            <a:pPr lvl="0" rtl="0">
              <a:spcBef>
                <a:spcPts val="0"/>
              </a:spcBef>
              <a:buNone/>
            </a:pPr>
            <a:r>
              <a:rPr lang="en"/>
              <a:t>How can we show the difference using objects?</a:t>
            </a:r>
          </a:p>
          <a:p>
            <a:pPr lvl="0" rtl="0">
              <a:spcBef>
                <a:spcPts val="0"/>
              </a:spcBef>
              <a:buNone/>
            </a:pPr>
            <a:r>
              <a:rPr lang="en"/>
              <a:t>How can we show the difference using a picture?</a:t>
            </a:r>
          </a:p>
          <a:p>
            <a:pPr lvl="0" rtl="0">
              <a:spcBef>
                <a:spcPts val="0"/>
              </a:spcBef>
              <a:buNone/>
            </a:pPr>
            <a:r>
              <a:rPr lang="en"/>
              <a:t>How can we show the difference using numbers and symbols?</a:t>
            </a:r>
          </a:p>
        </p:txBody>
      </p:sp>
    </p:spTree>
    <p:extLst>
      <p:ext uri="{BB962C8B-B14F-4D97-AF65-F5344CB8AC3E}">
        <p14:creationId xmlns:p14="http://schemas.microsoft.com/office/powerpoint/2010/main" val="9765408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sentence?</a:t>
            </a:r>
          </a:p>
          <a:p>
            <a:pPr lvl="0">
              <a:spcBef>
                <a:spcPts val="0"/>
              </a:spcBef>
              <a:buNone/>
            </a:pPr>
            <a:r>
              <a:rPr lang="en"/>
              <a:t>What kind of food do you think the ducks were trying to get in the water?</a:t>
            </a:r>
          </a:p>
          <a:p>
            <a:pPr lvl="0" rtl="0">
              <a:spcBef>
                <a:spcPts val="0"/>
              </a:spcBef>
              <a:buNone/>
            </a:pPr>
            <a:r>
              <a:rPr lang="en"/>
              <a:t>Are you picturing more ducks in the water, more ducks on the shore, or the same amount in both places?</a:t>
            </a:r>
          </a:p>
          <a:p>
            <a:pPr lvl="0" rtl="0">
              <a:spcBef>
                <a:spcPts val="0"/>
              </a:spcBef>
              <a:buNone/>
            </a:pPr>
            <a:endParaRPr/>
          </a:p>
        </p:txBody>
      </p:sp>
    </p:spTree>
    <p:extLst>
      <p:ext uri="{BB962C8B-B14F-4D97-AF65-F5344CB8AC3E}">
        <p14:creationId xmlns:p14="http://schemas.microsoft.com/office/powerpoint/2010/main" val="293905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6584760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a:spcBef>
                <a:spcPts val="0"/>
              </a:spcBef>
              <a:buNone/>
            </a:pPr>
            <a:r>
              <a:rPr lang="en"/>
              <a:t>How does this compare to the number of ducks you were imagining on shore?</a:t>
            </a:r>
          </a:p>
          <a:p>
            <a:pPr lvl="0">
              <a:spcBef>
                <a:spcPts val="0"/>
              </a:spcBef>
              <a:buNone/>
            </a:pPr>
            <a:r>
              <a:rPr lang="en"/>
              <a:t>Do you know anything about the number of ducks looking for food?</a:t>
            </a:r>
          </a:p>
          <a:p>
            <a:pPr lvl="0" rtl="0">
              <a:spcBef>
                <a:spcPts val="0"/>
              </a:spcBef>
              <a:buNone/>
            </a:pPr>
            <a:r>
              <a:rPr lang="en"/>
              <a:t>How many ducks are you picturing looking for food?</a:t>
            </a:r>
          </a:p>
          <a:p>
            <a:pPr lvl="0" rtl="0">
              <a:spcBef>
                <a:spcPts val="0"/>
              </a:spcBef>
              <a:buNone/>
            </a:pPr>
            <a:endParaRPr/>
          </a:p>
        </p:txBody>
      </p:sp>
    </p:spTree>
    <p:extLst>
      <p:ext uri="{BB962C8B-B14F-4D97-AF65-F5344CB8AC3E}">
        <p14:creationId xmlns:p14="http://schemas.microsoft.com/office/powerpoint/2010/main" val="32967059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this compare to your prediction?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22710932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is this question asking us?</a:t>
            </a:r>
          </a:p>
          <a:p>
            <a:pPr lvl="0" rtl="0">
              <a:spcBef>
                <a:spcPts val="0"/>
              </a:spcBef>
              <a:buNone/>
            </a:pPr>
            <a:r>
              <a:rPr lang="en"/>
              <a:t>Are there more ducks in the water or on shore?</a:t>
            </a:r>
          </a:p>
          <a:p>
            <a:pPr lvl="0">
              <a:spcBef>
                <a:spcPts val="0"/>
              </a:spcBef>
              <a:buNone/>
            </a:pPr>
            <a:r>
              <a:rPr lang="en"/>
              <a:t>If you know there are more ducks in the water, what operation can you use to find how many more ducks there are in the water?</a:t>
            </a:r>
          </a:p>
          <a:p>
            <a:pPr lvl="0" rtl="0">
              <a:spcBef>
                <a:spcPts val="0"/>
              </a:spcBef>
              <a:buNone/>
            </a:pPr>
            <a:r>
              <a:rPr lang="en"/>
              <a:t>What question could I have asked so that you would have needed to add 15 and 8 to get the answer?</a:t>
            </a:r>
          </a:p>
        </p:txBody>
      </p:sp>
    </p:spTree>
    <p:extLst>
      <p:ext uri="{BB962C8B-B14F-4D97-AF65-F5344CB8AC3E}">
        <p14:creationId xmlns:p14="http://schemas.microsoft.com/office/powerpoint/2010/main" val="40974939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sentence?</a:t>
            </a:r>
          </a:p>
          <a:p>
            <a:pPr lvl="0" rtl="0">
              <a:spcBef>
                <a:spcPts val="0"/>
              </a:spcBef>
              <a:buNone/>
            </a:pPr>
            <a:r>
              <a:rPr lang="en"/>
              <a:t>Where is your story taking place? A city? A zoo? Somewhere else?</a:t>
            </a: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35887998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a:spcBef>
                <a:spcPts val="0"/>
              </a:spcBef>
              <a:buNone/>
            </a:pPr>
            <a:r>
              <a:rPr lang="en"/>
              <a:t>How does this new information compare to what you were picturing in your mind?</a:t>
            </a:r>
          </a:p>
          <a:p>
            <a:pPr lvl="0">
              <a:spcBef>
                <a:spcPts val="0"/>
              </a:spcBef>
              <a:buNone/>
            </a:pPr>
            <a:r>
              <a:rPr lang="en"/>
              <a:t>Are there a lot of bears looking for honey or just a few bears?</a:t>
            </a:r>
          </a:p>
          <a:p>
            <a:pPr lvl="0" rtl="0">
              <a:spcBef>
                <a:spcPts val="0"/>
              </a:spcBef>
              <a:buNone/>
            </a:pPr>
            <a:r>
              <a:rPr lang="en"/>
              <a:t>How many bears do you think are looking for fish in the river?</a:t>
            </a:r>
          </a:p>
        </p:txBody>
      </p:sp>
    </p:spTree>
    <p:extLst>
      <p:ext uri="{BB962C8B-B14F-4D97-AF65-F5344CB8AC3E}">
        <p14:creationId xmlns:p14="http://schemas.microsoft.com/office/powerpoint/2010/main" val="32524429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What changed? What did we learn from this new information?</a:t>
            </a:r>
          </a:p>
          <a:p>
            <a:pPr lvl="0" rtl="0">
              <a:spcBef>
                <a:spcPts val="0"/>
              </a:spcBef>
              <a:buNone/>
            </a:pPr>
            <a:r>
              <a:rPr lang="en"/>
              <a:t>How does this compare to your prediction?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11372016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is this question asking us?</a:t>
            </a:r>
          </a:p>
          <a:p>
            <a:pPr lvl="0">
              <a:spcBef>
                <a:spcPts val="0"/>
              </a:spcBef>
              <a:buNone/>
            </a:pPr>
            <a:r>
              <a:rPr lang="en"/>
              <a:t>Are there more bears looking for fish or looking for honey?</a:t>
            </a:r>
          </a:p>
          <a:p>
            <a:pPr lvl="0">
              <a:spcBef>
                <a:spcPts val="0"/>
              </a:spcBef>
              <a:buNone/>
            </a:pPr>
            <a:r>
              <a:rPr lang="en"/>
              <a:t>If you know there are more bears looking for fish, which operation can you use to find how many more bears are looking for fish? Why?</a:t>
            </a:r>
          </a:p>
          <a:p>
            <a:pPr lvl="0" rtl="0">
              <a:spcBef>
                <a:spcPts val="0"/>
              </a:spcBef>
              <a:buNone/>
            </a:pPr>
            <a:endParaRPr/>
          </a:p>
        </p:txBody>
      </p:sp>
    </p:spTree>
    <p:extLst>
      <p:ext uri="{BB962C8B-B14F-4D97-AF65-F5344CB8AC3E}">
        <p14:creationId xmlns:p14="http://schemas.microsoft.com/office/powerpoint/2010/main" val="6384065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sentence?</a:t>
            </a:r>
          </a:p>
          <a:p>
            <a:pPr lvl="0">
              <a:spcBef>
                <a:spcPts val="0"/>
              </a:spcBef>
              <a:buNone/>
            </a:pPr>
            <a:r>
              <a:rPr lang="en"/>
              <a:t>What other kinds of crops do farmers plant?</a:t>
            </a:r>
          </a:p>
          <a:p>
            <a:pPr lvl="0" rtl="0">
              <a:spcBef>
                <a:spcPts val="0"/>
              </a:spcBef>
              <a:buNone/>
            </a:pPr>
            <a:r>
              <a:rPr lang="en"/>
              <a:t>Do you think the farmer planted more rows of corn or more rows of beans?</a:t>
            </a:r>
          </a:p>
          <a:p>
            <a:pPr lvl="0" rtl="0">
              <a:spcBef>
                <a:spcPts val="0"/>
              </a:spcBef>
              <a:buNone/>
            </a:pPr>
            <a:endParaRPr/>
          </a:p>
        </p:txBody>
      </p:sp>
    </p:spTree>
    <p:extLst>
      <p:ext uri="{BB962C8B-B14F-4D97-AF65-F5344CB8AC3E}">
        <p14:creationId xmlns:p14="http://schemas.microsoft.com/office/powerpoint/2010/main" val="2561156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a:spcBef>
                <a:spcPts val="0"/>
              </a:spcBef>
              <a:buNone/>
            </a:pPr>
            <a:r>
              <a:rPr lang="en"/>
              <a:t>How does this compare to the number of rows of corn you were picturing in your mind?</a:t>
            </a:r>
          </a:p>
          <a:p>
            <a:pPr lvl="0" rtl="0">
              <a:spcBef>
                <a:spcPts val="0"/>
              </a:spcBef>
              <a:buNone/>
            </a:pPr>
            <a:r>
              <a:rPr lang="en"/>
              <a:t>Does this make you change the number of rows of beans you were picturing in your mind? Why or why not?</a:t>
            </a:r>
          </a:p>
          <a:p>
            <a:pPr lvl="0" rtl="0">
              <a:spcBef>
                <a:spcPts val="0"/>
              </a:spcBef>
              <a:buNone/>
            </a:pPr>
            <a:endParaRPr/>
          </a:p>
        </p:txBody>
      </p:sp>
    </p:spTree>
    <p:extLst>
      <p:ext uri="{BB962C8B-B14F-4D97-AF65-F5344CB8AC3E}">
        <p14:creationId xmlns:p14="http://schemas.microsoft.com/office/powerpoint/2010/main" val="27877494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4001516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sentence?</a:t>
            </a:r>
          </a:p>
          <a:p>
            <a:pPr lvl="0">
              <a:spcBef>
                <a:spcPts val="0"/>
              </a:spcBef>
              <a:buNone/>
            </a:pPr>
            <a:r>
              <a:rPr lang="en"/>
              <a:t>How many apples do you picture Justin has?</a:t>
            </a:r>
          </a:p>
          <a:p>
            <a:pPr lvl="0">
              <a:spcBef>
                <a:spcPts val="0"/>
              </a:spcBef>
              <a:buNone/>
            </a:pPr>
            <a:r>
              <a:rPr lang="en"/>
              <a:t>How many apples do you picture Calvin has?</a:t>
            </a:r>
          </a:p>
          <a:p>
            <a:pPr lvl="0" rtl="0">
              <a:spcBef>
                <a:spcPts val="0"/>
              </a:spcBef>
              <a:buNone/>
            </a:pPr>
            <a:r>
              <a:rPr lang="en"/>
              <a:t>Do they have the same amount? Different amounts?</a:t>
            </a:r>
          </a:p>
        </p:txBody>
      </p:sp>
    </p:spTree>
    <p:extLst>
      <p:ext uri="{BB962C8B-B14F-4D97-AF65-F5344CB8AC3E}">
        <p14:creationId xmlns:p14="http://schemas.microsoft.com/office/powerpoint/2010/main" val="25059555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is this question asking us?</a:t>
            </a:r>
          </a:p>
          <a:p>
            <a:pPr lvl="0" rtl="0">
              <a:spcBef>
                <a:spcPts val="0"/>
              </a:spcBef>
              <a:buNone/>
            </a:pPr>
            <a:r>
              <a:rPr lang="en"/>
              <a:t>Are there more rows of corn or more rows of beans?</a:t>
            </a:r>
          </a:p>
          <a:p>
            <a:pPr lvl="0">
              <a:spcBef>
                <a:spcPts val="0"/>
              </a:spcBef>
              <a:buNone/>
            </a:pPr>
            <a:r>
              <a:rPr lang="en"/>
              <a:t>What operation are you thinking of using to solve this problem? Why?</a:t>
            </a:r>
          </a:p>
          <a:p>
            <a:pPr lvl="0" rtl="0">
              <a:spcBef>
                <a:spcPts val="0"/>
              </a:spcBef>
              <a:buNone/>
            </a:pPr>
            <a:r>
              <a:rPr lang="en"/>
              <a:t>Can anyone draw a picture or diagram that will help us understand why you plan to use that operation?</a:t>
            </a:r>
          </a:p>
          <a:p>
            <a:pPr lvl="0">
              <a:spcBef>
                <a:spcPts val="0"/>
              </a:spcBef>
              <a:buNone/>
            </a:pPr>
            <a:r>
              <a:rPr lang="en"/>
              <a:t>Can I just add 18 and 24 together to get the answer? Why or why not?</a:t>
            </a:r>
          </a:p>
          <a:p>
            <a:pPr lvl="0" rtl="0">
              <a:spcBef>
                <a:spcPts val="0"/>
              </a:spcBef>
              <a:buNone/>
            </a:pPr>
            <a:endParaRPr/>
          </a:p>
        </p:txBody>
      </p:sp>
    </p:spTree>
    <p:extLst>
      <p:ext uri="{BB962C8B-B14F-4D97-AF65-F5344CB8AC3E}">
        <p14:creationId xmlns:p14="http://schemas.microsoft.com/office/powerpoint/2010/main" val="25494156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sentence?</a:t>
            </a:r>
          </a:p>
          <a:p>
            <a:pPr lvl="0">
              <a:spcBef>
                <a:spcPts val="0"/>
              </a:spcBef>
              <a:buNone/>
            </a:pPr>
            <a:r>
              <a:rPr lang="en"/>
              <a:t>If you were playing with them, would you be one of the friends playing kickball or one of the friends playing tag?</a:t>
            </a:r>
          </a:p>
          <a:p>
            <a:pPr lvl="0" rtl="0">
              <a:spcBef>
                <a:spcPts val="0"/>
              </a:spcBef>
              <a:buNone/>
            </a:pPr>
            <a:r>
              <a:rPr lang="en"/>
              <a:t>What other kinds of games could other friends be playing?</a:t>
            </a: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35299668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a:spcBef>
                <a:spcPts val="0"/>
              </a:spcBef>
              <a:buNone/>
            </a:pPr>
            <a:r>
              <a:rPr lang="en"/>
              <a:t>If 20 friends are playing kickball, do we know anything about the number of friends playing tag?</a:t>
            </a:r>
          </a:p>
          <a:p>
            <a:pPr lvl="0" rtl="0">
              <a:spcBef>
                <a:spcPts val="0"/>
              </a:spcBef>
              <a:buNone/>
            </a:pPr>
            <a:r>
              <a:rPr lang="en"/>
              <a:t>How many friends do you think might be playing tag? Why do you think that?</a:t>
            </a:r>
          </a:p>
        </p:txBody>
      </p:sp>
    </p:spTree>
    <p:extLst>
      <p:ext uri="{BB962C8B-B14F-4D97-AF65-F5344CB8AC3E}">
        <p14:creationId xmlns:p14="http://schemas.microsoft.com/office/powerpoint/2010/main" val="2513102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this compare to your prediction?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11508443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0" name="Shape 2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is this question asking us?</a:t>
            </a:r>
          </a:p>
          <a:p>
            <a:pPr lvl="0">
              <a:spcBef>
                <a:spcPts val="0"/>
              </a:spcBef>
              <a:buNone/>
            </a:pPr>
            <a:r>
              <a:rPr lang="en"/>
              <a:t>Are more friends playing kickball or tag?</a:t>
            </a:r>
          </a:p>
          <a:p>
            <a:pPr lvl="0" rtl="0">
              <a:spcBef>
                <a:spcPts val="0"/>
              </a:spcBef>
              <a:buNone/>
            </a:pPr>
            <a:r>
              <a:rPr lang="en"/>
              <a:t>If more friends are playing tag, how can we figure out how many more are playing kickball?</a:t>
            </a:r>
          </a:p>
          <a:p>
            <a:pPr lvl="0" rtl="0">
              <a:spcBef>
                <a:spcPts val="0"/>
              </a:spcBef>
              <a:buNone/>
            </a:pPr>
            <a:r>
              <a:rPr lang="en"/>
              <a:t>What operation are you thinking of using to solve this problem? Why?</a:t>
            </a:r>
          </a:p>
          <a:p>
            <a:pPr lvl="0" rtl="0">
              <a:spcBef>
                <a:spcPts val="0"/>
              </a:spcBef>
              <a:buNone/>
            </a:pPr>
            <a:endParaRPr/>
          </a:p>
        </p:txBody>
      </p:sp>
    </p:spTree>
    <p:extLst>
      <p:ext uri="{BB962C8B-B14F-4D97-AF65-F5344CB8AC3E}">
        <p14:creationId xmlns:p14="http://schemas.microsoft.com/office/powerpoint/2010/main" val="42671515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6" name="Shape 2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sentence?</a:t>
            </a:r>
          </a:p>
          <a:p>
            <a:pPr lvl="0">
              <a:spcBef>
                <a:spcPts val="0"/>
              </a:spcBef>
              <a:buNone/>
            </a:pPr>
            <a:r>
              <a:rPr lang="en"/>
              <a:t>About how long is 1 foot?</a:t>
            </a:r>
          </a:p>
          <a:p>
            <a:pPr lvl="0" rtl="0">
              <a:spcBef>
                <a:spcPts val="0"/>
              </a:spcBef>
              <a:buNone/>
            </a:pPr>
            <a:r>
              <a:rPr lang="en"/>
              <a:t>If that is 1 foot, about how many feet do you think someone might run?</a:t>
            </a:r>
          </a:p>
          <a:p>
            <a:pPr lvl="0" rtl="0">
              <a:spcBef>
                <a:spcPts val="0"/>
              </a:spcBef>
              <a:buNone/>
            </a:pPr>
            <a:endParaRPr/>
          </a:p>
        </p:txBody>
      </p:sp>
    </p:spTree>
    <p:extLst>
      <p:ext uri="{BB962C8B-B14F-4D97-AF65-F5344CB8AC3E}">
        <p14:creationId xmlns:p14="http://schemas.microsoft.com/office/powerpoint/2010/main" val="13927284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Shape 2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2" name="Shape 2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a:spcBef>
                <a:spcPts val="0"/>
              </a:spcBef>
              <a:buNone/>
            </a:pPr>
            <a:r>
              <a:rPr lang="en"/>
              <a:t>Do you think 70 feet is a long distance or a short distance?</a:t>
            </a:r>
          </a:p>
          <a:p>
            <a:pPr lvl="0" rtl="0">
              <a:spcBef>
                <a:spcPts val="0"/>
              </a:spcBef>
              <a:buNone/>
            </a:pPr>
            <a:r>
              <a:rPr lang="en"/>
              <a:t>How many feet do you think Gretchen ran?</a:t>
            </a:r>
          </a:p>
          <a:p>
            <a:pPr lvl="0" rtl="0">
              <a:spcBef>
                <a:spcPts val="0"/>
              </a:spcBef>
              <a:buNone/>
            </a:pPr>
            <a:endParaRPr/>
          </a:p>
        </p:txBody>
      </p:sp>
    </p:spTree>
    <p:extLst>
      <p:ext uri="{BB962C8B-B14F-4D97-AF65-F5344CB8AC3E}">
        <p14:creationId xmlns:p14="http://schemas.microsoft.com/office/powerpoint/2010/main" val="39810864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8" name="Shape 2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br>
              <a:rPr lang="en"/>
            </a:br>
            <a:r>
              <a:rPr lang="en"/>
              <a:t>How does this compare with your prediction?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25236893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Shape 2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4" name="Shape 2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is this question asking us?</a:t>
            </a:r>
          </a:p>
          <a:p>
            <a:pPr lvl="0" rtl="0">
              <a:spcBef>
                <a:spcPts val="0"/>
              </a:spcBef>
              <a:buNone/>
            </a:pPr>
            <a:r>
              <a:rPr lang="en"/>
              <a:t>Who ran farther?</a:t>
            </a:r>
          </a:p>
          <a:p>
            <a:pPr lvl="0" rtl="0">
              <a:spcBef>
                <a:spcPts val="0"/>
              </a:spcBef>
              <a:buNone/>
            </a:pPr>
            <a:r>
              <a:rPr lang="en"/>
              <a:t>If we know Heidi ran farther, what does it mean when it asks how much farther?</a:t>
            </a:r>
          </a:p>
          <a:p>
            <a:pPr lvl="0" rtl="0">
              <a:spcBef>
                <a:spcPts val="0"/>
              </a:spcBef>
              <a:buNone/>
            </a:pPr>
            <a:r>
              <a:rPr lang="en"/>
              <a:t>How can we use objects, pictures, or symbols to help us decide which operation t use to solve this problem?</a:t>
            </a:r>
          </a:p>
          <a:p>
            <a:pPr lvl="0" rtl="0">
              <a:spcBef>
                <a:spcPts val="0"/>
              </a:spcBef>
              <a:buNone/>
            </a:pPr>
            <a:endParaRPr/>
          </a:p>
        </p:txBody>
      </p:sp>
    </p:spTree>
    <p:extLst>
      <p:ext uri="{BB962C8B-B14F-4D97-AF65-F5344CB8AC3E}">
        <p14:creationId xmlns:p14="http://schemas.microsoft.com/office/powerpoint/2010/main" val="2971325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0" name="Shape 2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sentence?</a:t>
            </a:r>
          </a:p>
          <a:p>
            <a:pPr lvl="0">
              <a:spcBef>
                <a:spcPts val="0"/>
              </a:spcBef>
              <a:buNone/>
            </a:pPr>
            <a:r>
              <a:rPr lang="en"/>
              <a:t>What is a chihuahua and a collie?</a:t>
            </a:r>
          </a:p>
          <a:p>
            <a:pPr lvl="0">
              <a:spcBef>
                <a:spcPts val="0"/>
              </a:spcBef>
              <a:buNone/>
            </a:pPr>
            <a:r>
              <a:rPr lang="en"/>
              <a:t>(Show pictures if students are not familiar with one or both breeds of dog.)</a:t>
            </a:r>
          </a:p>
          <a:p>
            <a:pPr lvl="0">
              <a:spcBef>
                <a:spcPts val="0"/>
              </a:spcBef>
              <a:buNone/>
            </a:pPr>
            <a:r>
              <a:rPr lang="en"/>
              <a:t>What is similar about these two types of dogs?</a:t>
            </a:r>
          </a:p>
          <a:p>
            <a:pPr lvl="0" rtl="0">
              <a:spcBef>
                <a:spcPts val="0"/>
              </a:spcBef>
              <a:buNone/>
            </a:pPr>
            <a:r>
              <a:rPr lang="en"/>
              <a:t>What is different?</a:t>
            </a: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1537862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What changed? What did we learn from this new information?</a:t>
            </a:r>
          </a:p>
          <a:p>
            <a:pPr lvl="0" rtl="0">
              <a:spcBef>
                <a:spcPts val="0"/>
              </a:spcBef>
              <a:buNone/>
            </a:pPr>
            <a:r>
              <a:rPr lang="en"/>
              <a:t>Does this information tell you anything about Calvin’s apples? Why or why not?</a:t>
            </a:r>
          </a:p>
        </p:txBody>
      </p:sp>
    </p:spTree>
    <p:extLst>
      <p:ext uri="{BB962C8B-B14F-4D97-AF65-F5344CB8AC3E}">
        <p14:creationId xmlns:p14="http://schemas.microsoft.com/office/powerpoint/2010/main" val="10620992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6" name="Shape 2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If a chihuahua weighs 6 pounds, how many pounds do you think a collie weighs?</a:t>
            </a:r>
          </a:p>
        </p:txBody>
      </p:sp>
    </p:spTree>
    <p:extLst>
      <p:ext uri="{BB962C8B-B14F-4D97-AF65-F5344CB8AC3E}">
        <p14:creationId xmlns:p14="http://schemas.microsoft.com/office/powerpoint/2010/main" val="17578400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2" name="Shape 3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this compare to your prediction?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14053681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8" name="Shape 3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is this question asking us?</a:t>
            </a:r>
          </a:p>
          <a:p>
            <a:pPr lvl="0" rtl="0">
              <a:spcBef>
                <a:spcPts val="0"/>
              </a:spcBef>
              <a:buNone/>
            </a:pPr>
            <a:r>
              <a:rPr lang="en"/>
              <a:t>Which dog weighs more?</a:t>
            </a:r>
          </a:p>
          <a:p>
            <a:pPr lvl="0" rtl="0">
              <a:spcBef>
                <a:spcPts val="0"/>
              </a:spcBef>
              <a:buNone/>
            </a:pPr>
            <a:r>
              <a:rPr lang="en"/>
              <a:t>If the collie weighs more, what does it mean when the question asks how much heavier?</a:t>
            </a:r>
          </a:p>
          <a:p>
            <a:pPr lvl="0">
              <a:spcBef>
                <a:spcPts val="0"/>
              </a:spcBef>
              <a:buNone/>
            </a:pPr>
            <a:r>
              <a:rPr lang="en"/>
              <a:t>We can ask “how much farther” to find the difference between two distances. We can ask “how much heavier” to find the difference between two weights. What kinds of comparison questions can we ask about other measurements?</a:t>
            </a:r>
          </a:p>
          <a:p>
            <a:pPr lvl="0" rtl="0">
              <a:spcBef>
                <a:spcPts val="0"/>
              </a:spcBef>
              <a:buNone/>
            </a:pPr>
            <a:r>
              <a:rPr lang="en"/>
              <a:t>How could this question have been worded differently use the phrase “how many more” instead of “how much heavier”?</a:t>
            </a:r>
          </a:p>
          <a:p>
            <a:pPr lvl="0" rtl="0">
              <a:spcBef>
                <a:spcPts val="0"/>
              </a:spcBef>
              <a:buNone/>
            </a:pPr>
            <a:endParaRPr/>
          </a:p>
        </p:txBody>
      </p:sp>
    </p:spTree>
    <p:extLst>
      <p:ext uri="{BB962C8B-B14F-4D97-AF65-F5344CB8AC3E}">
        <p14:creationId xmlns:p14="http://schemas.microsoft.com/office/powerpoint/2010/main" val="1702175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3596378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What is this question asking us?</a:t>
            </a:r>
          </a:p>
          <a:p>
            <a:pPr lvl="0">
              <a:spcBef>
                <a:spcPts val="0"/>
              </a:spcBef>
              <a:buNone/>
            </a:pPr>
            <a:r>
              <a:rPr lang="en"/>
              <a:t>Who has more apples, Justin or Calvin?</a:t>
            </a:r>
          </a:p>
          <a:p>
            <a:pPr lvl="0">
              <a:spcBef>
                <a:spcPts val="0"/>
              </a:spcBef>
              <a:buNone/>
            </a:pPr>
            <a:r>
              <a:rPr lang="en"/>
              <a:t>If we know who has more apples, what does it mean when it says, “How many more?”</a:t>
            </a:r>
          </a:p>
          <a:p>
            <a:pPr lvl="0">
              <a:spcBef>
                <a:spcPts val="0"/>
              </a:spcBef>
              <a:buNone/>
            </a:pPr>
            <a:r>
              <a:rPr lang="en"/>
              <a:t>How can we show the difference using objects?</a:t>
            </a:r>
          </a:p>
          <a:p>
            <a:pPr lvl="0">
              <a:spcBef>
                <a:spcPts val="0"/>
              </a:spcBef>
              <a:buNone/>
            </a:pPr>
            <a:r>
              <a:rPr lang="en"/>
              <a:t>How can we show the difference using a picture?</a:t>
            </a:r>
          </a:p>
          <a:p>
            <a:pPr lvl="0" rtl="0">
              <a:spcBef>
                <a:spcPts val="0"/>
              </a:spcBef>
              <a:buNone/>
            </a:pPr>
            <a:r>
              <a:rPr lang="en"/>
              <a:t>How can we show the difference using numbers and symbols?</a:t>
            </a:r>
          </a:p>
        </p:txBody>
      </p:sp>
    </p:spTree>
    <p:extLst>
      <p:ext uri="{BB962C8B-B14F-4D97-AF65-F5344CB8AC3E}">
        <p14:creationId xmlns:p14="http://schemas.microsoft.com/office/powerpoint/2010/main" val="4223351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What are you picturing in your mind when you read this sentence?</a:t>
            </a:r>
          </a:p>
          <a:p>
            <a:pPr lvl="0">
              <a:spcBef>
                <a:spcPts val="0"/>
              </a:spcBef>
              <a:buNone/>
            </a:pPr>
            <a:r>
              <a:rPr lang="en"/>
              <a:t>Are you picturing a lot of bluejays on the tree branch or just a few bluejays?</a:t>
            </a:r>
          </a:p>
          <a:p>
            <a:pPr lvl="0">
              <a:spcBef>
                <a:spcPts val="0"/>
              </a:spcBef>
              <a:buNone/>
            </a:pPr>
            <a:r>
              <a:rPr lang="en"/>
              <a:t>Are you picturing a lot of bluejays on the telephone wire or just a few bluejays?</a:t>
            </a:r>
          </a:p>
          <a:p>
            <a:pPr lvl="0" rtl="0">
              <a:spcBef>
                <a:spcPts val="0"/>
              </a:spcBef>
              <a:buNone/>
            </a:pPr>
            <a:endParaRPr/>
          </a:p>
        </p:txBody>
      </p:sp>
    </p:spTree>
    <p:extLst>
      <p:ext uri="{BB962C8B-B14F-4D97-AF65-F5344CB8AC3E}">
        <p14:creationId xmlns:p14="http://schemas.microsoft.com/office/powerpoint/2010/main" val="2056523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a:spcBef>
                <a:spcPts val="0"/>
              </a:spcBef>
              <a:buNone/>
            </a:pPr>
            <a:r>
              <a:rPr lang="en"/>
              <a:t>Is 10 bluejays on the tree branch a lot of bluejays or just a few?</a:t>
            </a:r>
          </a:p>
          <a:p>
            <a:pPr lvl="0">
              <a:spcBef>
                <a:spcPts val="0"/>
              </a:spcBef>
              <a:buNone/>
            </a:pPr>
            <a:r>
              <a:rPr lang="en"/>
              <a:t>Does the new information tell us anything about the number of bluejays on the telephone wire?</a:t>
            </a:r>
          </a:p>
          <a:p>
            <a:pPr lvl="0" rtl="0">
              <a:spcBef>
                <a:spcPts val="0"/>
              </a:spcBef>
              <a:buNone/>
            </a:pPr>
            <a:r>
              <a:rPr lang="en"/>
              <a:t>How many bluejays do you predict are on the telephone wire?</a:t>
            </a:r>
          </a:p>
        </p:txBody>
      </p:sp>
    </p:spTree>
    <p:extLst>
      <p:ext uri="{BB962C8B-B14F-4D97-AF65-F5344CB8AC3E}">
        <p14:creationId xmlns:p14="http://schemas.microsoft.com/office/powerpoint/2010/main" val="2810392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does this new information compare to your prediction?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2998557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name="adj" fmla="val 50000"/>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5" y="0"/>
            <a:ext cx="9144000" cy="31241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411175" y="644300"/>
            <a:ext cx="8282399" cy="2109000"/>
          </a:xfrm>
          <a:prstGeom prst="rect">
            <a:avLst/>
          </a:prstGeom>
        </p:spPr>
        <p:txBody>
          <a:bodyPr lIns="91425" tIns="91425" rIns="91425" bIns="91425" anchor="b" anchorCtr="0"/>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a:endParaRPr/>
          </a:p>
        </p:txBody>
      </p:sp>
      <p:sp>
        <p:nvSpPr>
          <p:cNvPr id="13" name="Shape 13"/>
          <p:cNvSpPr txBox="1">
            <a:spLocks noGrp="1"/>
          </p:cNvSpPr>
          <p:nvPr>
            <p:ph type="subTitle" idx="1"/>
          </p:nvPr>
        </p:nvSpPr>
        <p:spPr>
          <a:xfrm>
            <a:off x="411175" y="3398250"/>
            <a:ext cx="8282399" cy="1260599"/>
          </a:xfrm>
          <a:prstGeom prst="rect">
            <a:avLst/>
          </a:prstGeom>
        </p:spPr>
        <p:txBody>
          <a:bodyPr lIns="91425" tIns="91425" rIns="91425" bIns="91425" anchor="ctr" anchorCtr="0"/>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4" name="Shape 1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w="28575" cap="flat" cmpd="sng">
            <a:solidFill>
              <a:schemeClr val="dk1"/>
            </a:solidFill>
            <a:prstDash val="lgDash"/>
            <a:round/>
            <a:headEnd type="none" w="med" len="med"/>
            <a:tailEnd type="none" w="med" len="med"/>
          </a:ln>
        </p:spPr>
      </p:cxnSp>
      <p:sp>
        <p:nvSpPr>
          <p:cNvPr id="53" name="Shape 53"/>
          <p:cNvSpPr txBox="1">
            <a:spLocks noGrp="1"/>
          </p:cNvSpPr>
          <p:nvPr>
            <p:ph type="title"/>
          </p:nvPr>
        </p:nvSpPr>
        <p:spPr>
          <a:xfrm>
            <a:off x="311700" y="1106125"/>
            <a:ext cx="8520599" cy="1963500"/>
          </a:xfrm>
          <a:prstGeom prst="rect">
            <a:avLst/>
          </a:prstGeom>
        </p:spPr>
        <p:txBody>
          <a:bodyPr lIns="91425" tIns="91425" rIns="91425" bIns="91425" anchor="b" anchorCtr="0"/>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a:endParaRPr/>
          </a:p>
        </p:txBody>
      </p:sp>
      <p:sp>
        <p:nvSpPr>
          <p:cNvPr id="54" name="Shape 54"/>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5" name="Shape 5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430800" y="1889700"/>
            <a:ext cx="8282399" cy="1516500"/>
          </a:xfrm>
          <a:prstGeom prst="rect">
            <a:avLst/>
          </a:prstGeom>
        </p:spPr>
        <p:txBody>
          <a:bodyPr lIns="91425" tIns="91425" rIns="91425" bIns="91425" anchor="ctr" anchorCtr="0"/>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a:endParaRPr/>
          </a:p>
        </p:txBody>
      </p:sp>
      <p:sp>
        <p:nvSpPr>
          <p:cNvPr id="18" name="Shape 1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1" name="Shape 21"/>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468825"/>
            <a:ext cx="8520599" cy="30999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6" name="Shape 26"/>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468825"/>
            <a:ext cx="3999899"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468825"/>
            <a:ext cx="3999899"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w="19050" cap="flat" cmpd="sng">
            <a:solidFill>
              <a:schemeClr val="dk2"/>
            </a:solidFill>
            <a:prstDash val="lgDash"/>
            <a:round/>
            <a:headEnd type="none" w="med" len="med"/>
            <a:tailEnd type="none" w="med" len="med"/>
          </a:ln>
        </p:spPr>
      </p:cxnSp>
      <p:sp>
        <p:nvSpPr>
          <p:cNvPr id="35" name="Shape 35"/>
          <p:cNvSpPr txBox="1">
            <a:spLocks noGrp="1"/>
          </p:cNvSpPr>
          <p:nvPr>
            <p:ph type="title"/>
          </p:nvPr>
        </p:nvSpPr>
        <p:spPr>
          <a:xfrm>
            <a:off x="311700" y="6318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6" name="Shape 36"/>
          <p:cNvSpPr txBox="1">
            <a:spLocks noGrp="1"/>
          </p:cNvSpPr>
          <p:nvPr>
            <p:ph type="body" idx="1"/>
          </p:nvPr>
        </p:nvSpPr>
        <p:spPr>
          <a:xfrm>
            <a:off x="311700" y="1618203"/>
            <a:ext cx="2807999" cy="29508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7" name="Shape 3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528900"/>
            <a:ext cx="5678099" cy="4085699"/>
          </a:xfrm>
          <a:prstGeom prst="rect">
            <a:avLst/>
          </a:prstGeom>
        </p:spPr>
        <p:txBody>
          <a:bodyPr lIns="91425" tIns="91425" rIns="91425" bIns="91425" anchor="ctr" anchorCtr="0"/>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577199" cy="0"/>
          </a:xfrm>
          <a:prstGeom prst="straightConnector1">
            <a:avLst/>
          </a:prstGeom>
          <a:noFill/>
          <a:ln w="19050" cap="flat" cmpd="sng">
            <a:solidFill>
              <a:schemeClr val="dk1"/>
            </a:solidFill>
            <a:prstDash val="lgDash"/>
            <a:round/>
            <a:headEnd type="none" w="med" len="med"/>
            <a:tailEnd type="none" w="med" len="med"/>
          </a:ln>
        </p:spPr>
      </p:cxnSp>
      <p:sp>
        <p:nvSpPr>
          <p:cNvPr id="44" name="Shape 44"/>
          <p:cNvSpPr txBox="1">
            <a:spLocks noGrp="1"/>
          </p:cNvSpPr>
          <p:nvPr>
            <p:ph type="title"/>
          </p:nvPr>
        </p:nvSpPr>
        <p:spPr>
          <a:xfrm>
            <a:off x="265500" y="1078750"/>
            <a:ext cx="4045199" cy="1789200"/>
          </a:xfrm>
          <a:prstGeom prst="rect">
            <a:avLst/>
          </a:prstGeom>
        </p:spPr>
        <p:txBody>
          <a:bodyPr lIns="91425" tIns="91425" rIns="91425" bIns="91425" anchor="b" anchorCtr="0"/>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a:endParaRPr/>
          </a:p>
        </p:txBody>
      </p:sp>
      <p:sp>
        <p:nvSpPr>
          <p:cNvPr id="45" name="Shape 45"/>
          <p:cNvSpPr txBox="1">
            <a:spLocks noGrp="1"/>
          </p:cNvSpPr>
          <p:nvPr>
            <p:ph type="subTitle" idx="1"/>
          </p:nvPr>
        </p:nvSpPr>
        <p:spPr>
          <a:xfrm>
            <a:off x="265500" y="2921400"/>
            <a:ext cx="4045199" cy="1345500"/>
          </a:xfrm>
          <a:prstGeom prst="rect">
            <a:avLst/>
          </a:prstGeom>
        </p:spPr>
        <p:txBody>
          <a:bodyPr lIns="91425" tIns="91425" rIns="91425" bIns="91425" anchor="t" anchorCtr="0"/>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6" name="Shape 46"/>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7" name="Shape 4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50" name="Shape 5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72500"/>
            <a:ext cx="8520599" cy="733499"/>
          </a:xfrm>
          <a:prstGeom prst="rect">
            <a:avLst/>
          </a:prstGeom>
          <a:noFill/>
          <a:ln>
            <a:noFill/>
          </a:ln>
        </p:spPr>
        <p:txBody>
          <a:bodyPr lIns="91425" tIns="91425" rIns="91425" bIns="91425" anchor="b"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468825"/>
            <a:ext cx="8520599" cy="3099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endParaRPr lang="en"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stockus.wordpres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creativecommons.org/licenses/by-nc/4.0/" TargetMode="External"/><Relationship Id="rId4" Type="http://schemas.openxmlformats.org/officeDocument/2006/relationships/hyperlink" Target="https://twitter.com/bstocku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411175" y="644300"/>
            <a:ext cx="8282399" cy="2109000"/>
          </a:xfrm>
          <a:prstGeom prst="rect">
            <a:avLst/>
          </a:prstGeom>
        </p:spPr>
        <p:txBody>
          <a:bodyPr lIns="91425" tIns="91425" rIns="91425" bIns="91425" anchor="b" anchorCtr="0">
            <a:noAutofit/>
          </a:bodyPr>
          <a:lstStyle/>
          <a:p>
            <a:pPr lvl="0">
              <a:spcBef>
                <a:spcPts val="0"/>
              </a:spcBef>
              <a:buNone/>
            </a:pPr>
            <a:r>
              <a:rPr lang="en"/>
              <a:t>Numberless Word Problems</a:t>
            </a:r>
          </a:p>
        </p:txBody>
      </p:sp>
      <p:sp>
        <p:nvSpPr>
          <p:cNvPr id="63" name="Shape 63"/>
          <p:cNvSpPr txBox="1">
            <a:spLocks noGrp="1"/>
          </p:cNvSpPr>
          <p:nvPr>
            <p:ph type="subTitle" idx="1"/>
          </p:nvPr>
        </p:nvSpPr>
        <p:spPr>
          <a:xfrm>
            <a:off x="411175" y="3398250"/>
            <a:ext cx="8282399" cy="1260599"/>
          </a:xfrm>
          <a:prstGeom prst="rect">
            <a:avLst/>
          </a:prstGeom>
        </p:spPr>
        <p:txBody>
          <a:bodyPr lIns="91425" tIns="91425" rIns="91425" bIns="91425" anchor="ctr" anchorCtr="0">
            <a:noAutofit/>
          </a:bodyPr>
          <a:lstStyle/>
          <a:p>
            <a:pPr lvl="0">
              <a:spcBef>
                <a:spcPts val="0"/>
              </a:spcBef>
              <a:buNone/>
            </a:pPr>
            <a:r>
              <a:rPr lang="en"/>
              <a:t>Compare - Difference Unknown Problems</a:t>
            </a:r>
          </a:p>
        </p:txBody>
      </p:sp>
      <p:sp>
        <p:nvSpPr>
          <p:cNvPr id="64" name="Shape 64"/>
          <p:cNvSpPr txBox="1"/>
          <p:nvPr/>
        </p:nvSpPr>
        <p:spPr>
          <a:xfrm>
            <a:off x="0" y="4810862"/>
            <a:ext cx="2467800" cy="295200"/>
          </a:xfrm>
          <a:prstGeom prst="rect">
            <a:avLst/>
          </a:prstGeom>
          <a:noFill/>
          <a:ln>
            <a:noFill/>
          </a:ln>
        </p:spPr>
        <p:txBody>
          <a:bodyPr lIns="91425" tIns="91425" rIns="91425" bIns="91425" anchor="t" anchorCtr="0">
            <a:noAutofit/>
          </a:bodyPr>
          <a:lstStyle/>
          <a:p>
            <a:pPr lvl="0" rtl="0">
              <a:spcBef>
                <a:spcPts val="0"/>
              </a:spcBef>
              <a:buNone/>
            </a:pPr>
            <a:r>
              <a:rPr lang="en" u="sng">
                <a:solidFill>
                  <a:srgbClr val="01AFD1"/>
                </a:solidFill>
                <a:latin typeface="Oswald"/>
                <a:ea typeface="Oswald"/>
                <a:cs typeface="Oswald"/>
                <a:sym typeface="Oswald"/>
                <a:hlinkClick r:id="rId3"/>
              </a:rPr>
              <a:t>Brian Bushart </a:t>
            </a:r>
            <a:r>
              <a:rPr lang="en">
                <a:solidFill>
                  <a:srgbClr val="424242"/>
                </a:solidFill>
                <a:latin typeface="Oswald"/>
                <a:ea typeface="Oswald"/>
                <a:cs typeface="Oswald"/>
                <a:sym typeface="Oswald"/>
              </a:rPr>
              <a:t>| </a:t>
            </a:r>
            <a:r>
              <a:rPr lang="en" u="sng">
                <a:solidFill>
                  <a:srgbClr val="01AFD1"/>
                </a:solidFill>
                <a:latin typeface="Oswald"/>
                <a:ea typeface="Oswald"/>
                <a:cs typeface="Oswald"/>
                <a:sym typeface="Oswald"/>
                <a:hlinkClick r:id="rId4"/>
              </a:rPr>
              <a:t>@bstockus</a:t>
            </a:r>
          </a:p>
        </p:txBody>
      </p:sp>
      <p:pic>
        <p:nvPicPr>
          <p:cNvPr id="65" name="Shape 65">
            <a:hlinkClick r:id="rId5"/>
          </p:cNvPr>
          <p:cNvPicPr preferRelativeResize="0"/>
          <p:nvPr/>
        </p:nvPicPr>
        <p:blipFill>
          <a:blip r:embed="rId6">
            <a:alphaModFix/>
          </a:blip>
          <a:stretch>
            <a:fillRect/>
          </a:stretch>
        </p:blipFill>
        <p:spPr>
          <a:xfrm>
            <a:off x="8305800" y="4810825"/>
            <a:ext cx="838200" cy="295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2</a:t>
            </a:r>
          </a:p>
        </p:txBody>
      </p:sp>
      <p:sp>
        <p:nvSpPr>
          <p:cNvPr id="119" name="Shape 119"/>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There were 10 bluejays sitting on a tree branch. There were 2 bluejays sitting on a telephone wire. How many more bluejays were on the tree branch than on the wire?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3</a:t>
            </a:r>
          </a:p>
        </p:txBody>
      </p:sp>
      <p:sp>
        <p:nvSpPr>
          <p:cNvPr id="125" name="Shape 125"/>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Some children are wearing long-sleeved shirts. Some children are wearing short-sleeved shirts.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3</a:t>
            </a:r>
          </a:p>
        </p:txBody>
      </p:sp>
      <p:sp>
        <p:nvSpPr>
          <p:cNvPr id="131" name="Shape 13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a:spcBef>
                <a:spcPts val="0"/>
              </a:spcBef>
              <a:buNone/>
            </a:pPr>
            <a:r>
              <a:rPr lang="en"/>
              <a:t>Twelve children are wearing long-sleeved shirts. Some children are wearing short-sleeved shirts.</a:t>
            </a:r>
          </a:p>
          <a:p>
            <a:pPr lvl="0" rtl="0">
              <a:spcBef>
                <a:spcPts val="0"/>
              </a:spcBef>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3</a:t>
            </a:r>
          </a:p>
        </p:txBody>
      </p:sp>
      <p:sp>
        <p:nvSpPr>
          <p:cNvPr id="137" name="Shape 137"/>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Twelve children are wearing long-sleeved shirts. Four children are wearing short-sleeved shirts.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3</a:t>
            </a:r>
          </a:p>
        </p:txBody>
      </p:sp>
      <p:sp>
        <p:nvSpPr>
          <p:cNvPr id="143" name="Shape 143"/>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Twelve children are wearing long-sleeved shirts. Four children are wearing short-sleeved shirts. How many more children are wearing long-sleeved shirts than short-sleeved shirts?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4</a:t>
            </a:r>
          </a:p>
        </p:txBody>
      </p:sp>
      <p:sp>
        <p:nvSpPr>
          <p:cNvPr id="149" name="Shape 149"/>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Some children in a class have red toothbrushes. Some children have blue toothbrushes.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4</a:t>
            </a:r>
          </a:p>
        </p:txBody>
      </p:sp>
      <p:sp>
        <p:nvSpPr>
          <p:cNvPr id="155" name="Shape 155"/>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Eleven children in a class have red toothbrushes. Some children have blue toothbrushes.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4</a:t>
            </a:r>
          </a:p>
        </p:txBody>
      </p:sp>
      <p:sp>
        <p:nvSpPr>
          <p:cNvPr id="161" name="Shape 16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Eleven children in a class have red toothbrushes. Six children have blue toothbrushes.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4</a:t>
            </a:r>
          </a:p>
        </p:txBody>
      </p:sp>
      <p:sp>
        <p:nvSpPr>
          <p:cNvPr id="167" name="Shape 167"/>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Eleven children in a class have red toothbrushes. Six children have blue toothbrushes. How many more children have red toothbrushes than blue toothbrushes?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5</a:t>
            </a:r>
          </a:p>
        </p:txBody>
      </p:sp>
      <p:sp>
        <p:nvSpPr>
          <p:cNvPr id="173" name="Shape 173"/>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Some ducks were in the water looking for food. Some ducks were waddling on shore.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Notes</a:t>
            </a:r>
          </a:p>
        </p:txBody>
      </p:sp>
      <p:sp>
        <p:nvSpPr>
          <p:cNvPr id="71" name="Shape 7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This problem set contains 10 numberless word problems organized around one CGI problem type.</a:t>
            </a:r>
          </a:p>
          <a:p>
            <a:pPr lvl="0" rtl="0">
              <a:spcBef>
                <a:spcPts val="0"/>
              </a:spcBef>
              <a:buNone/>
            </a:pPr>
            <a:r>
              <a:rPr lang="en"/>
              <a:t>There are sample discussion questions in the notes section on each slide.</a:t>
            </a:r>
          </a:p>
          <a:p>
            <a:pPr lvl="0" rtl="0">
              <a:spcBef>
                <a:spcPts val="0"/>
              </a:spcBef>
              <a:buNone/>
            </a:pPr>
            <a:r>
              <a:rPr lang="en"/>
              <a:t>The idea is that each slide of a problem will be revealed and discussed one at a time to scaffold students’ understanding of the situation and the question ultimately asked.</a:t>
            </a:r>
          </a:p>
          <a:p>
            <a:pPr lvl="0" rtl="0">
              <a:spcBef>
                <a:spcPts val="0"/>
              </a:spcBef>
              <a:buNone/>
            </a:pPr>
            <a:r>
              <a:rPr lang="en"/>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5</a:t>
            </a:r>
          </a:p>
        </p:txBody>
      </p:sp>
      <p:sp>
        <p:nvSpPr>
          <p:cNvPr id="179" name="Shape 179"/>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Some ducks were in the water looking for food. Eight ducks were waddling on shore.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5</a:t>
            </a:r>
          </a:p>
        </p:txBody>
      </p:sp>
      <p:sp>
        <p:nvSpPr>
          <p:cNvPr id="185" name="Shape 185"/>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Fifteen ducks were in the water looking for food. Eight ducks were waddling on shore.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5</a:t>
            </a:r>
          </a:p>
        </p:txBody>
      </p:sp>
      <p:sp>
        <p:nvSpPr>
          <p:cNvPr id="191" name="Shape 19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Fifteen ducks were in the water looking for food. Eight ducks were waddling on shore. How many more ducks were in the water than on shore?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6</a:t>
            </a:r>
          </a:p>
        </p:txBody>
      </p:sp>
      <p:sp>
        <p:nvSpPr>
          <p:cNvPr id="197" name="Shape 197"/>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Some bears are looking for fish in the river. Some bears are looking for honey.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6</a:t>
            </a:r>
          </a:p>
        </p:txBody>
      </p:sp>
      <p:sp>
        <p:nvSpPr>
          <p:cNvPr id="203" name="Shape 203"/>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Some bears are looking for fish in the river. Ten bears are looking for honey.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6</a:t>
            </a:r>
          </a:p>
        </p:txBody>
      </p:sp>
      <p:sp>
        <p:nvSpPr>
          <p:cNvPr id="209" name="Shape 209"/>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Eleven bears are looking for fish in the river. Ten bears are looking for honey.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6</a:t>
            </a:r>
          </a:p>
        </p:txBody>
      </p:sp>
      <p:sp>
        <p:nvSpPr>
          <p:cNvPr id="215" name="Shape 215"/>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Eleven bears are looking for fish in the river. Ten bears are looking for honey. How many more bears are looking for fish than looking for honey?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7</a:t>
            </a:r>
          </a:p>
        </p:txBody>
      </p:sp>
      <p:sp>
        <p:nvSpPr>
          <p:cNvPr id="221" name="Shape 22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The farmer planted some rows of corn. She also planted some rows of beans.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7</a:t>
            </a:r>
          </a:p>
        </p:txBody>
      </p:sp>
      <p:sp>
        <p:nvSpPr>
          <p:cNvPr id="227" name="Shape 227"/>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The farmer planted 18 rows of corn. She also planted some rows of beans.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7</a:t>
            </a:r>
          </a:p>
        </p:txBody>
      </p:sp>
      <p:sp>
        <p:nvSpPr>
          <p:cNvPr id="233" name="Shape 233"/>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The farmer planted 18 rows of corn. She also planted 24 rows of beans.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1</a:t>
            </a:r>
          </a:p>
        </p:txBody>
      </p:sp>
      <p:sp>
        <p:nvSpPr>
          <p:cNvPr id="77" name="Shape 77"/>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Justin has some apples. Calvin has some apples.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7</a:t>
            </a:r>
          </a:p>
        </p:txBody>
      </p:sp>
      <p:sp>
        <p:nvSpPr>
          <p:cNvPr id="239" name="Shape 239"/>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a:spcBef>
                <a:spcPts val="0"/>
              </a:spcBef>
              <a:buNone/>
            </a:pPr>
            <a:r>
              <a:rPr lang="en"/>
              <a:t>The farmer planted 18 rows of corn. She also planted 24 rows of beans. How many more rows of beans did she plant than rows of corn?</a:t>
            </a:r>
          </a:p>
          <a:p>
            <a:pPr lvl="0" rtl="0">
              <a:spcBef>
                <a:spcPts val="0"/>
              </a:spcBef>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8</a:t>
            </a:r>
          </a:p>
        </p:txBody>
      </p:sp>
      <p:sp>
        <p:nvSpPr>
          <p:cNvPr id="245" name="Shape 245"/>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Some friends are playing kickball. Some friends are playing tag.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8</a:t>
            </a:r>
          </a:p>
        </p:txBody>
      </p:sp>
      <p:sp>
        <p:nvSpPr>
          <p:cNvPr id="251" name="Shape 25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Twenty friends are playing kickball. Some friends are playing tag.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8</a:t>
            </a:r>
          </a:p>
        </p:txBody>
      </p:sp>
      <p:sp>
        <p:nvSpPr>
          <p:cNvPr id="257" name="Shape 257"/>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Twenty friends are playing kickball. Thirty friends are playing tag.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8</a:t>
            </a:r>
          </a:p>
        </p:txBody>
      </p:sp>
      <p:sp>
        <p:nvSpPr>
          <p:cNvPr id="263" name="Shape 263"/>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Twenty friends are playing kickball. Thirty friends are playing tag. How many more friends are playing tag than kickball?</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Shape 268"/>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9</a:t>
            </a:r>
          </a:p>
        </p:txBody>
      </p:sp>
      <p:sp>
        <p:nvSpPr>
          <p:cNvPr id="269" name="Shape 269"/>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Heidi ran some number of feet. Gretchen ran some number of feet.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Shape 274"/>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9</a:t>
            </a:r>
          </a:p>
        </p:txBody>
      </p:sp>
      <p:sp>
        <p:nvSpPr>
          <p:cNvPr id="275" name="Shape 275"/>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Heidi ran 70 feet. Gretchen ran some number of feet.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Shape 28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9</a:t>
            </a:r>
          </a:p>
        </p:txBody>
      </p:sp>
      <p:sp>
        <p:nvSpPr>
          <p:cNvPr id="281" name="Shape 28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a:spcBef>
                <a:spcPts val="0"/>
              </a:spcBef>
              <a:buNone/>
            </a:pPr>
            <a:r>
              <a:rPr lang="en"/>
              <a:t>Heidi ran 70 feet. Gretchen ran 48 feet.</a:t>
            </a:r>
          </a:p>
          <a:p>
            <a:pPr lvl="0" rtl="0">
              <a:spcBef>
                <a:spcPts val="0"/>
              </a:spcBef>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9</a:t>
            </a:r>
          </a:p>
        </p:txBody>
      </p:sp>
      <p:sp>
        <p:nvSpPr>
          <p:cNvPr id="287" name="Shape 287"/>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Heidi ran 70 feet. Gretchen ran 48 feet. How much farther did Heidi run than Gretchen?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10</a:t>
            </a:r>
          </a:p>
        </p:txBody>
      </p:sp>
      <p:sp>
        <p:nvSpPr>
          <p:cNvPr id="293" name="Shape 293"/>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A chihuahua weighs some number of pounds. A collie weighs some number of pounds.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1</a:t>
            </a:r>
          </a:p>
        </p:txBody>
      </p:sp>
      <p:sp>
        <p:nvSpPr>
          <p:cNvPr id="83" name="Shape 83"/>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Justin has 8 apples. Calvin has some apples.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10</a:t>
            </a:r>
          </a:p>
        </p:txBody>
      </p:sp>
      <p:sp>
        <p:nvSpPr>
          <p:cNvPr id="299" name="Shape 299"/>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A chihuahua weighs 6 pounds. A collie weighs some number of pounds.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03"/>
        <p:cNvGrpSpPr/>
        <p:nvPr/>
      </p:nvGrpSpPr>
      <p:grpSpPr>
        <a:xfrm>
          <a:off x="0" y="0"/>
          <a:ext cx="0" cy="0"/>
          <a:chOff x="0" y="0"/>
          <a:chExt cx="0" cy="0"/>
        </a:xfrm>
      </p:grpSpPr>
      <p:sp>
        <p:nvSpPr>
          <p:cNvPr id="304" name="Shape 304"/>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10</a:t>
            </a:r>
          </a:p>
        </p:txBody>
      </p:sp>
      <p:sp>
        <p:nvSpPr>
          <p:cNvPr id="305" name="Shape 305"/>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A chihuahua weighs 6 pounds. A collie weighs 52 pounds.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09"/>
        <p:cNvGrpSpPr/>
        <p:nvPr/>
      </p:nvGrpSpPr>
      <p:grpSpPr>
        <a:xfrm>
          <a:off x="0" y="0"/>
          <a:ext cx="0" cy="0"/>
          <a:chOff x="0" y="0"/>
          <a:chExt cx="0" cy="0"/>
        </a:xfrm>
      </p:grpSpPr>
      <p:sp>
        <p:nvSpPr>
          <p:cNvPr id="310" name="Shape 31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10</a:t>
            </a:r>
          </a:p>
        </p:txBody>
      </p:sp>
      <p:sp>
        <p:nvSpPr>
          <p:cNvPr id="311" name="Shape 31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A chihuahua weighs 6 pounds. A collie weighs 52 pounds. How much heavier is the collie than the chihuahua?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1</a:t>
            </a:r>
          </a:p>
        </p:txBody>
      </p:sp>
      <p:sp>
        <p:nvSpPr>
          <p:cNvPr id="89" name="Shape 89"/>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Justin has 8 apples. Calvin has 3 apples.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1</a:t>
            </a:r>
          </a:p>
        </p:txBody>
      </p:sp>
      <p:sp>
        <p:nvSpPr>
          <p:cNvPr id="95" name="Shape 95"/>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Justin has 8 apples. Calvin has 3 apples. How many more apples does Justin have than Calvin?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2</a:t>
            </a:r>
          </a:p>
        </p:txBody>
      </p:sp>
      <p:sp>
        <p:nvSpPr>
          <p:cNvPr id="101" name="Shape 101"/>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There were some bluejays sitting on a tree branch. There were some bluejays sitting on a telephone wire.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2</a:t>
            </a:r>
          </a:p>
        </p:txBody>
      </p:sp>
      <p:sp>
        <p:nvSpPr>
          <p:cNvPr id="107" name="Shape 107"/>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There were 10 bluejays sitting on a tree branch. There were some bluejays sitting on a telephone wire.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372500"/>
            <a:ext cx="8520600" cy="733500"/>
          </a:xfrm>
          <a:prstGeom prst="rect">
            <a:avLst/>
          </a:prstGeom>
        </p:spPr>
        <p:txBody>
          <a:bodyPr lIns="91425" tIns="91425" rIns="91425" bIns="91425" anchor="b" anchorCtr="0">
            <a:noAutofit/>
          </a:bodyPr>
          <a:lstStyle/>
          <a:p>
            <a:pPr lvl="0" rtl="0">
              <a:spcBef>
                <a:spcPts val="0"/>
              </a:spcBef>
              <a:buNone/>
            </a:pPr>
            <a:r>
              <a:rPr lang="en"/>
              <a:t>2</a:t>
            </a:r>
          </a:p>
        </p:txBody>
      </p:sp>
      <p:sp>
        <p:nvSpPr>
          <p:cNvPr id="113" name="Shape 113"/>
          <p:cNvSpPr txBox="1">
            <a:spLocks noGrp="1"/>
          </p:cNvSpPr>
          <p:nvPr>
            <p:ph type="body" idx="1"/>
          </p:nvPr>
        </p:nvSpPr>
        <p:spPr>
          <a:xfrm>
            <a:off x="311700" y="1468825"/>
            <a:ext cx="8520600" cy="3099900"/>
          </a:xfrm>
          <a:prstGeom prst="rect">
            <a:avLst/>
          </a:prstGeom>
        </p:spPr>
        <p:txBody>
          <a:bodyPr lIns="91425" tIns="91425" rIns="91425" bIns="91425" anchor="t" anchorCtr="0">
            <a:noAutofit/>
          </a:bodyPr>
          <a:lstStyle/>
          <a:p>
            <a:pPr lvl="0" rtl="0">
              <a:spcBef>
                <a:spcPts val="0"/>
              </a:spcBef>
              <a:buNone/>
            </a:pPr>
            <a:r>
              <a:rPr lang="en"/>
              <a:t>There were 10 bluejays sitting on a tree branch. There were 2 bluejays sitting on a telephone wire.</a:t>
            </a:r>
          </a:p>
        </p:txBody>
      </p:sp>
    </p:spTree>
  </p:cSld>
  <p:clrMapOvr>
    <a:masterClrMapping/>
  </p:clrMapOvr>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2583</Words>
  <Application>Microsoft Office PowerPoint</Application>
  <PresentationFormat>On-screen Show (16:9)</PresentationFormat>
  <Paragraphs>224</Paragraphs>
  <Slides>42</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Source Code Pro</vt:lpstr>
      <vt:lpstr>Oswald</vt:lpstr>
      <vt:lpstr>Arial</vt:lpstr>
      <vt:lpstr>modern-writer</vt:lpstr>
      <vt:lpstr>Numberless Word Problems</vt:lpstr>
      <vt:lpstr>Notes</vt:lpstr>
      <vt:lpstr>1</vt:lpstr>
      <vt:lpstr>1</vt:lpstr>
      <vt:lpstr>1</vt:lpstr>
      <vt:lpstr>1</vt:lpstr>
      <vt:lpstr>2</vt:lpstr>
      <vt:lpstr>2</vt:lpstr>
      <vt:lpstr>2</vt:lpstr>
      <vt:lpstr>2</vt:lpstr>
      <vt:lpstr>3</vt:lpstr>
      <vt:lpstr>3</vt:lpstr>
      <vt:lpstr>3</vt:lpstr>
      <vt:lpstr>3</vt:lpstr>
      <vt:lpstr>4</vt:lpstr>
      <vt:lpstr>4</vt:lpstr>
      <vt:lpstr>4</vt:lpstr>
      <vt:lpstr>4</vt:lpstr>
      <vt:lpstr>5</vt:lpstr>
      <vt:lpstr>5</vt:lpstr>
      <vt:lpstr>5</vt:lpstr>
      <vt:lpstr>5</vt:lpstr>
      <vt:lpstr>6</vt:lpstr>
      <vt:lpstr>6</vt:lpstr>
      <vt:lpstr>6</vt:lpstr>
      <vt:lpstr>6</vt:lpstr>
      <vt:lpstr>7</vt:lpstr>
      <vt:lpstr>7</vt:lpstr>
      <vt:lpstr>7</vt:lpstr>
      <vt:lpstr>7</vt:lpstr>
      <vt:lpstr>8</vt:lpstr>
      <vt:lpstr>8</vt:lpstr>
      <vt:lpstr>8</vt:lpstr>
      <vt:lpstr>8</vt:lpstr>
      <vt:lpstr>9</vt:lpstr>
      <vt:lpstr>9</vt:lpstr>
      <vt:lpstr>9</vt:lpstr>
      <vt:lpstr>9</vt:lpstr>
      <vt:lpstr>10</vt:lpstr>
      <vt:lpstr>10</vt:lpstr>
      <vt:lpstr>10</vt:lpstr>
      <vt:lpstr>10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Numberless Word Problems</dc:title>
  <dc:creator>Beatrice Holmes</dc:creator>
  <cp:lastModifiedBy>Beatrice Holmes</cp:lastModifiedBy>
  <cp:revision>1</cp:revision>
  <dcterms:modified xsi:type="dcterms:W3CDTF">2017-02-21T23:17:20Z</dcterms:modified>
</cp:coreProperties>
</file>