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sldIdLst>
    <p:sldId id="276" r:id="rId9"/>
    <p:sldId id="286" r:id="rId10"/>
    <p:sldId id="293" r:id="rId11"/>
    <p:sldId id="292" r:id="rId12"/>
    <p:sldId id="291" r:id="rId13"/>
    <p:sldId id="290" r:id="rId14"/>
    <p:sldId id="289" r:id="rId15"/>
    <p:sldId id="287" r:id="rId16"/>
    <p:sldId id="288" r:id="rId17"/>
    <p:sldId id="277" r:id="rId18"/>
    <p:sldId id="257" r:id="rId19"/>
    <p:sldId id="297" r:id="rId20"/>
    <p:sldId id="260" r:id="rId21"/>
    <p:sldId id="262" r:id="rId22"/>
    <p:sldId id="263" r:id="rId23"/>
    <p:sldId id="264" r:id="rId24"/>
    <p:sldId id="265" r:id="rId25"/>
    <p:sldId id="266" r:id="rId26"/>
    <p:sldId id="267" r:id="rId27"/>
    <p:sldId id="268" r:id="rId28"/>
    <p:sldId id="281" r:id="rId29"/>
    <p:sldId id="270" r:id="rId30"/>
    <p:sldId id="271" r:id="rId31"/>
    <p:sldId id="272" r:id="rId32"/>
    <p:sldId id="273" r:id="rId33"/>
    <p:sldId id="274" r:id="rId34"/>
    <p:sldId id="275" r:id="rId35"/>
    <p:sldId id="280" r:id="rId36"/>
    <p:sldId id="278" r:id="rId37"/>
    <p:sldId id="282" r:id="rId38"/>
    <p:sldId id="283" r:id="rId39"/>
    <p:sldId id="284" r:id="rId40"/>
    <p:sldId id="299" r:id="rId41"/>
    <p:sldId id="300" r:id="rId42"/>
    <p:sldId id="285" r:id="rId43"/>
    <p:sldId id="294" r:id="rId44"/>
    <p:sldId id="295" r:id="rId45"/>
    <p:sldId id="296" r:id="rId46"/>
    <p:sldId id="279" r:id="rId47"/>
    <p:sldId id="298" r:id="rId48"/>
    <p:sldId id="258" r:id="rId49"/>
    <p:sldId id="301" r:id="rId50"/>
    <p:sldId id="302" r:id="rId51"/>
    <p:sldId id="303" r:id="rId52"/>
    <p:sldId id="304" r:id="rId53"/>
    <p:sldId id="305" r:id="rId54"/>
    <p:sldId id="306" r:id="rId55"/>
    <p:sldId id="307" r:id="rId56"/>
    <p:sldId id="308" r:id="rId57"/>
    <p:sldId id="309" r:id="rId58"/>
    <p:sldId id="310" r:id="rId59"/>
    <p:sldId id="317" r:id="rId60"/>
    <p:sldId id="314" r:id="rId61"/>
    <p:sldId id="315" r:id="rId62"/>
    <p:sldId id="316" r:id="rId63"/>
    <p:sldId id="312" r:id="rId64"/>
    <p:sldId id="313" r:id="rId65"/>
    <p:sldId id="331" r:id="rId66"/>
    <p:sldId id="319" r:id="rId67"/>
    <p:sldId id="321" r:id="rId68"/>
    <p:sldId id="322" r:id="rId69"/>
    <p:sldId id="323" r:id="rId70"/>
    <p:sldId id="325" r:id="rId71"/>
    <p:sldId id="324" r:id="rId72"/>
    <p:sldId id="326" r:id="rId73"/>
    <p:sldId id="327" r:id="rId74"/>
    <p:sldId id="328" r:id="rId75"/>
    <p:sldId id="329" r:id="rId76"/>
    <p:sldId id="330" r:id="rId77"/>
    <p:sldId id="332" r:id="rId78"/>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4120"/>
    <a:srgbClr val="996633"/>
    <a:srgbClr val="FFFFCC"/>
    <a:srgbClr val="422C16"/>
    <a:srgbClr val="0C788E"/>
    <a:srgbClr val="025198"/>
    <a:srgbClr val="000099"/>
    <a:srgbClr val="1C1C1C"/>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75" autoAdjust="0"/>
    <p:restoredTop sz="94652" autoAdjust="0"/>
  </p:normalViewPr>
  <p:slideViewPr>
    <p:cSldViewPr>
      <p:cViewPr varScale="1">
        <p:scale>
          <a:sx n="74" d="100"/>
          <a:sy n="74" d="100"/>
        </p:scale>
        <p:origin x="81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381C35E4-EA88-40AA-A4BE-D10DF161AC46}" type="slidenum">
              <a:rPr lang="es-ES"/>
              <a:pPr/>
              <a:t>‹#›</a:t>
            </a:fld>
            <a:endParaRPr lang="es-ES"/>
          </a:p>
        </p:txBody>
      </p:sp>
    </p:spTree>
    <p:extLst>
      <p:ext uri="{BB962C8B-B14F-4D97-AF65-F5344CB8AC3E}">
        <p14:creationId xmlns:p14="http://schemas.microsoft.com/office/powerpoint/2010/main" val="83999850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DD74300B-1A77-4AD6-B0DF-7FF52CA167B6}" type="slidenum">
              <a:rPr lang="es-ES"/>
              <a:pPr/>
              <a:t>‹#›</a:t>
            </a:fld>
            <a:endParaRPr lang="es-ES"/>
          </a:p>
        </p:txBody>
      </p:sp>
    </p:spTree>
    <p:extLst>
      <p:ext uri="{BB962C8B-B14F-4D97-AF65-F5344CB8AC3E}">
        <p14:creationId xmlns:p14="http://schemas.microsoft.com/office/powerpoint/2010/main" val="4694374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F4B959CD-6075-4C5E-9B85-6BEEB2D5EDA9}" type="slidenum">
              <a:rPr lang="es-ES"/>
              <a:pPr/>
              <a:t>‹#›</a:t>
            </a:fld>
            <a:endParaRPr lang="es-ES"/>
          </a:p>
        </p:txBody>
      </p:sp>
    </p:spTree>
    <p:extLst>
      <p:ext uri="{BB962C8B-B14F-4D97-AF65-F5344CB8AC3E}">
        <p14:creationId xmlns:p14="http://schemas.microsoft.com/office/powerpoint/2010/main" val="121279651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1C35E4-EA88-40AA-A4BE-D10DF161AC4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99058621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2AB31EC-25FF-43C2-8893-312D443ED202}"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67686606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39EF0C-883F-4EA1-8C6E-99FF0292E298}"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288015209"/>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857DDB-ADFD-4456-9F95-E9AB9BA5EB4C}"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97718787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s-E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E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9E93260-847E-4828-B1E1-319A354B2932}"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4090242635"/>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E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E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A6BF323-39BB-47E7-82A6-DAED16E6549D}"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61415305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E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896ED9-14F0-475C-9156-A21F7F254403}"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66952884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6007E7-28A2-4A42-AACF-0AB44E25D713}"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91635460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C2AB31EC-25FF-43C2-8893-312D443ED202}" type="slidenum">
              <a:rPr lang="es-ES"/>
              <a:pPr/>
              <a:t>‹#›</a:t>
            </a:fld>
            <a:endParaRPr lang="es-ES"/>
          </a:p>
        </p:txBody>
      </p:sp>
    </p:spTree>
    <p:extLst>
      <p:ext uri="{BB962C8B-B14F-4D97-AF65-F5344CB8AC3E}">
        <p14:creationId xmlns:p14="http://schemas.microsoft.com/office/powerpoint/2010/main" val="174068942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054F912-CF4D-466B-BCB9-0C59D05EE5D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75116173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D74300B-1A77-4AD6-B0DF-7FF52CA167B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88888642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4B959CD-6075-4C5E-9B85-6BEEB2D5EDA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475387265"/>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1C35E4-EA88-40AA-A4BE-D10DF161AC4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79596274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2AB31EC-25FF-43C2-8893-312D443ED202}"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53324830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39EF0C-883F-4EA1-8C6E-99FF0292E298}"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76092355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857DDB-ADFD-4456-9F95-E9AB9BA5EB4C}"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48793734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s-E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E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9E93260-847E-4828-B1E1-319A354B2932}"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417406533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E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E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A6BF323-39BB-47E7-82A6-DAED16E6549D}"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02295882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E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896ED9-14F0-475C-9156-A21F7F254403}"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661724979"/>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ES"/>
          </a:p>
        </p:txBody>
      </p:sp>
      <p:sp>
        <p:nvSpPr>
          <p:cNvPr id="5" name="Footer Placeholder 4"/>
          <p:cNvSpPr>
            <a:spLocks noGrp="1"/>
          </p:cNvSpPr>
          <p:nvPr>
            <p:ph type="ftr" sz="quarter" idx="11"/>
          </p:nvPr>
        </p:nvSpPr>
        <p:spPr/>
        <p:txBody>
          <a:bodyPr/>
          <a:lstStyle>
            <a:lvl1pPr>
              <a:defRPr/>
            </a:lvl1pPr>
          </a:lstStyle>
          <a:p>
            <a:endParaRPr lang="es-ES"/>
          </a:p>
        </p:txBody>
      </p:sp>
      <p:sp>
        <p:nvSpPr>
          <p:cNvPr id="6" name="Slide Number Placeholder 5"/>
          <p:cNvSpPr>
            <a:spLocks noGrp="1"/>
          </p:cNvSpPr>
          <p:nvPr>
            <p:ph type="sldNum" sz="quarter" idx="12"/>
          </p:nvPr>
        </p:nvSpPr>
        <p:spPr/>
        <p:txBody>
          <a:bodyPr/>
          <a:lstStyle>
            <a:lvl1pPr>
              <a:defRPr/>
            </a:lvl1pPr>
          </a:lstStyle>
          <a:p>
            <a:fld id="{5839EF0C-883F-4EA1-8C6E-99FF0292E298}" type="slidenum">
              <a:rPr lang="es-ES"/>
              <a:pPr/>
              <a:t>‹#›</a:t>
            </a:fld>
            <a:endParaRPr lang="es-ES"/>
          </a:p>
        </p:txBody>
      </p:sp>
    </p:spTree>
    <p:extLst>
      <p:ext uri="{BB962C8B-B14F-4D97-AF65-F5344CB8AC3E}">
        <p14:creationId xmlns:p14="http://schemas.microsoft.com/office/powerpoint/2010/main" val="392104539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6007E7-28A2-4A42-AACF-0AB44E25D713}"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8014080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054F912-CF4D-466B-BCB9-0C59D05EE5D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7923217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D74300B-1A77-4AD6-B0DF-7FF52CA167B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981882009"/>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4B959CD-6075-4C5E-9B85-6BEEB2D5EDA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95131797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1C35E4-EA88-40AA-A4BE-D10DF161AC4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48590336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2AB31EC-25FF-43C2-8893-312D443ED202}"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39640674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39EF0C-883F-4EA1-8C6E-99FF0292E298}"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15539281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857DDB-ADFD-4456-9F95-E9AB9BA5EB4C}"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03227632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s-E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E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9E93260-847E-4828-B1E1-319A354B2932}"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413882385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E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E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A6BF323-39BB-47E7-82A6-DAED16E6549D}"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74568154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s-ES"/>
          </a:p>
        </p:txBody>
      </p:sp>
      <p:sp>
        <p:nvSpPr>
          <p:cNvPr id="6" name="Footer Placeholder 5"/>
          <p:cNvSpPr>
            <a:spLocks noGrp="1"/>
          </p:cNvSpPr>
          <p:nvPr>
            <p:ph type="ftr" sz="quarter" idx="11"/>
          </p:nvPr>
        </p:nvSpPr>
        <p:spPr/>
        <p:txBody>
          <a:bodyPr/>
          <a:lstStyle>
            <a:lvl1pPr>
              <a:defRPr/>
            </a:lvl1pPr>
          </a:lstStyle>
          <a:p>
            <a:endParaRPr lang="es-ES"/>
          </a:p>
        </p:txBody>
      </p:sp>
      <p:sp>
        <p:nvSpPr>
          <p:cNvPr id="7" name="Slide Number Placeholder 6"/>
          <p:cNvSpPr>
            <a:spLocks noGrp="1"/>
          </p:cNvSpPr>
          <p:nvPr>
            <p:ph type="sldNum" sz="quarter" idx="12"/>
          </p:nvPr>
        </p:nvSpPr>
        <p:spPr/>
        <p:txBody>
          <a:bodyPr/>
          <a:lstStyle>
            <a:lvl1pPr>
              <a:defRPr/>
            </a:lvl1pPr>
          </a:lstStyle>
          <a:p>
            <a:fld id="{E5857DDB-ADFD-4456-9F95-E9AB9BA5EB4C}" type="slidenum">
              <a:rPr lang="es-ES"/>
              <a:pPr/>
              <a:t>‹#›</a:t>
            </a:fld>
            <a:endParaRPr lang="es-ES"/>
          </a:p>
        </p:txBody>
      </p:sp>
    </p:spTree>
    <p:extLst>
      <p:ext uri="{BB962C8B-B14F-4D97-AF65-F5344CB8AC3E}">
        <p14:creationId xmlns:p14="http://schemas.microsoft.com/office/powerpoint/2010/main" val="353251131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E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896ED9-14F0-475C-9156-A21F7F254403}"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711564725"/>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6007E7-28A2-4A42-AACF-0AB44E25D713}"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98714479"/>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054F912-CF4D-466B-BCB9-0C59D05EE5D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49641193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D74300B-1A77-4AD6-B0DF-7FF52CA167B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19360328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4B959CD-6075-4C5E-9B85-6BEEB2D5EDA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43487627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1C35E4-EA88-40AA-A4BE-D10DF161AC4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4843011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2AB31EC-25FF-43C2-8893-312D443ED202}"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90508345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39EF0C-883F-4EA1-8C6E-99FF0292E298}"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30521463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857DDB-ADFD-4456-9F95-E9AB9BA5EB4C}"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12034967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s-E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E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9E93260-847E-4828-B1E1-319A354B2932}"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94127300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s-ES"/>
          </a:p>
        </p:txBody>
      </p:sp>
      <p:sp>
        <p:nvSpPr>
          <p:cNvPr id="8" name="Footer Placeholder 7"/>
          <p:cNvSpPr>
            <a:spLocks noGrp="1"/>
          </p:cNvSpPr>
          <p:nvPr>
            <p:ph type="ftr" sz="quarter" idx="11"/>
          </p:nvPr>
        </p:nvSpPr>
        <p:spPr/>
        <p:txBody>
          <a:bodyPr/>
          <a:lstStyle>
            <a:lvl1pPr>
              <a:defRPr/>
            </a:lvl1pPr>
          </a:lstStyle>
          <a:p>
            <a:endParaRPr lang="es-ES"/>
          </a:p>
        </p:txBody>
      </p:sp>
      <p:sp>
        <p:nvSpPr>
          <p:cNvPr id="9" name="Slide Number Placeholder 8"/>
          <p:cNvSpPr>
            <a:spLocks noGrp="1"/>
          </p:cNvSpPr>
          <p:nvPr>
            <p:ph type="sldNum" sz="quarter" idx="12"/>
          </p:nvPr>
        </p:nvSpPr>
        <p:spPr/>
        <p:txBody>
          <a:bodyPr/>
          <a:lstStyle>
            <a:lvl1pPr>
              <a:defRPr/>
            </a:lvl1pPr>
          </a:lstStyle>
          <a:p>
            <a:fld id="{19E93260-847E-4828-B1E1-319A354B2932}" type="slidenum">
              <a:rPr lang="es-ES"/>
              <a:pPr/>
              <a:t>‹#›</a:t>
            </a:fld>
            <a:endParaRPr lang="es-ES"/>
          </a:p>
        </p:txBody>
      </p:sp>
    </p:spTree>
    <p:extLst>
      <p:ext uri="{BB962C8B-B14F-4D97-AF65-F5344CB8AC3E}">
        <p14:creationId xmlns:p14="http://schemas.microsoft.com/office/powerpoint/2010/main" val="267409362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E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E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A6BF323-39BB-47E7-82A6-DAED16E6549D}"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2157303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E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896ED9-14F0-475C-9156-A21F7F254403}"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513250840"/>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6007E7-28A2-4A42-AACF-0AB44E25D713}"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23702560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054F912-CF4D-466B-BCB9-0C59D05EE5D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12535946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D74300B-1A77-4AD6-B0DF-7FF52CA167B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50664781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4B959CD-6075-4C5E-9B85-6BEEB2D5EDA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26927912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1C35E4-EA88-40AA-A4BE-D10DF161AC4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47166590"/>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2AB31EC-25FF-43C2-8893-312D443ED202}"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990077929"/>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39EF0C-883F-4EA1-8C6E-99FF0292E298}"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067073399"/>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857DDB-ADFD-4456-9F95-E9AB9BA5EB4C}"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62573428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ES"/>
          </a:p>
        </p:txBody>
      </p:sp>
      <p:sp>
        <p:nvSpPr>
          <p:cNvPr id="4" name="Footer Placeholder 3"/>
          <p:cNvSpPr>
            <a:spLocks noGrp="1"/>
          </p:cNvSpPr>
          <p:nvPr>
            <p:ph type="ftr" sz="quarter" idx="11"/>
          </p:nvPr>
        </p:nvSpPr>
        <p:spPr/>
        <p:txBody>
          <a:bodyPr/>
          <a:lstStyle>
            <a:lvl1pPr>
              <a:defRPr/>
            </a:lvl1pPr>
          </a:lstStyle>
          <a:p>
            <a:endParaRPr lang="es-ES"/>
          </a:p>
        </p:txBody>
      </p:sp>
      <p:sp>
        <p:nvSpPr>
          <p:cNvPr id="5" name="Slide Number Placeholder 4"/>
          <p:cNvSpPr>
            <a:spLocks noGrp="1"/>
          </p:cNvSpPr>
          <p:nvPr>
            <p:ph type="sldNum" sz="quarter" idx="12"/>
          </p:nvPr>
        </p:nvSpPr>
        <p:spPr/>
        <p:txBody>
          <a:bodyPr/>
          <a:lstStyle>
            <a:lvl1pPr>
              <a:defRPr/>
            </a:lvl1pPr>
          </a:lstStyle>
          <a:p>
            <a:fld id="{3A6BF323-39BB-47E7-82A6-DAED16E6549D}" type="slidenum">
              <a:rPr lang="es-ES"/>
              <a:pPr/>
              <a:t>‹#›</a:t>
            </a:fld>
            <a:endParaRPr lang="es-ES"/>
          </a:p>
        </p:txBody>
      </p:sp>
    </p:spTree>
    <p:extLst>
      <p:ext uri="{BB962C8B-B14F-4D97-AF65-F5344CB8AC3E}">
        <p14:creationId xmlns:p14="http://schemas.microsoft.com/office/powerpoint/2010/main" val="357962385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s-E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E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9E93260-847E-4828-B1E1-319A354B2932}"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14408306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E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E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A6BF323-39BB-47E7-82A6-DAED16E6549D}"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86295924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E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896ED9-14F0-475C-9156-A21F7F254403}"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079086919"/>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6007E7-28A2-4A42-AACF-0AB44E25D713}"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3728147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054F912-CF4D-466B-BCB9-0C59D05EE5D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72839918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D74300B-1A77-4AD6-B0DF-7FF52CA167B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78081742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4B959CD-6075-4C5E-9B85-6BEEB2D5EDA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29691640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1C35E4-EA88-40AA-A4BE-D10DF161AC4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924772265"/>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2AB31EC-25FF-43C2-8893-312D443ED202}"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09053425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39EF0C-883F-4EA1-8C6E-99FF0292E298}"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97711950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p>
        </p:txBody>
      </p:sp>
      <p:sp>
        <p:nvSpPr>
          <p:cNvPr id="3" name="Footer Placeholder 2"/>
          <p:cNvSpPr>
            <a:spLocks noGrp="1"/>
          </p:cNvSpPr>
          <p:nvPr>
            <p:ph type="ftr" sz="quarter" idx="11"/>
          </p:nvPr>
        </p:nvSpPr>
        <p:spPr/>
        <p:txBody>
          <a:bodyPr/>
          <a:lstStyle>
            <a:lvl1pPr>
              <a:defRPr/>
            </a:lvl1pPr>
          </a:lstStyle>
          <a:p>
            <a:endParaRPr lang="es-ES"/>
          </a:p>
        </p:txBody>
      </p:sp>
      <p:sp>
        <p:nvSpPr>
          <p:cNvPr id="4" name="Slide Number Placeholder 3"/>
          <p:cNvSpPr>
            <a:spLocks noGrp="1"/>
          </p:cNvSpPr>
          <p:nvPr>
            <p:ph type="sldNum" sz="quarter" idx="12"/>
          </p:nvPr>
        </p:nvSpPr>
        <p:spPr/>
        <p:txBody>
          <a:bodyPr/>
          <a:lstStyle>
            <a:lvl1pPr>
              <a:defRPr/>
            </a:lvl1pPr>
          </a:lstStyle>
          <a:p>
            <a:fld id="{B5896ED9-14F0-475C-9156-A21F7F254403}" type="slidenum">
              <a:rPr lang="es-ES"/>
              <a:pPr/>
              <a:t>‹#›</a:t>
            </a:fld>
            <a:endParaRPr lang="es-ES"/>
          </a:p>
        </p:txBody>
      </p:sp>
    </p:spTree>
    <p:extLst>
      <p:ext uri="{BB962C8B-B14F-4D97-AF65-F5344CB8AC3E}">
        <p14:creationId xmlns:p14="http://schemas.microsoft.com/office/powerpoint/2010/main" val="149539811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857DDB-ADFD-4456-9F95-E9AB9BA5EB4C}"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93479200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s-E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E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9E93260-847E-4828-B1E1-319A354B2932}"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677847610"/>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E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E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A6BF323-39BB-47E7-82A6-DAED16E6549D}"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96438837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E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896ED9-14F0-475C-9156-A21F7F254403}"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00274823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6007E7-28A2-4A42-AACF-0AB44E25D713}"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70646865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054F912-CF4D-466B-BCB9-0C59D05EE5D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53039216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D74300B-1A77-4AD6-B0DF-7FF52CA167B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1451186905"/>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4B959CD-6075-4C5E-9B85-6BEEB2D5EDA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419445720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1C35E4-EA88-40AA-A4BE-D10DF161AC4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83493796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2AB31EC-25FF-43C2-8893-312D443ED202}"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91281069"/>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p>
        </p:txBody>
      </p:sp>
      <p:sp>
        <p:nvSpPr>
          <p:cNvPr id="6" name="Footer Placeholder 5"/>
          <p:cNvSpPr>
            <a:spLocks noGrp="1"/>
          </p:cNvSpPr>
          <p:nvPr>
            <p:ph type="ftr" sz="quarter" idx="11"/>
          </p:nvPr>
        </p:nvSpPr>
        <p:spPr/>
        <p:txBody>
          <a:bodyPr/>
          <a:lstStyle>
            <a:lvl1pPr>
              <a:defRPr/>
            </a:lvl1pPr>
          </a:lstStyle>
          <a:p>
            <a:endParaRPr lang="es-ES"/>
          </a:p>
        </p:txBody>
      </p:sp>
      <p:sp>
        <p:nvSpPr>
          <p:cNvPr id="7" name="Slide Number Placeholder 6"/>
          <p:cNvSpPr>
            <a:spLocks noGrp="1"/>
          </p:cNvSpPr>
          <p:nvPr>
            <p:ph type="sldNum" sz="quarter" idx="12"/>
          </p:nvPr>
        </p:nvSpPr>
        <p:spPr/>
        <p:txBody>
          <a:bodyPr/>
          <a:lstStyle>
            <a:lvl1pPr>
              <a:defRPr/>
            </a:lvl1pPr>
          </a:lstStyle>
          <a:p>
            <a:fld id="{4F6007E7-28A2-4A42-AACF-0AB44E25D713}" type="slidenum">
              <a:rPr lang="es-ES"/>
              <a:pPr/>
              <a:t>‹#›</a:t>
            </a:fld>
            <a:endParaRPr lang="es-ES"/>
          </a:p>
        </p:txBody>
      </p:sp>
    </p:spTree>
    <p:extLst>
      <p:ext uri="{BB962C8B-B14F-4D97-AF65-F5344CB8AC3E}">
        <p14:creationId xmlns:p14="http://schemas.microsoft.com/office/powerpoint/2010/main" val="287868789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39EF0C-883F-4EA1-8C6E-99FF0292E298}"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58937299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857DDB-ADFD-4456-9F95-E9AB9BA5EB4C}"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52134921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s-E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E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9E93260-847E-4828-B1E1-319A354B2932}"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67974294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s-E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E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A6BF323-39BB-47E7-82A6-DAED16E6549D}"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48496426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s-E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E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896ED9-14F0-475C-9156-A21F7F254403}"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427133099"/>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6007E7-28A2-4A42-AACF-0AB44E25D713}"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402711754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E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054F912-CF4D-466B-BCB9-0C59D05EE5D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421033710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D74300B-1A77-4AD6-B0DF-7FF52CA167B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75965168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s-E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E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4B959CD-6075-4C5E-9B85-6BEEB2D5EDA9}"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219742220"/>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s-ES"/>
          </a:p>
        </p:txBody>
      </p:sp>
      <p:sp>
        <p:nvSpPr>
          <p:cNvPr id="6" name="Footer Placeholder 5"/>
          <p:cNvSpPr>
            <a:spLocks noGrp="1"/>
          </p:cNvSpPr>
          <p:nvPr>
            <p:ph type="ftr" sz="quarter" idx="11"/>
          </p:nvPr>
        </p:nvSpPr>
        <p:spPr/>
        <p:txBody>
          <a:bodyPr/>
          <a:lstStyle>
            <a:lvl1pPr>
              <a:defRPr/>
            </a:lvl1pPr>
          </a:lstStyle>
          <a:p>
            <a:endParaRPr lang="es-ES"/>
          </a:p>
        </p:txBody>
      </p:sp>
      <p:sp>
        <p:nvSpPr>
          <p:cNvPr id="7" name="Slide Number Placeholder 6"/>
          <p:cNvSpPr>
            <a:spLocks noGrp="1"/>
          </p:cNvSpPr>
          <p:nvPr>
            <p:ph type="sldNum" sz="quarter" idx="12"/>
          </p:nvPr>
        </p:nvSpPr>
        <p:spPr/>
        <p:txBody>
          <a:bodyPr/>
          <a:lstStyle>
            <a:lvl1pPr>
              <a:defRPr/>
            </a:lvl1pPr>
          </a:lstStyle>
          <a:p>
            <a:fld id="{A054F912-CF4D-466B-BCB9-0C59D05EE5D9}" type="slidenum">
              <a:rPr lang="es-ES"/>
              <a:pPr/>
              <a:t>‹#›</a:t>
            </a:fld>
            <a:endParaRPr lang="es-ES"/>
          </a:p>
        </p:txBody>
      </p:sp>
    </p:spTree>
    <p:extLst>
      <p:ext uri="{BB962C8B-B14F-4D97-AF65-F5344CB8AC3E}">
        <p14:creationId xmlns:p14="http://schemas.microsoft.com/office/powerpoint/2010/main" val="216878227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alphaModFix amt="64000"/>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0FB0842-B72E-4991-B519-32484EC6EC46}" type="slidenum">
              <a:rPr lang="es-ES"/>
              <a:pPr/>
              <a:t>‹#›</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alphaModFix amt="64000"/>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0FB0842-B72E-4991-B519-32484EC6EC4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5271063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alphaModFix amt="64000"/>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0FB0842-B72E-4991-B519-32484EC6EC4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9764209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alphaModFix amt="64000"/>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0FB0842-B72E-4991-B519-32484EC6EC4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9556227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alphaModFix amt="64000"/>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0FB0842-B72E-4991-B519-32484EC6EC4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27101200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alphaModFix amt="64000"/>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0FB0842-B72E-4991-B519-32484EC6EC4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53555778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alphaModFix amt="64000"/>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0FB0842-B72E-4991-B519-32484EC6EC4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79603209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alphaModFix amt="64000"/>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0FB0842-B72E-4991-B519-32484EC6EC46}" type="slidenum">
              <a:rPr lang="es-ES">
                <a:solidFill>
                  <a:srgbClr val="000000"/>
                </a:solidFill>
              </a:rPr>
              <a:pPr/>
              <a:t>‹#›</a:t>
            </a:fld>
            <a:endParaRPr lang="es-ES">
              <a:solidFill>
                <a:srgbClr val="000000"/>
              </a:solidFill>
            </a:endParaRPr>
          </a:p>
        </p:txBody>
      </p:sp>
    </p:spTree>
    <p:extLst>
      <p:ext uri="{BB962C8B-B14F-4D97-AF65-F5344CB8AC3E}">
        <p14:creationId xmlns:p14="http://schemas.microsoft.com/office/powerpoint/2010/main" val="32126677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_XnCTcjNpuc" TargetMode="External"/><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hyperlink" Target="http://www.harcourtschool.com/activity/science_up_close/307/deploy/interface.html"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39.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 Id="rId9"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0.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0.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3.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3.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3.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3.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zv2JNaqnYxU" TargetMode="External"/><Relationship Id="rId2" Type="http://schemas.openxmlformats.org/officeDocument/2006/relationships/image" Target="../media/image38.jpeg"/><Relationship Id="rId1" Type="http://schemas.openxmlformats.org/officeDocument/2006/relationships/slideLayout" Target="../slideLayouts/slideLayout83.xml"/></Relationships>
</file>

<file path=ppt/slides/_rels/slide36.xml.rels><?xml version="1.0" encoding="UTF-8" standalone="yes"?>
<Relationships xmlns="http://schemas.openxmlformats.org/package/2006/relationships"><Relationship Id="rId3" Type="http://schemas.openxmlformats.org/officeDocument/2006/relationships/hyperlink" Target="http://www.classzone.com/books/earth_science/terc/content/visualizations/es1202/es1202page01.cfm?chapter_no=visualization" TargetMode="External"/><Relationship Id="rId2" Type="http://schemas.openxmlformats.org/officeDocument/2006/relationships/hyperlink" Target="https://www.youtube.com/watch?v=B0koKEHRmGY" TargetMode="External"/><Relationship Id="rId1" Type="http://schemas.openxmlformats.org/officeDocument/2006/relationships/slideLayout" Target="../slideLayouts/slideLayout8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83.xml"/><Relationship Id="rId5" Type="http://schemas.microsoft.com/office/2007/relationships/hdphoto" Target="../media/hdphoto6.wdp"/><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2" Type="http://schemas.openxmlformats.org/officeDocument/2006/relationships/hyperlink" Target="https://www.youtube.com/watch?v=CMm5RG4vUXo" TargetMode="Externa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hyperlink" Target="http://www.classzone.com/books/earth_science/terc/content/visualizations/es1606/es1606page01.cfm?chapter_no=visualization"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classzone.com/books/earth_science/terc/content/visualizations/es1305/es1305page01.cfm?chapter_no=visualization" TargetMode="External"/><Relationship Id="rId2" Type="http://schemas.openxmlformats.org/officeDocument/2006/relationships/hyperlink" Target="http://www.classzone.com/books/earth_science/terc/content/visualizations/es1303/es1303page01.cfm?chapter_no=visualization" TargetMode="External"/><Relationship Id="rId1" Type="http://schemas.openxmlformats.org/officeDocument/2006/relationships/slideLayout" Target="../slideLayouts/slideLayout2.xml"/><Relationship Id="rId5" Type="http://schemas.openxmlformats.org/officeDocument/2006/relationships/hyperlink" Target="http://studyjams.scholastic.com/studyjams/jams/science/rocks-minerals-landforms/weathering-and-erosion.htm" TargetMode="External"/><Relationship Id="rId4" Type="http://schemas.openxmlformats.org/officeDocument/2006/relationships/hyperlink" Target="http://www.classzone.com/books/earth_science/terc/content/visualizations/es1601/es1601page01.cfm?chapter_no=visualization"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www.classzone.com/books/earth_science/terc/content/visualizations/es1502/es1502page01.cfm?chapter_no=visualization" TargetMode="External"/><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watch?v=2311yO5opVk" TargetMode="External"/><Relationship Id="rId2" Type="http://schemas.openxmlformats.org/officeDocument/2006/relationships/hyperlink" Target="http://studyjams.scholastic.com/studyjams/jams/science/rocks-minerals-landforms/weathering-and-erosion.htm"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hyperlink" Target="http://www.classzone.com/books/earth_science/terc/content/visualizations/es0604/es0604page01.cfm?chapter_no=visualization"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highered.mheducation.com/olcweb/cgi/pluginpop.cgi?it=swf::640::480::/sites/dl/free/0072402466/30425/13_22.swf::Fig.%2013.22%20-%20Formation%20of%20a%20Sand%20Dune"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4488" y="1196752"/>
            <a:ext cx="8208912" cy="4536504"/>
          </a:xfrm>
        </p:spPr>
        <p:txBody>
          <a:bodyPr/>
          <a:lstStyle/>
          <a:p>
            <a:r>
              <a:rPr lang="en-US" b="1" dirty="0" smtClean="0">
                <a:solidFill>
                  <a:srgbClr val="624120"/>
                </a:solidFill>
              </a:rPr>
              <a:t>Watch the next few slides. When the slides stop transitioning get with an elbow partner to discuss the events that caused the formation of the beautiful features. Be as specific as possible.</a:t>
            </a:r>
            <a:endParaRPr lang="en-US" b="1" dirty="0">
              <a:solidFill>
                <a:srgbClr val="624120"/>
              </a:solidFill>
            </a:endParaRPr>
          </a:p>
        </p:txBody>
      </p:sp>
    </p:spTree>
    <p:extLst>
      <p:ext uri="{BB962C8B-B14F-4D97-AF65-F5344CB8AC3E}">
        <p14:creationId xmlns:p14="http://schemas.microsoft.com/office/powerpoint/2010/main" val="340272318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8" name="Rectangle 110"/>
          <p:cNvSpPr>
            <a:spLocks noGrp="1" noChangeArrowheads="1"/>
          </p:cNvSpPr>
          <p:nvPr>
            <p:ph type="ctrTitle"/>
          </p:nvPr>
        </p:nvSpPr>
        <p:spPr>
          <a:xfrm>
            <a:off x="539552" y="404664"/>
            <a:ext cx="8280920" cy="3384376"/>
          </a:xfrm>
          <a:noFill/>
          <a:ln/>
        </p:spPr>
        <p:txBody>
          <a:bodyPr/>
          <a:lstStyle/>
          <a:p>
            <a:r>
              <a:rPr lang="es-UY" sz="5400" b="1" dirty="0" err="1" smtClean="0">
                <a:solidFill>
                  <a:srgbClr val="624120"/>
                </a:solidFill>
              </a:rPr>
              <a:t>Essential</a:t>
            </a:r>
            <a:r>
              <a:rPr lang="es-UY" sz="5400" b="1" dirty="0" smtClean="0">
                <a:solidFill>
                  <a:srgbClr val="624120"/>
                </a:solidFill>
              </a:rPr>
              <a:t> </a:t>
            </a:r>
            <a:r>
              <a:rPr lang="es-UY" sz="5400" b="1" dirty="0" err="1" smtClean="0">
                <a:solidFill>
                  <a:srgbClr val="624120"/>
                </a:solidFill>
              </a:rPr>
              <a:t>Question</a:t>
            </a:r>
            <a:r>
              <a:rPr lang="es-UY" sz="5400" b="1" dirty="0" smtClean="0">
                <a:solidFill>
                  <a:srgbClr val="624120"/>
                </a:solidFill>
              </a:rPr>
              <a:t>:</a:t>
            </a:r>
            <a:br>
              <a:rPr lang="es-UY" sz="5400" b="1" dirty="0" smtClean="0">
                <a:solidFill>
                  <a:srgbClr val="624120"/>
                </a:solidFill>
              </a:rPr>
            </a:br>
            <a:r>
              <a:rPr lang="es-UY" sz="5400" b="1" dirty="0" err="1" smtClean="0">
                <a:solidFill>
                  <a:srgbClr val="624120"/>
                </a:solidFill>
              </a:rPr>
              <a:t>How</a:t>
            </a:r>
            <a:r>
              <a:rPr lang="es-UY" sz="5400" b="1" dirty="0" smtClean="0">
                <a:solidFill>
                  <a:srgbClr val="624120"/>
                </a:solidFill>
              </a:rPr>
              <a:t> do </a:t>
            </a:r>
            <a:r>
              <a:rPr lang="es-UY" sz="5400" b="1" dirty="0" err="1" smtClean="0">
                <a:solidFill>
                  <a:srgbClr val="624120"/>
                </a:solidFill>
              </a:rPr>
              <a:t>changes</a:t>
            </a:r>
            <a:r>
              <a:rPr lang="es-UY" sz="5400" b="1" dirty="0" smtClean="0">
                <a:solidFill>
                  <a:srgbClr val="624120"/>
                </a:solidFill>
              </a:rPr>
              <a:t> in </a:t>
            </a:r>
            <a:r>
              <a:rPr lang="es-UY" sz="5400" b="1" dirty="0" err="1" smtClean="0">
                <a:solidFill>
                  <a:srgbClr val="624120"/>
                </a:solidFill>
              </a:rPr>
              <a:t>the</a:t>
            </a:r>
            <a:r>
              <a:rPr lang="es-UY" sz="5400" b="1" dirty="0" smtClean="0">
                <a:solidFill>
                  <a:srgbClr val="624120"/>
                </a:solidFill>
              </a:rPr>
              <a:t> </a:t>
            </a:r>
            <a:r>
              <a:rPr lang="es-UY" sz="5400" b="1" dirty="0" err="1" smtClean="0">
                <a:solidFill>
                  <a:srgbClr val="624120"/>
                </a:solidFill>
              </a:rPr>
              <a:t>Earth’s</a:t>
            </a:r>
            <a:r>
              <a:rPr lang="es-UY" sz="5400" b="1" dirty="0" smtClean="0">
                <a:solidFill>
                  <a:srgbClr val="624120"/>
                </a:solidFill>
              </a:rPr>
              <a:t> </a:t>
            </a:r>
            <a:r>
              <a:rPr lang="es-UY" sz="5400" b="1" dirty="0" err="1" smtClean="0">
                <a:solidFill>
                  <a:srgbClr val="624120"/>
                </a:solidFill>
              </a:rPr>
              <a:t>surface</a:t>
            </a:r>
            <a:r>
              <a:rPr lang="es-UY" sz="5400" b="1" dirty="0" smtClean="0">
                <a:solidFill>
                  <a:srgbClr val="624120"/>
                </a:solidFill>
              </a:rPr>
              <a:t> </a:t>
            </a:r>
            <a:r>
              <a:rPr lang="es-UY" sz="5400" b="1" dirty="0" err="1" smtClean="0">
                <a:solidFill>
                  <a:srgbClr val="624120"/>
                </a:solidFill>
              </a:rPr>
              <a:t>occur</a:t>
            </a:r>
            <a:r>
              <a:rPr lang="es-UY" sz="5400" b="1" dirty="0" smtClean="0">
                <a:solidFill>
                  <a:srgbClr val="624120"/>
                </a:solidFill>
              </a:rPr>
              <a:t> </a:t>
            </a:r>
            <a:r>
              <a:rPr lang="es-UY" sz="5400" b="1" dirty="0" err="1" smtClean="0">
                <a:solidFill>
                  <a:srgbClr val="624120"/>
                </a:solidFill>
              </a:rPr>
              <a:t>over</a:t>
            </a:r>
            <a:r>
              <a:rPr lang="es-UY" sz="5400" b="1" dirty="0" smtClean="0">
                <a:solidFill>
                  <a:srgbClr val="624120"/>
                </a:solidFill>
              </a:rPr>
              <a:t> time?</a:t>
            </a:r>
            <a:endParaRPr lang="es-ES" sz="5400" b="1" dirty="0">
              <a:solidFill>
                <a:srgbClr val="624120"/>
              </a:solidFill>
            </a:endParaRPr>
          </a:p>
        </p:txBody>
      </p:sp>
      <p:sp>
        <p:nvSpPr>
          <p:cNvPr id="2172" name="Rectangle 124"/>
          <p:cNvSpPr>
            <a:spLocks noChangeArrowheads="1"/>
          </p:cNvSpPr>
          <p:nvPr/>
        </p:nvSpPr>
        <p:spPr bwMode="auto">
          <a:xfrm>
            <a:off x="621297" y="4077072"/>
            <a:ext cx="8280920"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s-UY" sz="2800" b="1" dirty="0" smtClean="0">
                <a:solidFill>
                  <a:srgbClr val="624120"/>
                </a:solidFill>
              </a:rPr>
              <a:t>Standard:</a:t>
            </a:r>
          </a:p>
          <a:p>
            <a:r>
              <a:rPr lang="es-UY" sz="2800" b="1" dirty="0" smtClean="0">
                <a:solidFill>
                  <a:srgbClr val="624120"/>
                </a:solidFill>
              </a:rPr>
              <a:t>S6E5f. </a:t>
            </a:r>
            <a:r>
              <a:rPr lang="en-US" sz="2800" b="1" dirty="0">
                <a:solidFill>
                  <a:srgbClr val="624120"/>
                </a:solidFill>
              </a:rPr>
              <a:t>Explain the effects of physical processes (plate tectonics, </a:t>
            </a:r>
            <a:r>
              <a:rPr lang="en-US" sz="2800" b="1" u="sng" dirty="0">
                <a:solidFill>
                  <a:srgbClr val="624120"/>
                </a:solidFill>
              </a:rPr>
              <a:t>erosion</a:t>
            </a:r>
            <a:r>
              <a:rPr lang="en-US" sz="2800" b="1" dirty="0">
                <a:solidFill>
                  <a:srgbClr val="624120"/>
                </a:solidFill>
              </a:rPr>
              <a:t>, </a:t>
            </a:r>
            <a:r>
              <a:rPr lang="en-US" sz="2800" b="1" u="sng" dirty="0">
                <a:solidFill>
                  <a:srgbClr val="624120"/>
                </a:solidFill>
              </a:rPr>
              <a:t>deposition</a:t>
            </a:r>
            <a:r>
              <a:rPr lang="en-US" sz="2800" b="1" dirty="0">
                <a:solidFill>
                  <a:srgbClr val="624120"/>
                </a:solidFill>
              </a:rPr>
              <a:t>, volcanic eruption, </a:t>
            </a:r>
            <a:r>
              <a:rPr lang="en-US" sz="2800" b="1" u="sng" dirty="0">
                <a:solidFill>
                  <a:srgbClr val="624120"/>
                </a:solidFill>
              </a:rPr>
              <a:t>gravity</a:t>
            </a:r>
            <a:r>
              <a:rPr lang="en-US" sz="2800" b="1" dirty="0">
                <a:solidFill>
                  <a:srgbClr val="624120"/>
                </a:solidFill>
              </a:rPr>
              <a:t>) on geological features including oceans (composition, currents and tides).</a:t>
            </a:r>
            <a:endParaRPr lang="es-ES" sz="2800" b="1" dirty="0">
              <a:solidFill>
                <a:srgbClr val="624120"/>
              </a:solidFill>
            </a:endParaRPr>
          </a:p>
        </p:txBody>
      </p:sp>
    </p:spTree>
    <p:extLst>
      <p:ext uri="{BB962C8B-B14F-4D97-AF65-F5344CB8AC3E}">
        <p14:creationId xmlns:p14="http://schemas.microsoft.com/office/powerpoint/2010/main" val="243793497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764704"/>
            <a:ext cx="7916416" cy="1728192"/>
          </a:xfrm>
        </p:spPr>
        <p:txBody>
          <a:bodyPr/>
          <a:lstStyle/>
          <a:p>
            <a:r>
              <a:rPr lang="en-US" sz="4800" b="1" dirty="0" smtClean="0">
                <a:solidFill>
                  <a:srgbClr val="624120"/>
                </a:solidFill>
              </a:rPr>
              <a:t>In the previous lesson you learned about processes that can change rocks.</a:t>
            </a:r>
            <a:endParaRPr lang="en-US" sz="4800" b="1" dirty="0">
              <a:solidFill>
                <a:srgbClr val="624120"/>
              </a:solidFill>
            </a:endParaRPr>
          </a:p>
        </p:txBody>
      </p:sp>
      <p:sp>
        <p:nvSpPr>
          <p:cNvPr id="6" name="Title 1"/>
          <p:cNvSpPr txBox="1">
            <a:spLocks/>
          </p:cNvSpPr>
          <p:nvPr/>
        </p:nvSpPr>
        <p:spPr bwMode="auto">
          <a:xfrm>
            <a:off x="323528" y="3645024"/>
            <a:ext cx="8280920" cy="236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4800" b="1" dirty="0" smtClean="0">
                <a:solidFill>
                  <a:srgbClr val="624120"/>
                </a:solidFill>
              </a:rPr>
              <a:t>Now we are going to examine processes that change the surface of </a:t>
            </a:r>
            <a:br>
              <a:rPr lang="en-US" sz="4800" b="1" dirty="0" smtClean="0">
                <a:solidFill>
                  <a:srgbClr val="624120"/>
                </a:solidFill>
              </a:rPr>
            </a:br>
            <a:r>
              <a:rPr lang="en-US" sz="4800" b="1" dirty="0" smtClean="0">
                <a:solidFill>
                  <a:srgbClr val="624120"/>
                </a:solidFill>
              </a:rPr>
              <a:t>the Earth.</a:t>
            </a:r>
            <a:endParaRPr lang="en-US" sz="4800" b="1" dirty="0">
              <a:solidFill>
                <a:srgbClr val="62412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grpId="0" nodeType="afterEffect">
                                  <p:stCondLst>
                                    <p:cond delay="2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1844824"/>
            <a:ext cx="4104456" cy="3024336"/>
          </a:xfrm>
        </p:spPr>
        <p:txBody>
          <a:bodyPr/>
          <a:lstStyle/>
          <a:p>
            <a:r>
              <a:rPr lang="en-US" sz="6000" dirty="0" smtClean="0"/>
              <a:t>Use your foldable to take Notes </a:t>
            </a:r>
            <a:endParaRPr lang="en-US" sz="6000" dirty="0"/>
          </a:p>
        </p:txBody>
      </p:sp>
      <p:graphicFrame>
        <p:nvGraphicFramePr>
          <p:cNvPr id="3" name="Object 2"/>
          <p:cNvGraphicFramePr>
            <a:graphicFrameLocks noChangeAspect="1"/>
          </p:cNvGraphicFramePr>
          <p:nvPr>
            <p:extLst>
              <p:ext uri="{D42A27DB-BD31-4B8C-83A1-F6EECF244321}">
                <p14:modId xmlns:p14="http://schemas.microsoft.com/office/powerpoint/2010/main" val="3097830502"/>
              </p:ext>
            </p:extLst>
          </p:nvPr>
        </p:nvGraphicFramePr>
        <p:xfrm>
          <a:off x="4716016" y="908720"/>
          <a:ext cx="3886200" cy="5029200"/>
        </p:xfrm>
        <a:graphic>
          <a:graphicData uri="http://schemas.openxmlformats.org/presentationml/2006/ole">
            <mc:AlternateContent xmlns:mc="http://schemas.openxmlformats.org/markup-compatibility/2006">
              <mc:Choice xmlns:v="urn:schemas-microsoft-com:vml" Requires="v">
                <p:oleObj spid="_x0000_s1070" name="Acrobat Document" r:id="rId3" imgW="3886132" imgH="5029200" progId="AcroExch.Document.11">
                  <p:embed/>
                </p:oleObj>
              </mc:Choice>
              <mc:Fallback>
                <p:oleObj name="Acrobat Document" r:id="rId3" imgW="3886132" imgH="5029200" progId="AcroExch.Document.11">
                  <p:embed/>
                  <p:pic>
                    <p:nvPicPr>
                      <p:cNvPr id="0" name=""/>
                      <p:cNvPicPr/>
                      <p:nvPr/>
                    </p:nvPicPr>
                    <p:blipFill>
                      <a:blip r:embed="rId4"/>
                      <a:stretch>
                        <a:fillRect/>
                      </a:stretch>
                    </p:blipFill>
                    <p:spPr>
                      <a:xfrm>
                        <a:off x="4716016" y="908720"/>
                        <a:ext cx="3886200" cy="5029200"/>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197648873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nortelvoicemail.files.wordpress.com/2012/07/delicate-arch-arches-national-park-ut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248141"/>
            <a:ext cx="9505056" cy="71287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43508" y="4221088"/>
            <a:ext cx="8712968" cy="2520280"/>
          </a:xfrm>
        </p:spPr>
        <p:txBody>
          <a:bodyPr/>
          <a:lstStyle/>
          <a:p>
            <a:r>
              <a:rPr lang="en-US" sz="4600" b="1" dirty="0" smtClean="0">
                <a:solidFill>
                  <a:schemeClr val="bg1"/>
                </a:solidFill>
                <a:effectLst>
                  <a:outerShdw blurRad="50800" dist="50800" dir="5400000" algn="ctr" rotWithShape="0">
                    <a:schemeClr val="tx1"/>
                  </a:outerShdw>
                </a:effectLst>
              </a:rPr>
              <a:t>Weathering is the process that breaks down rock and other substances at Earth’s surface.</a:t>
            </a:r>
            <a:endParaRPr lang="en-US" sz="4600" b="1" dirty="0">
              <a:solidFill>
                <a:schemeClr val="bg1"/>
              </a:solidFill>
              <a:effectLst>
                <a:outerShdw blurRad="50800" dist="50800" dir="5400000" algn="ctr" rotWithShape="0">
                  <a:schemeClr val="tx1"/>
                </a:outerShdw>
              </a:effectLst>
            </a:endParaRPr>
          </a:p>
        </p:txBody>
      </p:sp>
    </p:spTree>
    <p:extLst>
      <p:ext uri="{BB962C8B-B14F-4D97-AF65-F5344CB8AC3E}">
        <p14:creationId xmlns:p14="http://schemas.microsoft.com/office/powerpoint/2010/main" val="110820880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culturaltreks.com/assets/images/Tibet%20Expedition/shishapangma%20pic/shisapangma-south-west-face-expedi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403" y="-99392"/>
            <a:ext cx="10470003" cy="70567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84046" y="4061990"/>
            <a:ext cx="8492410" cy="2520280"/>
          </a:xfrm>
        </p:spPr>
        <p:txBody>
          <a:bodyPr/>
          <a:lstStyle/>
          <a:p>
            <a:r>
              <a:rPr lang="en-US" sz="4000" b="1" dirty="0" smtClean="0">
                <a:solidFill>
                  <a:schemeClr val="bg1"/>
                </a:solidFill>
                <a:effectLst>
                  <a:outerShdw blurRad="50800" dist="50800" dir="5400000" algn="ctr" rotWithShape="0">
                    <a:schemeClr val="tx1"/>
                  </a:outerShdw>
                </a:effectLst>
              </a:rPr>
              <a:t>Weathering wears mountains down to hills and can produce strange rock formations like in </a:t>
            </a:r>
            <a:br>
              <a:rPr lang="en-US" sz="4000" b="1" dirty="0" smtClean="0">
                <a:solidFill>
                  <a:schemeClr val="bg1"/>
                </a:solidFill>
                <a:effectLst>
                  <a:outerShdw blurRad="50800" dist="50800" dir="5400000" algn="ctr" rotWithShape="0">
                    <a:schemeClr val="tx1"/>
                  </a:outerShdw>
                </a:effectLst>
              </a:rPr>
            </a:br>
            <a:r>
              <a:rPr lang="en-US" sz="4000" b="1" dirty="0" smtClean="0">
                <a:solidFill>
                  <a:schemeClr val="bg1"/>
                </a:solidFill>
                <a:effectLst>
                  <a:outerShdw blurRad="50800" dist="50800" dir="5400000" algn="ctr" rotWithShape="0">
                    <a:schemeClr val="tx1"/>
                  </a:outerShdw>
                </a:effectLst>
              </a:rPr>
              <a:t>the previous slide.</a:t>
            </a:r>
            <a:endParaRPr lang="en-US" sz="4000" b="1" dirty="0">
              <a:solidFill>
                <a:schemeClr val="bg1"/>
              </a:solidFill>
              <a:effectLst>
                <a:outerShdw blurRad="50800" dist="50800" dir="5400000" algn="ctr" rotWithShape="0">
                  <a:schemeClr val="tx1"/>
                </a:outerShdw>
              </a:effectLst>
            </a:endParaRPr>
          </a:p>
        </p:txBody>
      </p:sp>
    </p:spTree>
    <p:extLst>
      <p:ext uri="{BB962C8B-B14F-4D97-AF65-F5344CB8AC3E}">
        <p14:creationId xmlns:p14="http://schemas.microsoft.com/office/powerpoint/2010/main" val="88511292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04664"/>
            <a:ext cx="7772400" cy="1656184"/>
          </a:xfrm>
        </p:spPr>
        <p:txBody>
          <a:bodyPr/>
          <a:lstStyle/>
          <a:p>
            <a:r>
              <a:rPr lang="en-US" sz="6000" b="1" dirty="0" smtClean="0">
                <a:solidFill>
                  <a:srgbClr val="624120"/>
                </a:solidFill>
              </a:rPr>
              <a:t>There are two types </a:t>
            </a:r>
            <a:br>
              <a:rPr lang="en-US" sz="6000" b="1" dirty="0" smtClean="0">
                <a:solidFill>
                  <a:srgbClr val="624120"/>
                </a:solidFill>
              </a:rPr>
            </a:br>
            <a:r>
              <a:rPr lang="en-US" sz="6000" b="1" dirty="0" smtClean="0">
                <a:solidFill>
                  <a:srgbClr val="624120"/>
                </a:solidFill>
              </a:rPr>
              <a:t>of weathering:</a:t>
            </a:r>
            <a:endParaRPr lang="en-US" sz="6000" b="1" dirty="0">
              <a:solidFill>
                <a:srgbClr val="624120"/>
              </a:solidFill>
            </a:endParaRPr>
          </a:p>
        </p:txBody>
      </p:sp>
      <p:sp>
        <p:nvSpPr>
          <p:cNvPr id="4" name="Rectangle 3"/>
          <p:cNvSpPr/>
          <p:nvPr/>
        </p:nvSpPr>
        <p:spPr>
          <a:xfrm>
            <a:off x="251520" y="2564904"/>
            <a:ext cx="8640960" cy="3447098"/>
          </a:xfrm>
          <a:prstGeom prst="rect">
            <a:avLst/>
          </a:prstGeom>
        </p:spPr>
        <p:txBody>
          <a:bodyPr wrap="square">
            <a:spAutoFit/>
          </a:bodyPr>
          <a:lstStyle/>
          <a:p>
            <a:pPr marL="571500" indent="-571500">
              <a:buFont typeface="Wingdings" pitchFamily="2" charset="2"/>
              <a:buChar char="§"/>
            </a:pPr>
            <a:r>
              <a:rPr lang="en-US" sz="5800" b="1" kern="0" dirty="0" smtClean="0">
                <a:solidFill>
                  <a:srgbClr val="624120"/>
                </a:solidFill>
                <a:latin typeface="Arial"/>
                <a:ea typeface="+mj-ea"/>
                <a:cs typeface="Arial"/>
              </a:rPr>
              <a:t>Mechanical (Physical</a:t>
            </a:r>
            <a:r>
              <a:rPr lang="en-US" sz="5800" b="1" kern="0" dirty="0">
                <a:solidFill>
                  <a:srgbClr val="624120"/>
                </a:solidFill>
                <a:latin typeface="Arial"/>
                <a:ea typeface="+mj-ea"/>
                <a:cs typeface="Arial"/>
              </a:rPr>
              <a:t>) </a:t>
            </a:r>
            <a:r>
              <a:rPr lang="en-US" sz="5800" b="1" kern="0" dirty="0" smtClean="0">
                <a:solidFill>
                  <a:srgbClr val="624120"/>
                </a:solidFill>
                <a:latin typeface="Arial"/>
                <a:ea typeface="+mj-ea"/>
                <a:cs typeface="Arial"/>
              </a:rPr>
              <a:t>Weathering</a:t>
            </a:r>
          </a:p>
          <a:p>
            <a:pPr marL="571500" indent="-571500">
              <a:buFont typeface="Wingdings" pitchFamily="2" charset="2"/>
              <a:buChar char="§"/>
            </a:pPr>
            <a:endParaRPr lang="en-US" sz="4400" b="1" kern="0" dirty="0" smtClean="0">
              <a:solidFill>
                <a:srgbClr val="422C16"/>
              </a:solidFill>
              <a:latin typeface="Arial"/>
              <a:ea typeface="+mj-ea"/>
              <a:cs typeface="Arial"/>
            </a:endParaRPr>
          </a:p>
          <a:p>
            <a:pPr marL="571500" indent="-571500">
              <a:buFont typeface="Wingdings" pitchFamily="2" charset="2"/>
              <a:buChar char="§"/>
            </a:pPr>
            <a:r>
              <a:rPr lang="en-US" sz="5800" b="1" kern="0" dirty="0" smtClean="0">
                <a:solidFill>
                  <a:srgbClr val="624120"/>
                </a:solidFill>
                <a:latin typeface="Arial"/>
                <a:ea typeface="+mj-ea"/>
                <a:cs typeface="Arial"/>
              </a:rPr>
              <a:t>Chemical </a:t>
            </a:r>
            <a:r>
              <a:rPr lang="en-US" sz="5800" b="1" kern="0" dirty="0">
                <a:solidFill>
                  <a:srgbClr val="624120"/>
                </a:solidFill>
                <a:latin typeface="Arial"/>
                <a:ea typeface="+mj-ea"/>
                <a:cs typeface="Arial"/>
              </a:rPr>
              <a:t>Weathering</a:t>
            </a:r>
            <a:endParaRPr lang="en-US" sz="5800" dirty="0">
              <a:solidFill>
                <a:srgbClr val="624120"/>
              </a:solidFill>
            </a:endParaRPr>
          </a:p>
        </p:txBody>
      </p:sp>
    </p:spTree>
    <p:extLst>
      <p:ext uri="{BB962C8B-B14F-4D97-AF65-F5344CB8AC3E}">
        <p14:creationId xmlns:p14="http://schemas.microsoft.com/office/powerpoint/2010/main" val="19764954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885" y="56913"/>
            <a:ext cx="8784976" cy="1143000"/>
          </a:xfrm>
        </p:spPr>
        <p:txBody>
          <a:bodyPr/>
          <a:lstStyle/>
          <a:p>
            <a:r>
              <a:rPr lang="en-US" sz="6000" b="1" u="sng" dirty="0" smtClean="0">
                <a:solidFill>
                  <a:srgbClr val="624120"/>
                </a:solidFill>
              </a:rPr>
              <a:t>Mechanical Weathering</a:t>
            </a:r>
            <a:endParaRPr lang="en-US" sz="6000" b="1" u="sng" dirty="0">
              <a:solidFill>
                <a:srgbClr val="624120"/>
              </a:solidFill>
            </a:endParaRPr>
          </a:p>
        </p:txBody>
      </p:sp>
      <p:sp>
        <p:nvSpPr>
          <p:cNvPr id="3" name="Content Placeholder 2"/>
          <p:cNvSpPr>
            <a:spLocks noGrp="1"/>
          </p:cNvSpPr>
          <p:nvPr>
            <p:ph idx="1"/>
          </p:nvPr>
        </p:nvSpPr>
        <p:spPr>
          <a:xfrm>
            <a:off x="457200" y="1321512"/>
            <a:ext cx="8229600" cy="5069160"/>
          </a:xfrm>
        </p:spPr>
        <p:txBody>
          <a:bodyPr/>
          <a:lstStyle/>
          <a:p>
            <a:pPr>
              <a:buFont typeface="Wingdings" pitchFamily="2" charset="2"/>
              <a:buChar char="§"/>
            </a:pPr>
            <a:r>
              <a:rPr lang="en-US" sz="4000" b="1" dirty="0" smtClean="0">
                <a:solidFill>
                  <a:srgbClr val="624120"/>
                </a:solidFill>
              </a:rPr>
              <a:t>Rocks are broken apart by physical processes (heat, water, ice, pressure, temperature, etc.)</a:t>
            </a:r>
          </a:p>
          <a:p>
            <a:pPr>
              <a:buFont typeface="Wingdings" pitchFamily="2" charset="2"/>
              <a:buChar char="§"/>
            </a:pPr>
            <a:r>
              <a:rPr lang="en-US" sz="4000" b="1" dirty="0" smtClean="0">
                <a:solidFill>
                  <a:srgbClr val="624120"/>
                </a:solidFill>
              </a:rPr>
              <a:t>The overall chemical makeup of the rock stays the same</a:t>
            </a:r>
          </a:p>
          <a:p>
            <a:pPr>
              <a:buFont typeface="Wingdings" pitchFamily="2" charset="2"/>
              <a:buChar char="§"/>
            </a:pPr>
            <a:r>
              <a:rPr lang="en-US" sz="4000" b="1" dirty="0" smtClean="0">
                <a:solidFill>
                  <a:srgbClr val="624120"/>
                </a:solidFill>
              </a:rPr>
              <a:t>Each piece has characteristics similar to the original rock</a:t>
            </a:r>
            <a:endParaRPr lang="en-US" sz="4000" b="1" dirty="0">
              <a:solidFill>
                <a:srgbClr val="624120"/>
              </a:solidFill>
            </a:endParaRPr>
          </a:p>
        </p:txBody>
      </p:sp>
    </p:spTree>
    <p:extLst>
      <p:ext uri="{BB962C8B-B14F-4D97-AF65-F5344CB8AC3E}">
        <p14:creationId xmlns:p14="http://schemas.microsoft.com/office/powerpoint/2010/main" val="202480953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04664"/>
            <a:ext cx="4176464" cy="2736304"/>
          </a:xfrm>
        </p:spPr>
        <p:txBody>
          <a:bodyPr/>
          <a:lstStyle/>
          <a:p>
            <a:r>
              <a:rPr lang="en-US" b="1" dirty="0" smtClean="0">
                <a:solidFill>
                  <a:srgbClr val="624120"/>
                </a:solidFill>
              </a:rPr>
              <a:t>Example of Mechanical Weathering:</a:t>
            </a:r>
            <a:endParaRPr lang="en-US" b="1" dirty="0">
              <a:solidFill>
                <a:srgbClr val="624120"/>
              </a:solidFill>
            </a:endParaRPr>
          </a:p>
        </p:txBody>
      </p:sp>
      <p:pic>
        <p:nvPicPr>
          <p:cNvPr id="6146" name="Picture 2" descr="http://3219a2.medialib.glogster.com/media/35/3505ed284604da4c2fb54f49b48eb302e50a1c01ab1e412492a3e97f0e251547/c0055123-frost-wedging-or-ice-fractured-granite-spl-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69525"/>
            <a:ext cx="4680520" cy="7047373"/>
          </a:xfrm>
          <a:prstGeom prst="rect">
            <a:avLst/>
          </a:prstGeom>
          <a:noFill/>
          <a:ln w="38100">
            <a:solidFill>
              <a:srgbClr val="624120"/>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323528" y="3356992"/>
            <a:ext cx="3888432" cy="1938992"/>
          </a:xfrm>
          <a:prstGeom prst="rect">
            <a:avLst/>
          </a:prstGeom>
        </p:spPr>
        <p:txBody>
          <a:bodyPr wrap="square">
            <a:spAutoFit/>
          </a:bodyPr>
          <a:lstStyle/>
          <a:p>
            <a:pPr algn="ctr"/>
            <a:r>
              <a:rPr lang="en-US" sz="6000" b="1" kern="0" dirty="0">
                <a:solidFill>
                  <a:srgbClr val="624120"/>
                </a:solidFill>
                <a:latin typeface="Arial"/>
                <a:ea typeface="+mj-ea"/>
                <a:cs typeface="Arial"/>
              </a:rPr>
              <a:t>Frost</a:t>
            </a:r>
            <a:br>
              <a:rPr lang="en-US" sz="6000" b="1" kern="0" dirty="0">
                <a:solidFill>
                  <a:srgbClr val="624120"/>
                </a:solidFill>
                <a:latin typeface="Arial"/>
                <a:ea typeface="+mj-ea"/>
                <a:cs typeface="Arial"/>
              </a:rPr>
            </a:br>
            <a:r>
              <a:rPr lang="en-US" sz="6000" b="1" kern="0" dirty="0">
                <a:solidFill>
                  <a:srgbClr val="624120"/>
                </a:solidFill>
                <a:latin typeface="Arial"/>
                <a:ea typeface="+mj-ea"/>
                <a:cs typeface="Arial"/>
              </a:rPr>
              <a:t>Wedging</a:t>
            </a:r>
            <a:endParaRPr lang="en-US" dirty="0"/>
          </a:p>
        </p:txBody>
      </p:sp>
    </p:spTree>
    <p:extLst>
      <p:ext uri="{BB962C8B-B14F-4D97-AF65-F5344CB8AC3E}">
        <p14:creationId xmlns:p14="http://schemas.microsoft.com/office/powerpoint/2010/main" val="4060496415"/>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870" y="332656"/>
            <a:ext cx="8229600" cy="1368152"/>
          </a:xfrm>
        </p:spPr>
        <p:txBody>
          <a:bodyPr/>
          <a:lstStyle/>
          <a:p>
            <a:r>
              <a:rPr lang="en-US" sz="5400" b="1" dirty="0" smtClean="0">
                <a:solidFill>
                  <a:srgbClr val="624120"/>
                </a:solidFill>
              </a:rPr>
              <a:t>Mechanical Weathering:</a:t>
            </a:r>
            <a:br>
              <a:rPr lang="en-US" sz="5400" b="1" dirty="0" smtClean="0">
                <a:solidFill>
                  <a:srgbClr val="624120"/>
                </a:solidFill>
              </a:rPr>
            </a:br>
            <a:r>
              <a:rPr lang="en-US" sz="5400" b="1" dirty="0" smtClean="0">
                <a:solidFill>
                  <a:srgbClr val="624120"/>
                </a:solidFill>
              </a:rPr>
              <a:t>Frost Wedging</a:t>
            </a:r>
            <a:endParaRPr lang="en-US" sz="5400" b="1" dirty="0">
              <a:solidFill>
                <a:srgbClr val="624120"/>
              </a:solidFill>
            </a:endParaRPr>
          </a:p>
        </p:txBody>
      </p:sp>
      <p:pic>
        <p:nvPicPr>
          <p:cNvPr id="7170" name="Picture 2" descr="https://dr282zn36sxxg.cloudfront.net/datastreams/f-d%3Aac9f7aae8e8a2313a22f9c6bb65d4b08cb0a2690651b8f919b8664a7%2BIMAGE%2B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116" y="1842401"/>
            <a:ext cx="8756173" cy="27363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29490" y="4725144"/>
            <a:ext cx="6912768" cy="1200329"/>
          </a:xfrm>
          <a:prstGeom prst="rect">
            <a:avLst/>
          </a:prstGeom>
        </p:spPr>
        <p:txBody>
          <a:bodyPr wrap="square">
            <a:spAutoFit/>
          </a:bodyPr>
          <a:lstStyle/>
          <a:p>
            <a:pPr algn="ctr"/>
            <a:r>
              <a:rPr lang="en-US" sz="3600" u="sng" dirty="0">
                <a:solidFill>
                  <a:srgbClr val="0000FF"/>
                </a:solidFill>
                <a:latin typeface="Arial"/>
                <a:ea typeface="Calibri"/>
                <a:hlinkClick r:id="rId3"/>
              </a:rPr>
              <a:t>Weathering and erosion - Freeze thaw weathering</a:t>
            </a:r>
            <a:r>
              <a:rPr lang="en-US" sz="3600" dirty="0">
                <a:latin typeface="Arial"/>
                <a:ea typeface="Calibri"/>
              </a:rPr>
              <a:t> [</a:t>
            </a:r>
            <a:r>
              <a:rPr lang="en-US" sz="3600" dirty="0" smtClean="0">
                <a:latin typeface="Arial"/>
                <a:ea typeface="Calibri"/>
              </a:rPr>
              <a:t>1:20]</a:t>
            </a:r>
            <a:endParaRPr lang="en-US" sz="3600" dirty="0"/>
          </a:p>
        </p:txBody>
      </p:sp>
      <p:sp>
        <p:nvSpPr>
          <p:cNvPr id="4" name="Rectangle 3"/>
          <p:cNvSpPr/>
          <p:nvPr/>
        </p:nvSpPr>
        <p:spPr>
          <a:xfrm>
            <a:off x="1293834" y="6021288"/>
            <a:ext cx="6624736" cy="646331"/>
          </a:xfrm>
          <a:prstGeom prst="rect">
            <a:avLst/>
          </a:prstGeom>
        </p:spPr>
        <p:txBody>
          <a:bodyPr wrap="square">
            <a:spAutoFit/>
          </a:bodyPr>
          <a:lstStyle/>
          <a:p>
            <a:pPr algn="ctr"/>
            <a:r>
              <a:rPr lang="en-US" dirty="0">
                <a:hlinkClick r:id="rId4"/>
              </a:rPr>
              <a:t>http://</a:t>
            </a:r>
            <a:r>
              <a:rPr lang="en-US" dirty="0" smtClean="0">
                <a:hlinkClick r:id="rId4"/>
              </a:rPr>
              <a:t>www.harcourtschool.com/activity/science_up_close/307/deploy/interface.html</a:t>
            </a:r>
            <a:r>
              <a:rPr lang="en-US" dirty="0" smtClean="0"/>
              <a:t> </a:t>
            </a:r>
            <a:endParaRPr lang="en-US" dirty="0"/>
          </a:p>
        </p:txBody>
      </p:sp>
    </p:spTree>
    <p:extLst>
      <p:ext uri="{BB962C8B-B14F-4D97-AF65-F5344CB8AC3E}">
        <p14:creationId xmlns:p14="http://schemas.microsoft.com/office/powerpoint/2010/main" val="124572860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2.bp.blogspot.com/-qWtny48lqnY/UwhzIxw8EtI/AAAAAAAABfU/FCQ8rqPIEa0/s1600/frost-wedging-exampl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624" y="-171401"/>
            <a:ext cx="11798699" cy="71129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7544" y="4290760"/>
            <a:ext cx="8229600" cy="1359024"/>
          </a:xfrm>
        </p:spPr>
        <p:txBody>
          <a:bodyPr/>
          <a:lstStyle/>
          <a:p>
            <a:r>
              <a:rPr lang="en-US" sz="5400" b="1" dirty="0" smtClean="0">
                <a:solidFill>
                  <a:schemeClr val="bg1"/>
                </a:solidFill>
                <a:effectLst>
                  <a:outerShdw blurRad="38100" dist="38100" dir="2700000" algn="tl">
                    <a:srgbClr val="000000">
                      <a:alpha val="43137"/>
                    </a:srgbClr>
                  </a:outerShdw>
                </a:effectLst>
              </a:rPr>
              <a:t>Mechanical Weathering:</a:t>
            </a:r>
            <a:br>
              <a:rPr lang="en-US" sz="5400" b="1" dirty="0" smtClean="0">
                <a:solidFill>
                  <a:schemeClr val="bg1"/>
                </a:solidFill>
                <a:effectLst>
                  <a:outerShdw blurRad="38100" dist="38100" dir="2700000" algn="tl">
                    <a:srgbClr val="000000">
                      <a:alpha val="43137"/>
                    </a:srgbClr>
                  </a:outerShdw>
                </a:effectLst>
              </a:rPr>
            </a:br>
            <a:r>
              <a:rPr lang="en-US" sz="5400" b="1" dirty="0" smtClean="0">
                <a:solidFill>
                  <a:schemeClr val="bg1"/>
                </a:solidFill>
                <a:effectLst>
                  <a:outerShdw blurRad="38100" dist="38100" dir="2700000" algn="tl">
                    <a:srgbClr val="000000">
                      <a:alpha val="43137"/>
                    </a:srgbClr>
                  </a:outerShdw>
                </a:effectLst>
              </a:rPr>
              <a:t>Frost Wedging</a:t>
            </a:r>
            <a:endParaRPr lang="en-US" sz="5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3365925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upload.wikimedia.org/wikipedia/commons/7/7c/Arbol_de_Pied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01" y="-99392"/>
            <a:ext cx="9327901" cy="7462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034340"/>
      </p:ext>
    </p:extLst>
  </p:cSld>
  <p:clrMapOvr>
    <a:masterClrMapping/>
  </p:clrMapOvr>
  <mc:AlternateContent xmlns:mc="http://schemas.openxmlformats.org/markup-compatibility/2006" xmlns:p14="http://schemas.microsoft.com/office/powerpoint/2010/main">
    <mc:Choice Requires="p14">
      <p:transition spd="slow" p14:dur="2000" advTm="3000">
        <p14:flip dir="r"/>
      </p:transition>
    </mc:Choice>
    <mc:Fallback xmlns="">
      <p:transition spd="slow" advTm="3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87701"/>
            <a:ext cx="8784976" cy="1512168"/>
          </a:xfrm>
        </p:spPr>
        <p:txBody>
          <a:bodyPr/>
          <a:lstStyle/>
          <a:p>
            <a:r>
              <a:rPr lang="en-US" sz="5400" b="1" dirty="0" smtClean="0">
                <a:solidFill>
                  <a:srgbClr val="624120"/>
                </a:solidFill>
              </a:rPr>
              <a:t>Example of Mechanical Weathering:</a:t>
            </a:r>
            <a:endParaRPr lang="en-US" sz="5400" b="1" dirty="0">
              <a:solidFill>
                <a:srgbClr val="62412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2306000"/>
            <a:ext cx="3528391" cy="3645704"/>
          </a:xfrm>
          <a:prstGeom prst="rect">
            <a:avLst/>
          </a:prstGeom>
          <a:noFill/>
          <a:ln w="9525">
            <a:solidFill>
              <a:srgbClr val="62412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1520" y="2383202"/>
            <a:ext cx="4772664" cy="3416320"/>
          </a:xfrm>
          <a:prstGeom prst="rect">
            <a:avLst/>
          </a:prstGeom>
        </p:spPr>
        <p:txBody>
          <a:bodyPr wrap="square">
            <a:spAutoFit/>
          </a:bodyPr>
          <a:lstStyle/>
          <a:p>
            <a:pPr algn="ctr"/>
            <a:r>
              <a:rPr lang="en-US" sz="3600" b="1" dirty="0" smtClean="0">
                <a:solidFill>
                  <a:srgbClr val="624120"/>
                </a:solidFill>
              </a:rPr>
              <a:t>Rock </a:t>
            </a:r>
            <a:r>
              <a:rPr lang="en-US" sz="3600" b="1" dirty="0">
                <a:solidFill>
                  <a:srgbClr val="624120"/>
                </a:solidFill>
              </a:rPr>
              <a:t>expands when the pressure of overlying rock is </a:t>
            </a:r>
            <a:r>
              <a:rPr lang="en-US" sz="3600" b="1" dirty="0" smtClean="0">
                <a:solidFill>
                  <a:srgbClr val="624120"/>
                </a:solidFill>
              </a:rPr>
              <a:t>removed</a:t>
            </a:r>
            <a:r>
              <a:rPr lang="en-US" sz="3600" b="1" dirty="0">
                <a:solidFill>
                  <a:srgbClr val="624120"/>
                </a:solidFill>
              </a:rPr>
              <a:t> </a:t>
            </a:r>
            <a:r>
              <a:rPr lang="en-US" sz="3600" b="1" dirty="0" smtClean="0">
                <a:solidFill>
                  <a:srgbClr val="624120"/>
                </a:solidFill>
              </a:rPr>
              <a:t>causing it to break into flat sheets [Exfoliation].</a:t>
            </a:r>
            <a:endParaRPr lang="en-US" sz="3600" b="1" dirty="0">
              <a:solidFill>
                <a:srgbClr val="624120"/>
              </a:solidFill>
            </a:endParaRPr>
          </a:p>
        </p:txBody>
      </p:sp>
    </p:spTree>
    <p:extLst>
      <p:ext uri="{BB962C8B-B14F-4D97-AF65-F5344CB8AC3E}">
        <p14:creationId xmlns:p14="http://schemas.microsoft.com/office/powerpoint/2010/main" val="369316014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784976" cy="1440160"/>
          </a:xfrm>
        </p:spPr>
        <p:txBody>
          <a:bodyPr/>
          <a:lstStyle/>
          <a:p>
            <a:r>
              <a:rPr lang="en-US" sz="5400" b="1" dirty="0" smtClean="0">
                <a:solidFill>
                  <a:srgbClr val="624120"/>
                </a:solidFill>
              </a:rPr>
              <a:t>Example of </a:t>
            </a:r>
            <a:br>
              <a:rPr lang="en-US" sz="5400" b="1" dirty="0" smtClean="0">
                <a:solidFill>
                  <a:srgbClr val="624120"/>
                </a:solidFill>
              </a:rPr>
            </a:br>
            <a:r>
              <a:rPr lang="en-US" sz="5400" b="1" dirty="0" smtClean="0">
                <a:solidFill>
                  <a:srgbClr val="624120"/>
                </a:solidFill>
              </a:rPr>
              <a:t>Mechanical Weathering:</a:t>
            </a:r>
            <a:endParaRPr lang="en-US" sz="5400" b="1" dirty="0">
              <a:solidFill>
                <a:srgbClr val="624120"/>
              </a:solidFill>
            </a:endParaRPr>
          </a:p>
        </p:txBody>
      </p:sp>
      <p:sp>
        <p:nvSpPr>
          <p:cNvPr id="3" name="Rectangle 2"/>
          <p:cNvSpPr/>
          <p:nvPr/>
        </p:nvSpPr>
        <p:spPr>
          <a:xfrm>
            <a:off x="571632" y="1988840"/>
            <a:ext cx="8208912" cy="1446550"/>
          </a:xfrm>
          <a:prstGeom prst="rect">
            <a:avLst/>
          </a:prstGeom>
        </p:spPr>
        <p:txBody>
          <a:bodyPr wrap="square">
            <a:spAutoFit/>
          </a:bodyPr>
          <a:lstStyle/>
          <a:p>
            <a:pPr algn="ctr"/>
            <a:r>
              <a:rPr lang="en-US" sz="8800" b="1" kern="0" dirty="0" smtClean="0">
                <a:solidFill>
                  <a:srgbClr val="624120"/>
                </a:solidFill>
                <a:latin typeface="Arial"/>
                <a:cs typeface="Arial"/>
              </a:rPr>
              <a:t>Exfoliation</a:t>
            </a:r>
            <a:endParaRPr lang="en-US" sz="3200" dirty="0">
              <a:solidFill>
                <a:srgbClr val="000000"/>
              </a:solidFill>
            </a:endParaRPr>
          </a:p>
        </p:txBody>
      </p:sp>
      <p:pic>
        <p:nvPicPr>
          <p:cNvPr id="10242" name="Picture 2" descr="http://www.sierracollege.edu/ejournals/jscnhm/v2n1/img/hilton/I-80_diagram-7-exfoli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01008"/>
            <a:ext cx="9339564" cy="3356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86231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http://web.mst.edu/~rogersda/phd_research/Close%20Up%20Little%20Shuteye%20Pa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0848" y="-1206896"/>
            <a:ext cx="16129791" cy="80648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1520" y="434828"/>
            <a:ext cx="8229600" cy="1359024"/>
          </a:xfrm>
        </p:spPr>
        <p:txBody>
          <a:bodyPr/>
          <a:lstStyle/>
          <a:p>
            <a:r>
              <a:rPr lang="en-US" sz="5400" b="1" dirty="0" smtClean="0">
                <a:solidFill>
                  <a:schemeClr val="bg1"/>
                </a:solidFill>
                <a:effectLst>
                  <a:outerShdw blurRad="38100" dist="38100" dir="2700000" algn="tl">
                    <a:srgbClr val="000000">
                      <a:alpha val="43137"/>
                    </a:srgbClr>
                  </a:outerShdw>
                </a:effectLst>
              </a:rPr>
              <a:t>Mechanical Weathering:</a:t>
            </a:r>
            <a:br>
              <a:rPr lang="en-US" sz="5400" b="1" dirty="0" smtClean="0">
                <a:solidFill>
                  <a:schemeClr val="bg1"/>
                </a:solidFill>
                <a:effectLst>
                  <a:outerShdw blurRad="38100" dist="38100" dir="2700000" algn="tl">
                    <a:srgbClr val="000000">
                      <a:alpha val="43137"/>
                    </a:srgbClr>
                  </a:outerShdw>
                </a:effectLst>
              </a:rPr>
            </a:br>
            <a:r>
              <a:rPr lang="en-US" sz="5400" b="1" dirty="0" smtClean="0">
                <a:solidFill>
                  <a:schemeClr val="bg1"/>
                </a:solidFill>
                <a:effectLst>
                  <a:outerShdw blurRad="38100" dist="38100" dir="2700000" algn="tl">
                    <a:srgbClr val="000000">
                      <a:alpha val="43137"/>
                    </a:srgbClr>
                  </a:outerShdw>
                </a:effectLst>
              </a:rPr>
              <a:t>Exfoliation</a:t>
            </a:r>
            <a:endParaRPr lang="en-US" sz="5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99585235"/>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48135"/>
            <a:ext cx="8784976" cy="936104"/>
          </a:xfrm>
        </p:spPr>
        <p:txBody>
          <a:bodyPr/>
          <a:lstStyle/>
          <a:p>
            <a:r>
              <a:rPr lang="en-US" sz="4800" b="1" dirty="0" smtClean="0">
                <a:solidFill>
                  <a:srgbClr val="624120"/>
                </a:solidFill>
              </a:rPr>
              <a:t>Example of </a:t>
            </a:r>
            <a:br>
              <a:rPr lang="en-US" sz="4800" b="1" dirty="0" smtClean="0">
                <a:solidFill>
                  <a:srgbClr val="624120"/>
                </a:solidFill>
              </a:rPr>
            </a:br>
            <a:r>
              <a:rPr lang="en-US" sz="4800" b="1" dirty="0" smtClean="0">
                <a:solidFill>
                  <a:srgbClr val="624120"/>
                </a:solidFill>
              </a:rPr>
              <a:t>Mechanical Weathering:</a:t>
            </a:r>
            <a:endParaRPr lang="en-US" sz="4800" b="1" dirty="0">
              <a:solidFill>
                <a:srgbClr val="624120"/>
              </a:solidFill>
            </a:endParaRPr>
          </a:p>
        </p:txBody>
      </p:sp>
      <p:sp>
        <p:nvSpPr>
          <p:cNvPr id="4" name="Rectangle 3"/>
          <p:cNvSpPr/>
          <p:nvPr/>
        </p:nvSpPr>
        <p:spPr>
          <a:xfrm>
            <a:off x="217630" y="1673755"/>
            <a:ext cx="8784976" cy="1708160"/>
          </a:xfrm>
          <a:prstGeom prst="rect">
            <a:avLst/>
          </a:prstGeom>
        </p:spPr>
        <p:txBody>
          <a:bodyPr wrap="square">
            <a:spAutoFit/>
          </a:bodyPr>
          <a:lstStyle/>
          <a:p>
            <a:pPr algn="ctr"/>
            <a:r>
              <a:rPr lang="en-US" sz="3500" b="1" dirty="0">
                <a:solidFill>
                  <a:srgbClr val="624120"/>
                </a:solidFill>
              </a:rPr>
              <a:t>T</a:t>
            </a:r>
            <a:r>
              <a:rPr lang="en-US" sz="3500" b="1" dirty="0" smtClean="0">
                <a:solidFill>
                  <a:srgbClr val="624120"/>
                </a:solidFill>
              </a:rPr>
              <a:t>he </a:t>
            </a:r>
            <a:r>
              <a:rPr lang="en-US" sz="3500" b="1" dirty="0">
                <a:solidFill>
                  <a:srgbClr val="624120"/>
                </a:solidFill>
              </a:rPr>
              <a:t>expansion and contraction of rock, caused by temperature </a:t>
            </a:r>
            <a:r>
              <a:rPr lang="en-US" sz="3500" b="1" dirty="0" smtClean="0">
                <a:solidFill>
                  <a:srgbClr val="624120"/>
                </a:solidFill>
              </a:rPr>
              <a:t>changes</a:t>
            </a:r>
          </a:p>
          <a:p>
            <a:pPr algn="ctr"/>
            <a:r>
              <a:rPr lang="en-US" sz="3500" b="1" dirty="0" smtClean="0">
                <a:solidFill>
                  <a:srgbClr val="624120"/>
                </a:solidFill>
              </a:rPr>
              <a:t>[Thermal Expansion]. </a:t>
            </a:r>
          </a:p>
        </p:txBody>
      </p:sp>
      <p:sp>
        <p:nvSpPr>
          <p:cNvPr id="5" name="TextBox 4"/>
          <p:cNvSpPr txBox="1"/>
          <p:nvPr/>
        </p:nvSpPr>
        <p:spPr>
          <a:xfrm>
            <a:off x="1090078" y="4453806"/>
            <a:ext cx="2376264" cy="769441"/>
          </a:xfrm>
          <a:prstGeom prst="rect">
            <a:avLst/>
          </a:prstGeom>
          <a:noFill/>
        </p:spPr>
        <p:txBody>
          <a:bodyPr wrap="square" rtlCol="0">
            <a:spAutoFit/>
          </a:bodyPr>
          <a:lstStyle/>
          <a:p>
            <a:pPr algn="ctr"/>
            <a:r>
              <a:rPr lang="en-US" sz="4400" b="1" dirty="0" smtClean="0">
                <a:solidFill>
                  <a:srgbClr val="624120"/>
                </a:solidFill>
              </a:rPr>
              <a:t>Expand</a:t>
            </a:r>
            <a:endParaRPr lang="en-US" sz="4400" b="1" dirty="0">
              <a:solidFill>
                <a:srgbClr val="624120"/>
              </a:solidFill>
            </a:endParaRPr>
          </a:p>
        </p:txBody>
      </p:sp>
      <p:sp>
        <p:nvSpPr>
          <p:cNvPr id="9" name="TextBox 8"/>
          <p:cNvSpPr txBox="1"/>
          <p:nvPr/>
        </p:nvSpPr>
        <p:spPr>
          <a:xfrm>
            <a:off x="4499992" y="4415059"/>
            <a:ext cx="2952328" cy="769441"/>
          </a:xfrm>
          <a:prstGeom prst="rect">
            <a:avLst/>
          </a:prstGeom>
          <a:noFill/>
        </p:spPr>
        <p:txBody>
          <a:bodyPr wrap="square" rtlCol="0">
            <a:spAutoFit/>
          </a:bodyPr>
          <a:lstStyle/>
          <a:p>
            <a:pPr algn="ctr"/>
            <a:r>
              <a:rPr lang="en-US" sz="4400" b="1" dirty="0" smtClean="0">
                <a:solidFill>
                  <a:srgbClr val="624120"/>
                </a:solidFill>
              </a:rPr>
              <a:t>Contract</a:t>
            </a:r>
            <a:endParaRPr lang="en-US" sz="4400" b="1" dirty="0">
              <a:solidFill>
                <a:srgbClr val="624120"/>
              </a:solidFill>
            </a:endParaRPr>
          </a:p>
        </p:txBody>
      </p:sp>
      <p:pic>
        <p:nvPicPr>
          <p:cNvPr id="6149"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83" b="97826" l="9434" r="89623"/>
                    </a14:imgEffect>
                  </a14:imgLayer>
                </a14:imgProps>
              </a:ext>
              <a:ext uri="{28A0092B-C50C-407E-A947-70E740481C1C}">
                <a14:useLocalDpi xmlns:a14="http://schemas.microsoft.com/office/drawing/2010/main" val="0"/>
              </a:ext>
            </a:extLst>
          </a:blip>
          <a:srcRect/>
          <a:stretch>
            <a:fillRect/>
          </a:stretch>
        </p:blipFill>
        <p:spPr bwMode="auto">
          <a:xfrm>
            <a:off x="4923219" y="5013009"/>
            <a:ext cx="10096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12" b="100000" l="8989" r="100000"/>
                    </a14:imgEffect>
                  </a14:imgLayer>
                </a14:imgProps>
              </a:ext>
              <a:ext uri="{28A0092B-C50C-407E-A947-70E740481C1C}">
                <a14:useLocalDpi xmlns:a14="http://schemas.microsoft.com/office/drawing/2010/main" val="0"/>
              </a:ext>
            </a:extLst>
          </a:blip>
          <a:srcRect/>
          <a:stretch>
            <a:fillRect/>
          </a:stretch>
        </p:blipFill>
        <p:spPr bwMode="auto">
          <a:xfrm>
            <a:off x="6176664" y="5046513"/>
            <a:ext cx="84772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474" b="98947" l="8421" r="89474"/>
                    </a14:imgEffect>
                  </a14:imgLayer>
                </a14:imgProps>
              </a:ext>
              <a:ext uri="{28A0092B-C50C-407E-A947-70E740481C1C}">
                <a14:useLocalDpi xmlns:a14="http://schemas.microsoft.com/office/drawing/2010/main" val="0"/>
              </a:ext>
            </a:extLst>
          </a:blip>
          <a:srcRect/>
          <a:stretch>
            <a:fillRect/>
          </a:stretch>
        </p:blipFill>
        <p:spPr bwMode="auto">
          <a:xfrm>
            <a:off x="6174215" y="3677579"/>
            <a:ext cx="904875"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66171" y="3716662"/>
            <a:ext cx="8763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1003980">
            <a:off x="1211988" y="3670261"/>
            <a:ext cx="8763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5861974">
            <a:off x="1130672" y="5224318"/>
            <a:ext cx="8763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410840">
            <a:off x="2438534" y="3695285"/>
            <a:ext cx="8763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450304" y="5224317"/>
            <a:ext cx="8763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376734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path" presetSubtype="0" accel="50000" decel="50000" fill="hold" nodeType="clickEffect">
                                  <p:stCondLst>
                                    <p:cond delay="0"/>
                                  </p:stCondLst>
                                  <p:childTnLst>
                                    <p:animMotion origin="layout" path="M -1.66667E-6 -1.38793E-6 L -0.05694 -0.07564 " pathEditMode="relative" rAng="0" ptsTypes="AA">
                                      <p:cBhvr>
                                        <p:cTn id="30" dur="2000" fill="hold"/>
                                        <p:tgtEl>
                                          <p:spTgt spid="14"/>
                                        </p:tgtEl>
                                        <p:attrNameLst>
                                          <p:attrName>ppt_x</p:attrName>
                                          <p:attrName>ppt_y</p:attrName>
                                        </p:attrNameLst>
                                      </p:cBhvr>
                                      <p:rCtr x="-2847" y="-3794"/>
                                    </p:animMotion>
                                  </p:childTnLst>
                                </p:cTn>
                              </p:par>
                              <p:par>
                                <p:cTn id="31" presetID="49" presetClass="path" presetSubtype="0" accel="50000" decel="50000" fill="hold" nodeType="withEffect">
                                  <p:stCondLst>
                                    <p:cond delay="0"/>
                                  </p:stCondLst>
                                  <p:childTnLst>
                                    <p:animMotion origin="layout" path="M 0.0026 -0.00231 L -0.06823 0.07125 " pathEditMode="relative" rAng="0" ptsTypes="AA">
                                      <p:cBhvr>
                                        <p:cTn id="32" dur="2000" fill="hold"/>
                                        <p:tgtEl>
                                          <p:spTgt spid="15"/>
                                        </p:tgtEl>
                                        <p:attrNameLst>
                                          <p:attrName>ppt_x</p:attrName>
                                          <p:attrName>ppt_y</p:attrName>
                                        </p:attrNameLst>
                                      </p:cBhvr>
                                      <p:rCtr x="-3542" y="3678"/>
                                    </p:animMotion>
                                  </p:childTnLst>
                                </p:cTn>
                              </p:par>
                              <p:par>
                                <p:cTn id="33" presetID="49" presetClass="path" presetSubtype="0" accel="50000" decel="50000" fill="hold" nodeType="withEffect">
                                  <p:stCondLst>
                                    <p:cond delay="0"/>
                                  </p:stCondLst>
                                  <p:childTnLst>
                                    <p:animMotion origin="layout" path="M 2.22222E-6 -3.65024E-6 L 0.05225 -0.06847 " pathEditMode="relative" rAng="0" ptsTypes="AA">
                                      <p:cBhvr>
                                        <p:cTn id="34" dur="2000" fill="hold"/>
                                        <p:tgtEl>
                                          <p:spTgt spid="16"/>
                                        </p:tgtEl>
                                        <p:attrNameLst>
                                          <p:attrName>ppt_x</p:attrName>
                                          <p:attrName>ppt_y</p:attrName>
                                        </p:attrNameLst>
                                      </p:cBhvr>
                                      <p:rCtr x="2604" y="-3424"/>
                                    </p:animMotion>
                                  </p:childTnLst>
                                </p:cTn>
                              </p:par>
                              <p:par>
                                <p:cTn id="35" presetID="49" presetClass="path" presetSubtype="0" accel="50000" decel="50000" fill="hold" nodeType="withEffect">
                                  <p:stCondLst>
                                    <p:cond delay="0"/>
                                  </p:stCondLst>
                                  <p:childTnLst>
                                    <p:animMotion origin="layout" path="M 5E-6 -1.0502E-6 L 0.05191 0.06292 " pathEditMode="relative" rAng="0" ptsTypes="AA">
                                      <p:cBhvr>
                                        <p:cTn id="36" dur="2000" fill="hold"/>
                                        <p:tgtEl>
                                          <p:spTgt spid="17"/>
                                        </p:tgtEl>
                                        <p:attrNameLst>
                                          <p:attrName>ppt_x</p:attrName>
                                          <p:attrName>ppt_y</p:attrName>
                                        </p:attrNameLst>
                                      </p:cBhvr>
                                      <p:rCtr x="2587" y="3146"/>
                                    </p:animMotion>
                                  </p:childTnLst>
                                </p:cTn>
                              </p:par>
                              <p:par>
                                <p:cTn id="37" presetID="23" presetClass="exit" presetSubtype="16" fill="hold" grpId="1" nodeType="withEffect">
                                  <p:stCondLst>
                                    <p:cond delay="0"/>
                                  </p:stCondLst>
                                  <p:childTnLst>
                                    <p:anim calcmode="lin" valueType="num">
                                      <p:cBhvr>
                                        <p:cTn id="38" dur="2000"/>
                                        <p:tgtEl>
                                          <p:spTgt spid="5"/>
                                        </p:tgtEl>
                                        <p:attrNameLst>
                                          <p:attrName>ppt_w</p:attrName>
                                        </p:attrNameLst>
                                      </p:cBhvr>
                                      <p:tavLst>
                                        <p:tav tm="0">
                                          <p:val>
                                            <p:strVal val="ppt_w"/>
                                          </p:val>
                                        </p:tav>
                                        <p:tav tm="100000">
                                          <p:val>
                                            <p:strVal val="4*ppt_w"/>
                                          </p:val>
                                        </p:tav>
                                      </p:tavLst>
                                    </p:anim>
                                    <p:anim calcmode="lin" valueType="num">
                                      <p:cBhvr>
                                        <p:cTn id="39" dur="2000"/>
                                        <p:tgtEl>
                                          <p:spTgt spid="5"/>
                                        </p:tgtEl>
                                        <p:attrNameLst>
                                          <p:attrName>ppt_h</p:attrName>
                                        </p:attrNameLst>
                                      </p:cBhvr>
                                      <p:tavLst>
                                        <p:tav tm="0">
                                          <p:val>
                                            <p:strVal val="ppt_h"/>
                                          </p:val>
                                        </p:tav>
                                        <p:tav tm="100000">
                                          <p:val>
                                            <p:strVal val="4*ppt_h"/>
                                          </p:val>
                                        </p:tav>
                                      </p:tavLst>
                                    </p:anim>
                                    <p:set>
                                      <p:cBhvr>
                                        <p:cTn id="40" dur="1" fill="hold">
                                          <p:stCondLst>
                                            <p:cond delay="19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152"/>
                                        </p:tgtEl>
                                        <p:attrNameLst>
                                          <p:attrName>style.visibility</p:attrName>
                                        </p:attrNameLst>
                                      </p:cBhvr>
                                      <p:to>
                                        <p:strVal val="visible"/>
                                      </p:to>
                                    </p:set>
                                    <p:animEffect transition="in" filter="fade">
                                      <p:cBhvr>
                                        <p:cTn id="45" dur="1000"/>
                                        <p:tgtEl>
                                          <p:spTgt spid="6152"/>
                                        </p:tgtEl>
                                      </p:cBhvr>
                                    </p:animEffect>
                                  </p:childTnLst>
                                </p:cTn>
                              </p:par>
                              <p:par>
                                <p:cTn id="46" presetID="10" presetClass="entr" presetSubtype="0" fill="hold" nodeType="withEffect">
                                  <p:stCondLst>
                                    <p:cond delay="0"/>
                                  </p:stCondLst>
                                  <p:childTnLst>
                                    <p:set>
                                      <p:cBhvr>
                                        <p:cTn id="47" dur="1" fill="hold">
                                          <p:stCondLst>
                                            <p:cond delay="0"/>
                                          </p:stCondLst>
                                        </p:cTn>
                                        <p:tgtEl>
                                          <p:spTgt spid="6149"/>
                                        </p:tgtEl>
                                        <p:attrNameLst>
                                          <p:attrName>style.visibility</p:attrName>
                                        </p:attrNameLst>
                                      </p:cBhvr>
                                      <p:to>
                                        <p:strVal val="visible"/>
                                      </p:to>
                                    </p:set>
                                    <p:animEffect transition="in" filter="fade">
                                      <p:cBhvr>
                                        <p:cTn id="48" dur="1000"/>
                                        <p:tgtEl>
                                          <p:spTgt spid="6149"/>
                                        </p:tgtEl>
                                      </p:cBhvr>
                                    </p:animEffect>
                                  </p:childTnLst>
                                </p:cTn>
                              </p:par>
                              <p:par>
                                <p:cTn id="49" presetID="10" presetClass="entr" presetSubtype="0" fill="hold" nodeType="withEffect">
                                  <p:stCondLst>
                                    <p:cond delay="0"/>
                                  </p:stCondLst>
                                  <p:childTnLst>
                                    <p:set>
                                      <p:cBhvr>
                                        <p:cTn id="50" dur="1" fill="hold">
                                          <p:stCondLst>
                                            <p:cond delay="0"/>
                                          </p:stCondLst>
                                        </p:cTn>
                                        <p:tgtEl>
                                          <p:spTgt spid="6151"/>
                                        </p:tgtEl>
                                        <p:attrNameLst>
                                          <p:attrName>style.visibility</p:attrName>
                                        </p:attrNameLst>
                                      </p:cBhvr>
                                      <p:to>
                                        <p:strVal val="visible"/>
                                      </p:to>
                                    </p:set>
                                    <p:animEffect transition="in" filter="fade">
                                      <p:cBhvr>
                                        <p:cTn id="51" dur="1000"/>
                                        <p:tgtEl>
                                          <p:spTgt spid="6151"/>
                                        </p:tgtEl>
                                      </p:cBhvr>
                                    </p:animEffect>
                                  </p:childTnLst>
                                </p:cTn>
                              </p:par>
                              <p:par>
                                <p:cTn id="52" presetID="10" presetClass="entr" presetSubtype="0" fill="hold" nodeType="withEffect">
                                  <p:stCondLst>
                                    <p:cond delay="0"/>
                                  </p:stCondLst>
                                  <p:childTnLst>
                                    <p:set>
                                      <p:cBhvr>
                                        <p:cTn id="53" dur="1" fill="hold">
                                          <p:stCondLst>
                                            <p:cond delay="0"/>
                                          </p:stCondLst>
                                        </p:cTn>
                                        <p:tgtEl>
                                          <p:spTgt spid="6150"/>
                                        </p:tgtEl>
                                        <p:attrNameLst>
                                          <p:attrName>style.visibility</p:attrName>
                                        </p:attrNameLst>
                                      </p:cBhvr>
                                      <p:to>
                                        <p:strVal val="visible"/>
                                      </p:to>
                                    </p:set>
                                    <p:animEffect transition="in" filter="fade">
                                      <p:cBhvr>
                                        <p:cTn id="54" dur="1000"/>
                                        <p:tgtEl>
                                          <p:spTgt spid="615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10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49" presetClass="path" presetSubtype="0" accel="50000" decel="50000" fill="hold" nodeType="clickEffect">
                                  <p:stCondLst>
                                    <p:cond delay="0"/>
                                  </p:stCondLst>
                                  <p:childTnLst>
                                    <p:animMotion origin="layout" path="M -4.44444E-6 -0.00578 L 0.0349 0.04511 " pathEditMode="relative" rAng="0" ptsTypes="AA">
                                      <p:cBhvr>
                                        <p:cTn id="61" dur="2000" fill="hold"/>
                                        <p:tgtEl>
                                          <p:spTgt spid="6152"/>
                                        </p:tgtEl>
                                        <p:attrNameLst>
                                          <p:attrName>ppt_x</p:attrName>
                                          <p:attrName>ppt_y</p:attrName>
                                        </p:attrNameLst>
                                      </p:cBhvr>
                                      <p:rCtr x="1736" y="2545"/>
                                    </p:animMotion>
                                  </p:childTnLst>
                                </p:cTn>
                              </p:par>
                              <p:par>
                                <p:cTn id="62" presetID="49" presetClass="path" presetSubtype="0" accel="50000" decel="50000" fill="hold" nodeType="withEffect">
                                  <p:stCondLst>
                                    <p:cond delay="0"/>
                                  </p:stCondLst>
                                  <p:childTnLst>
                                    <p:animMotion origin="layout" path="M 0.00174 -0.00116 L -0.03385 0.0458 " pathEditMode="relative" rAng="0" ptsTypes="AA">
                                      <p:cBhvr>
                                        <p:cTn id="63" dur="2000" fill="hold"/>
                                        <p:tgtEl>
                                          <p:spTgt spid="6151"/>
                                        </p:tgtEl>
                                        <p:attrNameLst>
                                          <p:attrName>ppt_x</p:attrName>
                                          <p:attrName>ppt_y</p:attrName>
                                        </p:attrNameLst>
                                      </p:cBhvr>
                                      <p:rCtr x="-1788" y="2336"/>
                                    </p:animMotion>
                                  </p:childTnLst>
                                </p:cTn>
                              </p:par>
                              <p:par>
                                <p:cTn id="64" presetID="56" presetClass="path" presetSubtype="0" accel="50000" decel="50000" fill="hold" nodeType="withEffect">
                                  <p:stCondLst>
                                    <p:cond delay="0"/>
                                  </p:stCondLst>
                                  <p:childTnLst>
                                    <p:animMotion origin="layout" path="M -0.00955 0.00463 L 0.02969 -0.04418 " pathEditMode="relative" rAng="0" ptsTypes="AA">
                                      <p:cBhvr>
                                        <p:cTn id="65" dur="2000" fill="hold"/>
                                        <p:tgtEl>
                                          <p:spTgt spid="6149"/>
                                        </p:tgtEl>
                                        <p:attrNameLst>
                                          <p:attrName>ppt_x</p:attrName>
                                          <p:attrName>ppt_y</p:attrName>
                                        </p:attrNameLst>
                                      </p:cBhvr>
                                      <p:rCtr x="1962" y="-2452"/>
                                    </p:animMotion>
                                  </p:childTnLst>
                                </p:cTn>
                              </p:par>
                              <p:par>
                                <p:cTn id="66" presetID="56" presetClass="path" presetSubtype="0" accel="50000" decel="50000" fill="hold" nodeType="withEffect">
                                  <p:stCondLst>
                                    <p:cond delay="0"/>
                                  </p:stCondLst>
                                  <p:childTnLst>
                                    <p:animMotion origin="layout" path="M 0.0026 -0.00115 L -0.02969 -0.04418 " pathEditMode="relative" rAng="0" ptsTypes="AA">
                                      <p:cBhvr>
                                        <p:cTn id="67" dur="2000" fill="hold"/>
                                        <p:tgtEl>
                                          <p:spTgt spid="6150"/>
                                        </p:tgtEl>
                                        <p:attrNameLst>
                                          <p:attrName>ppt_x</p:attrName>
                                          <p:attrName>ppt_y</p:attrName>
                                        </p:attrNameLst>
                                      </p:cBhvr>
                                      <p:rCtr x="-1615" y="-2151"/>
                                    </p:animMotion>
                                  </p:childTnLst>
                                </p:cTn>
                              </p:par>
                              <p:par>
                                <p:cTn id="68" presetID="53" presetClass="exit" presetSubtype="32" fill="hold" grpId="1" nodeType="withEffect">
                                  <p:stCondLst>
                                    <p:cond delay="0"/>
                                  </p:stCondLst>
                                  <p:childTnLst>
                                    <p:anim calcmode="lin" valueType="num">
                                      <p:cBhvr>
                                        <p:cTn id="69" dur="3000"/>
                                        <p:tgtEl>
                                          <p:spTgt spid="9"/>
                                        </p:tgtEl>
                                        <p:attrNameLst>
                                          <p:attrName>ppt_w</p:attrName>
                                        </p:attrNameLst>
                                      </p:cBhvr>
                                      <p:tavLst>
                                        <p:tav tm="0">
                                          <p:val>
                                            <p:strVal val="ppt_w"/>
                                          </p:val>
                                        </p:tav>
                                        <p:tav tm="100000">
                                          <p:val>
                                            <p:fltVal val="0"/>
                                          </p:val>
                                        </p:tav>
                                      </p:tavLst>
                                    </p:anim>
                                    <p:anim calcmode="lin" valueType="num">
                                      <p:cBhvr>
                                        <p:cTn id="70" dur="3000"/>
                                        <p:tgtEl>
                                          <p:spTgt spid="9"/>
                                        </p:tgtEl>
                                        <p:attrNameLst>
                                          <p:attrName>ppt_h</p:attrName>
                                        </p:attrNameLst>
                                      </p:cBhvr>
                                      <p:tavLst>
                                        <p:tav tm="0">
                                          <p:val>
                                            <p:strVal val="ppt_h"/>
                                          </p:val>
                                        </p:tav>
                                        <p:tav tm="100000">
                                          <p:val>
                                            <p:fltVal val="0"/>
                                          </p:val>
                                        </p:tav>
                                      </p:tavLst>
                                    </p:anim>
                                    <p:animEffect transition="out" filter="fade">
                                      <p:cBhvr>
                                        <p:cTn id="71" dur="3000"/>
                                        <p:tgtEl>
                                          <p:spTgt spid="9"/>
                                        </p:tgtEl>
                                      </p:cBhvr>
                                    </p:animEffect>
                                    <p:set>
                                      <p:cBhvr>
                                        <p:cTn id="72" dur="1" fill="hold">
                                          <p:stCondLst>
                                            <p:cond delay="2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9" grpId="0"/>
      <p:bldP spid="9"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95536" y="2318975"/>
            <a:ext cx="4252441" cy="3574867"/>
            <a:chOff x="539552" y="908721"/>
            <a:chExt cx="4252441" cy="3574867"/>
          </a:xfrm>
        </p:grpSpPr>
        <p:pic>
          <p:nvPicPr>
            <p:cNvPr id="5122" name="Picture 2" descr="http://w3.salemstate.edu/~lhanson/gls210/images_wea/wea_fi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08721"/>
              <a:ext cx="4252441" cy="324036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827584" y="3861048"/>
              <a:ext cx="3672408" cy="576064"/>
            </a:xfrm>
            <a:prstGeom prst="roundRect">
              <a:avLst/>
            </a:prstGeom>
            <a:solidFill>
              <a:schemeClr val="bg1"/>
            </a:solidFill>
            <a:ln w="19050">
              <a:solidFill>
                <a:srgbClr val="6241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73465" y="3837257"/>
              <a:ext cx="3528392" cy="646331"/>
            </a:xfrm>
            <a:prstGeom prst="rect">
              <a:avLst/>
            </a:prstGeom>
            <a:noFill/>
          </p:spPr>
          <p:txBody>
            <a:bodyPr wrap="square" rtlCol="0">
              <a:spAutoFit/>
            </a:bodyPr>
            <a:lstStyle/>
            <a:p>
              <a:pPr algn="ctr"/>
              <a:r>
                <a:rPr lang="en-US" dirty="0" smtClean="0">
                  <a:solidFill>
                    <a:srgbClr val="624120"/>
                  </a:solidFill>
                </a:rPr>
                <a:t>Thermal shattering of rock due to a forest fire</a:t>
              </a:r>
              <a:endParaRPr lang="en-US" dirty="0">
                <a:solidFill>
                  <a:srgbClr val="624120"/>
                </a:solidFill>
              </a:endParaRPr>
            </a:p>
          </p:txBody>
        </p:sp>
      </p:grpSp>
      <p:sp>
        <p:nvSpPr>
          <p:cNvPr id="6" name="Rectangle 5"/>
          <p:cNvSpPr/>
          <p:nvPr/>
        </p:nvSpPr>
        <p:spPr>
          <a:xfrm>
            <a:off x="251520" y="332656"/>
            <a:ext cx="8568952" cy="1384995"/>
          </a:xfrm>
          <a:prstGeom prst="rect">
            <a:avLst/>
          </a:prstGeom>
        </p:spPr>
        <p:txBody>
          <a:bodyPr wrap="square">
            <a:spAutoFit/>
          </a:bodyPr>
          <a:lstStyle/>
          <a:p>
            <a:pPr algn="ctr"/>
            <a:r>
              <a:rPr lang="en-US" sz="2800" b="1" dirty="0">
                <a:solidFill>
                  <a:srgbClr val="624120"/>
                </a:solidFill>
              </a:rPr>
              <a:t>For example, heating of rocks by sunlight or fires can cause expansion of their minerals. This stress  eventually cause the rock to crack apart.</a:t>
            </a:r>
          </a:p>
        </p:txBody>
      </p:sp>
      <p:grpSp>
        <p:nvGrpSpPr>
          <p:cNvPr id="8" name="Group 7"/>
          <p:cNvGrpSpPr/>
          <p:nvPr/>
        </p:nvGrpSpPr>
        <p:grpSpPr>
          <a:xfrm>
            <a:off x="5004048" y="2132856"/>
            <a:ext cx="3816424" cy="4248097"/>
            <a:chOff x="5076056" y="1843458"/>
            <a:chExt cx="3816424" cy="4248097"/>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843458"/>
              <a:ext cx="3672408" cy="4080454"/>
            </a:xfrm>
            <a:prstGeom prst="rect">
              <a:avLst/>
            </a:prstGeom>
            <a:noFill/>
            <a:ln w="9525">
              <a:solidFill>
                <a:srgbClr val="62412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5076056" y="5182724"/>
              <a:ext cx="3816424" cy="908831"/>
            </a:xfrm>
            <a:prstGeom prst="roundRect">
              <a:avLst/>
            </a:prstGeom>
            <a:solidFill>
              <a:schemeClr val="bg1"/>
            </a:solidFill>
            <a:ln w="19050">
              <a:solidFill>
                <a:srgbClr val="6241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24109" y="5151068"/>
              <a:ext cx="3528392" cy="923330"/>
            </a:xfrm>
            <a:prstGeom prst="rect">
              <a:avLst/>
            </a:prstGeom>
          </p:spPr>
          <p:txBody>
            <a:bodyPr wrap="square">
              <a:spAutoFit/>
            </a:bodyPr>
            <a:lstStyle/>
            <a:p>
              <a:pPr algn="ctr"/>
              <a:r>
                <a:rPr lang="en-US" dirty="0">
                  <a:solidFill>
                    <a:srgbClr val="624120"/>
                  </a:solidFill>
                </a:rPr>
                <a:t>The heated exterior </a:t>
              </a:r>
              <a:r>
                <a:rPr lang="en-US" dirty="0" smtClean="0">
                  <a:solidFill>
                    <a:srgbClr val="624120"/>
                  </a:solidFill>
                </a:rPr>
                <a:t>will </a:t>
              </a:r>
              <a:r>
                <a:rPr lang="en-US" dirty="0">
                  <a:solidFill>
                    <a:srgbClr val="624120"/>
                  </a:solidFill>
                </a:rPr>
                <a:t>expand </a:t>
              </a:r>
              <a:r>
                <a:rPr lang="en-US" dirty="0" smtClean="0">
                  <a:solidFill>
                    <a:srgbClr val="624120"/>
                  </a:solidFill>
                </a:rPr>
                <a:t>faster than </a:t>
              </a:r>
              <a:r>
                <a:rPr lang="en-US" dirty="0">
                  <a:solidFill>
                    <a:srgbClr val="624120"/>
                  </a:solidFill>
                </a:rPr>
                <a:t>the cool interior, causing the exterior to </a:t>
              </a:r>
              <a:r>
                <a:rPr lang="en-US" dirty="0" smtClean="0">
                  <a:solidFill>
                    <a:srgbClr val="624120"/>
                  </a:solidFill>
                </a:rPr>
                <a:t>break.</a:t>
              </a:r>
              <a:endParaRPr lang="en-US" dirty="0">
                <a:solidFill>
                  <a:srgbClr val="624120"/>
                </a:solidFill>
              </a:endParaRPr>
            </a:p>
          </p:txBody>
        </p:sp>
      </p:grpSp>
    </p:spTree>
    <p:extLst>
      <p:ext uri="{BB962C8B-B14F-4D97-AF65-F5344CB8AC3E}">
        <p14:creationId xmlns:p14="http://schemas.microsoft.com/office/powerpoint/2010/main" val="296203419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04664"/>
            <a:ext cx="4176464" cy="2736304"/>
          </a:xfrm>
        </p:spPr>
        <p:txBody>
          <a:bodyPr/>
          <a:lstStyle/>
          <a:p>
            <a:r>
              <a:rPr lang="en-US" b="1" dirty="0" smtClean="0">
                <a:solidFill>
                  <a:srgbClr val="624120"/>
                </a:solidFill>
              </a:rPr>
              <a:t>Example of Mechanical Weathering:</a:t>
            </a:r>
            <a:endParaRPr lang="en-US" b="1" dirty="0">
              <a:solidFill>
                <a:srgbClr val="624120"/>
              </a:solidFill>
            </a:endParaRPr>
          </a:p>
        </p:txBody>
      </p:sp>
      <p:sp>
        <p:nvSpPr>
          <p:cNvPr id="3" name="Rectangle 2"/>
          <p:cNvSpPr/>
          <p:nvPr/>
        </p:nvSpPr>
        <p:spPr>
          <a:xfrm>
            <a:off x="323528" y="3356992"/>
            <a:ext cx="4104456" cy="1815882"/>
          </a:xfrm>
          <a:prstGeom prst="rect">
            <a:avLst/>
          </a:prstGeom>
        </p:spPr>
        <p:txBody>
          <a:bodyPr wrap="square">
            <a:spAutoFit/>
          </a:bodyPr>
          <a:lstStyle/>
          <a:p>
            <a:pPr algn="ctr"/>
            <a:r>
              <a:rPr lang="en-US" sz="5600" b="1" kern="0" dirty="0" smtClean="0">
                <a:solidFill>
                  <a:srgbClr val="624120"/>
                </a:solidFill>
                <a:latin typeface="Arial"/>
                <a:cs typeface="Arial"/>
              </a:rPr>
              <a:t>Biological</a:t>
            </a:r>
            <a:br>
              <a:rPr lang="en-US" sz="5600" b="1" kern="0" dirty="0" smtClean="0">
                <a:solidFill>
                  <a:srgbClr val="624120"/>
                </a:solidFill>
                <a:latin typeface="Arial"/>
                <a:cs typeface="Arial"/>
              </a:rPr>
            </a:br>
            <a:r>
              <a:rPr lang="en-US" sz="5600" b="1" kern="0" dirty="0" smtClean="0">
                <a:solidFill>
                  <a:srgbClr val="624120"/>
                </a:solidFill>
                <a:latin typeface="Arial"/>
                <a:cs typeface="Arial"/>
              </a:rPr>
              <a:t>Weathering</a:t>
            </a:r>
            <a:endParaRPr lang="en-US" sz="5600" dirty="0">
              <a:solidFill>
                <a:srgbClr val="000000"/>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0" y="-11987"/>
            <a:ext cx="4476750" cy="7277100"/>
          </a:xfrm>
          <a:prstGeom prst="rect">
            <a:avLst/>
          </a:prstGeom>
          <a:noFill/>
          <a:ln w="38100">
            <a:solidFill>
              <a:srgbClr val="62412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7930945"/>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1520" y="236959"/>
            <a:ext cx="8568952" cy="2554545"/>
          </a:xfrm>
          <a:prstGeom prst="rect">
            <a:avLst/>
          </a:prstGeom>
        </p:spPr>
        <p:txBody>
          <a:bodyPr wrap="square">
            <a:spAutoFit/>
          </a:bodyPr>
          <a:lstStyle/>
          <a:p>
            <a:pPr algn="ctr"/>
            <a:r>
              <a:rPr lang="en-US" sz="4000" b="1" dirty="0" smtClean="0">
                <a:solidFill>
                  <a:srgbClr val="624120"/>
                </a:solidFill>
              </a:rPr>
              <a:t>Water and nutrients collect in the cracks of rocks that can result in the growth of plants. As the roots grow, they enlarge the cracks.</a:t>
            </a:r>
            <a:endParaRPr lang="en-US" sz="4000" b="1" dirty="0">
              <a:solidFill>
                <a:srgbClr val="624120"/>
              </a:solidFill>
            </a:endParaRPr>
          </a:p>
        </p:txBody>
      </p:sp>
      <p:grpSp>
        <p:nvGrpSpPr>
          <p:cNvPr id="2" name="Group 1"/>
          <p:cNvGrpSpPr/>
          <p:nvPr/>
        </p:nvGrpSpPr>
        <p:grpSpPr>
          <a:xfrm>
            <a:off x="350364" y="3068960"/>
            <a:ext cx="8436152" cy="3078342"/>
            <a:chOff x="403529" y="3068960"/>
            <a:chExt cx="8436152" cy="3078342"/>
          </a:xfrm>
        </p:grpSpPr>
        <p:pic>
          <p:nvPicPr>
            <p:cNvPr id="8194" name="Picture 2" descr="http://s0.geograph.org.uk/geophotos/02/67/12/2671203_19dc0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529" y="3068960"/>
              <a:ext cx="4104456" cy="3078342"/>
            </a:xfrm>
            <a:prstGeom prst="rect">
              <a:avLst/>
            </a:prstGeom>
            <a:noFill/>
            <a:ln>
              <a:solidFill>
                <a:srgbClr val="624120"/>
              </a:solidFill>
            </a:ln>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2739" y="3213133"/>
              <a:ext cx="4016942" cy="2827459"/>
            </a:xfrm>
            <a:prstGeom prst="rect">
              <a:avLst/>
            </a:prstGeom>
            <a:noFill/>
            <a:ln w="9525">
              <a:solidFill>
                <a:srgbClr val="62412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23854209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nodeType="afterEffect">
                                  <p:stCondLst>
                                    <p:cond delay="4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1520" y="236959"/>
            <a:ext cx="8568952" cy="2554545"/>
          </a:xfrm>
          <a:prstGeom prst="rect">
            <a:avLst/>
          </a:prstGeom>
        </p:spPr>
        <p:txBody>
          <a:bodyPr wrap="square">
            <a:spAutoFit/>
          </a:bodyPr>
          <a:lstStyle/>
          <a:p>
            <a:pPr algn="ctr"/>
            <a:r>
              <a:rPr lang="en-US" sz="4000" b="1" dirty="0" smtClean="0">
                <a:solidFill>
                  <a:srgbClr val="624120"/>
                </a:solidFill>
              </a:rPr>
              <a:t>Burrowing animals also cause mechanical weathering. They loosen sediment and push it to the surface as they burrow (dig).</a:t>
            </a:r>
            <a:endParaRPr lang="en-US" sz="4000" b="1" dirty="0">
              <a:solidFill>
                <a:srgbClr val="624120"/>
              </a:solidFill>
            </a:endParaRPr>
          </a:p>
        </p:txBody>
      </p:sp>
      <p:grpSp>
        <p:nvGrpSpPr>
          <p:cNvPr id="2" name="Group 1"/>
          <p:cNvGrpSpPr/>
          <p:nvPr/>
        </p:nvGrpSpPr>
        <p:grpSpPr>
          <a:xfrm>
            <a:off x="539552" y="2925746"/>
            <a:ext cx="7986740" cy="3781285"/>
            <a:chOff x="539552" y="2925746"/>
            <a:chExt cx="7986740" cy="3781285"/>
          </a:xfrm>
        </p:grpSpPr>
        <p:pic>
          <p:nvPicPr>
            <p:cNvPr id="9218" name="Picture 2" descr="https://classconnection.s3.amazonaws.com/261/flashcards/893261/jpg/ground-hog13212900580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931614"/>
              <a:ext cx="2808312" cy="1867149"/>
            </a:xfrm>
            <a:prstGeom prst="rect">
              <a:avLst/>
            </a:prstGeom>
            <a:noFill/>
            <a:ln>
              <a:solidFill>
                <a:srgbClr val="624120"/>
              </a:solidFill>
            </a:ln>
            <a:extLst>
              <a:ext uri="{909E8E84-426E-40DD-AFC4-6F175D3DCCD1}">
                <a14:hiddenFill xmlns:a14="http://schemas.microsoft.com/office/drawing/2010/main">
                  <a:solidFill>
                    <a:srgbClr val="FFFFFF"/>
                  </a:solidFill>
                </a14:hiddenFill>
              </a:ext>
            </a:extLst>
          </p:spPr>
        </p:pic>
        <p:pic>
          <p:nvPicPr>
            <p:cNvPr id="9220" name="Picture 4" descr="http://farm5.staticflickr.com/4063/4285992318_39c699be64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4992531"/>
              <a:ext cx="2286000" cy="1714500"/>
            </a:xfrm>
            <a:prstGeom prst="rect">
              <a:avLst/>
            </a:prstGeom>
            <a:noFill/>
            <a:ln>
              <a:solidFill>
                <a:srgbClr val="624120"/>
              </a:solidFill>
            </a:ln>
            <a:extLst>
              <a:ext uri="{909E8E84-426E-40DD-AFC4-6F175D3DCCD1}">
                <a14:hiddenFill xmlns:a14="http://schemas.microsoft.com/office/drawing/2010/main">
                  <a:solidFill>
                    <a:srgbClr val="FFFFFF"/>
                  </a:solidFill>
                </a14:hiddenFill>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2925746"/>
              <a:ext cx="4602364" cy="3781285"/>
            </a:xfrm>
            <a:prstGeom prst="rect">
              <a:avLst/>
            </a:prstGeom>
            <a:noFill/>
            <a:ln w="9525">
              <a:solidFill>
                <a:srgbClr val="62412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14756093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nodeType="afterEffect">
                                  <p:stCondLst>
                                    <p:cond delay="25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1520" y="303180"/>
            <a:ext cx="8568952" cy="1938992"/>
          </a:xfrm>
          <a:prstGeom prst="rect">
            <a:avLst/>
          </a:prstGeom>
        </p:spPr>
        <p:txBody>
          <a:bodyPr wrap="square">
            <a:spAutoFit/>
          </a:bodyPr>
          <a:lstStyle/>
          <a:p>
            <a:pPr algn="ctr"/>
            <a:r>
              <a:rPr lang="en-US" sz="4000" b="1" dirty="0" smtClean="0">
                <a:solidFill>
                  <a:srgbClr val="624120"/>
                </a:solidFill>
              </a:rPr>
              <a:t>Weathering can also </a:t>
            </a:r>
            <a:r>
              <a:rPr lang="en-US" sz="4000" b="1" dirty="0">
                <a:solidFill>
                  <a:srgbClr val="624120"/>
                </a:solidFill>
              </a:rPr>
              <a:t>occur </a:t>
            </a:r>
            <a:r>
              <a:rPr lang="en-US" sz="4000" b="1" dirty="0" smtClean="0">
                <a:solidFill>
                  <a:srgbClr val="624120"/>
                </a:solidFill>
              </a:rPr>
              <a:t>by the </a:t>
            </a:r>
            <a:r>
              <a:rPr lang="en-US" sz="4000" b="1" dirty="0">
                <a:solidFill>
                  <a:srgbClr val="624120"/>
                </a:solidFill>
              </a:rPr>
              <a:t>rubbing of one object or surface</a:t>
            </a:r>
          </a:p>
          <a:p>
            <a:pPr algn="ctr"/>
            <a:r>
              <a:rPr lang="en-US" sz="4000" b="1" dirty="0">
                <a:solidFill>
                  <a:srgbClr val="624120"/>
                </a:solidFill>
              </a:rPr>
              <a:t>against </a:t>
            </a:r>
            <a:r>
              <a:rPr lang="en-US" sz="4000" b="1" dirty="0" smtClean="0">
                <a:solidFill>
                  <a:srgbClr val="624120"/>
                </a:solidFill>
              </a:rPr>
              <a:t>another [Abrasion].  </a:t>
            </a:r>
            <a:endParaRPr lang="en-US" sz="4000" b="1" dirty="0">
              <a:solidFill>
                <a:srgbClr val="624120"/>
              </a:solidFill>
            </a:endParaRPr>
          </a:p>
        </p:txBody>
      </p:sp>
      <p:grpSp>
        <p:nvGrpSpPr>
          <p:cNvPr id="10" name="Group 9"/>
          <p:cNvGrpSpPr/>
          <p:nvPr/>
        </p:nvGrpSpPr>
        <p:grpSpPr>
          <a:xfrm>
            <a:off x="581496" y="2796694"/>
            <a:ext cx="7994297" cy="2993200"/>
            <a:chOff x="500909" y="2820512"/>
            <a:chExt cx="7994297" cy="2993200"/>
          </a:xfrm>
        </p:grpSpPr>
        <p:grpSp>
          <p:nvGrpSpPr>
            <p:cNvPr id="8" name="Group 7"/>
            <p:cNvGrpSpPr/>
            <p:nvPr/>
          </p:nvGrpSpPr>
          <p:grpSpPr>
            <a:xfrm>
              <a:off x="500909" y="2852936"/>
              <a:ext cx="3902649" cy="2958652"/>
              <a:chOff x="467544" y="2492896"/>
              <a:chExt cx="3902649" cy="2958652"/>
            </a:xfrm>
          </p:grpSpPr>
          <p:pic>
            <p:nvPicPr>
              <p:cNvPr id="12290" name="Picture 2" descr="http://www.asergeev.com/pictures/archives/2013/1175/jpeg/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492896"/>
                <a:ext cx="3902649" cy="2592288"/>
              </a:xfrm>
              <a:prstGeom prst="rect">
                <a:avLst/>
              </a:prstGeom>
              <a:noFill/>
              <a:ln>
                <a:solidFill>
                  <a:srgbClr val="624120"/>
                </a:solidFill>
              </a:ln>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941864" y="4609659"/>
                <a:ext cx="2954008" cy="841889"/>
                <a:chOff x="897912" y="4497411"/>
                <a:chExt cx="2954008" cy="841889"/>
              </a:xfrm>
            </p:grpSpPr>
            <p:sp>
              <p:nvSpPr>
                <p:cNvPr id="4" name="Rounded Rectangle 3"/>
                <p:cNvSpPr/>
                <p:nvPr/>
              </p:nvSpPr>
              <p:spPr>
                <a:xfrm>
                  <a:off x="897912" y="4524468"/>
                  <a:ext cx="2954008" cy="814832"/>
                </a:xfrm>
                <a:prstGeom prst="roundRect">
                  <a:avLst/>
                </a:prstGeom>
                <a:solidFill>
                  <a:schemeClr val="bg1"/>
                </a:solidFill>
                <a:ln>
                  <a:solidFill>
                    <a:srgbClr val="6241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92866" y="4497411"/>
                  <a:ext cx="2757570" cy="830997"/>
                </a:xfrm>
                <a:prstGeom prst="rect">
                  <a:avLst/>
                </a:prstGeom>
                <a:noFill/>
              </p:spPr>
              <p:txBody>
                <a:bodyPr wrap="square" rtlCol="0">
                  <a:spAutoFit/>
                </a:bodyPr>
                <a:lstStyle/>
                <a:p>
                  <a:pPr algn="ctr"/>
                  <a:r>
                    <a:rPr lang="en-US" sz="2400" b="1" dirty="0" smtClean="0">
                      <a:solidFill>
                        <a:srgbClr val="624120"/>
                      </a:solidFill>
                    </a:rPr>
                    <a:t>Sand rubbing </a:t>
                  </a:r>
                  <a:br>
                    <a:rPr lang="en-US" sz="2400" b="1" dirty="0" smtClean="0">
                      <a:solidFill>
                        <a:srgbClr val="624120"/>
                      </a:solidFill>
                    </a:rPr>
                  </a:br>
                  <a:r>
                    <a:rPr lang="en-US" sz="2400" b="1" dirty="0" smtClean="0">
                      <a:solidFill>
                        <a:srgbClr val="624120"/>
                      </a:solidFill>
                    </a:rPr>
                    <a:t>against the rock</a:t>
                  </a:r>
                  <a:endParaRPr lang="en-US" sz="2400" b="1" dirty="0">
                    <a:solidFill>
                      <a:srgbClr val="624120"/>
                    </a:solidFill>
                  </a:endParaRPr>
                </a:p>
              </p:txBody>
            </p:sp>
          </p:grpSp>
        </p:grpSp>
        <p:grpSp>
          <p:nvGrpSpPr>
            <p:cNvPr id="9" name="Group 8"/>
            <p:cNvGrpSpPr/>
            <p:nvPr/>
          </p:nvGrpSpPr>
          <p:grpSpPr>
            <a:xfrm>
              <a:off x="5168878" y="2820512"/>
              <a:ext cx="3326328" cy="2993200"/>
              <a:chOff x="5148064" y="2477342"/>
              <a:chExt cx="3326328" cy="2993200"/>
            </a:xfrm>
          </p:grpSpPr>
          <p:pic>
            <p:nvPicPr>
              <p:cNvPr id="12292" name="Picture 4" descr="http://f.tqn.com/y/geology/1/S/6/Y/1/riverrock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477342"/>
                <a:ext cx="3326328" cy="2607841"/>
              </a:xfrm>
              <a:prstGeom prst="rect">
                <a:avLst/>
              </a:prstGeom>
              <a:noFill/>
              <a:ln>
                <a:solidFill>
                  <a:srgbClr val="624120"/>
                </a:solidFill>
              </a:ln>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5220072" y="4454879"/>
                <a:ext cx="3168352" cy="1015663"/>
                <a:chOff x="783760" y="4476145"/>
                <a:chExt cx="3168352" cy="1015663"/>
              </a:xfrm>
            </p:grpSpPr>
            <p:sp>
              <p:nvSpPr>
                <p:cNvPr id="13" name="Rounded Rectangle 12"/>
                <p:cNvSpPr/>
                <p:nvPr/>
              </p:nvSpPr>
              <p:spPr>
                <a:xfrm>
                  <a:off x="783760" y="4530386"/>
                  <a:ext cx="3168352" cy="931536"/>
                </a:xfrm>
                <a:prstGeom prst="roundRect">
                  <a:avLst/>
                </a:prstGeom>
                <a:solidFill>
                  <a:schemeClr val="bg1"/>
                </a:solidFill>
                <a:ln>
                  <a:solidFill>
                    <a:srgbClr val="6241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19566" y="4476145"/>
                  <a:ext cx="2952328" cy="1015663"/>
                </a:xfrm>
                <a:prstGeom prst="rect">
                  <a:avLst/>
                </a:prstGeom>
                <a:noFill/>
              </p:spPr>
              <p:txBody>
                <a:bodyPr wrap="square" rtlCol="0">
                  <a:spAutoFit/>
                </a:bodyPr>
                <a:lstStyle/>
                <a:p>
                  <a:pPr algn="ctr"/>
                  <a:r>
                    <a:rPr lang="en-US" sz="2000" b="1" dirty="0" smtClean="0">
                      <a:solidFill>
                        <a:srgbClr val="624120"/>
                      </a:solidFill>
                    </a:rPr>
                    <a:t>Rocks and other sediment rubbing against one another</a:t>
                  </a:r>
                  <a:endParaRPr lang="en-US" sz="2000" b="1" dirty="0">
                    <a:solidFill>
                      <a:srgbClr val="624120"/>
                    </a:solidFill>
                  </a:endParaRPr>
                </a:p>
              </p:txBody>
            </p:sp>
          </p:grpSp>
        </p:grpSp>
      </p:grpSp>
      <p:pic>
        <p:nvPicPr>
          <p:cNvPr id="122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558" y="2612804"/>
            <a:ext cx="7916522" cy="3343490"/>
          </a:xfrm>
          <a:prstGeom prst="rect">
            <a:avLst/>
          </a:prstGeom>
          <a:noFill/>
          <a:ln w="12700">
            <a:solidFill>
              <a:srgbClr val="62412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205393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2000"/>
                                  </p:stCondLst>
                                  <p:childTnLst>
                                    <p:set>
                                      <p:cBhvr>
                                        <p:cTn id="12" dur="1" fill="hold">
                                          <p:stCondLst>
                                            <p:cond delay="0"/>
                                          </p:stCondLst>
                                        </p:cTn>
                                        <p:tgtEl>
                                          <p:spTgt spid="12293"/>
                                        </p:tgtEl>
                                        <p:attrNameLst>
                                          <p:attrName>style.visibility</p:attrName>
                                        </p:attrNameLst>
                                      </p:cBhvr>
                                      <p:to>
                                        <p:strVal val="visible"/>
                                      </p:to>
                                    </p:set>
                                    <p:animEffect transition="in" filter="fade">
                                      <p:cBhvr>
                                        <p:cTn id="13" dur="1000"/>
                                        <p:tgtEl>
                                          <p:spTgt spid="1229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00"/>
                                        <p:tgtEl>
                                          <p:spTgt spid="12293"/>
                                        </p:tgtEl>
                                      </p:cBhvr>
                                    </p:animEffect>
                                    <p:set>
                                      <p:cBhvr>
                                        <p:cTn id="18" dur="1" fill="hold">
                                          <p:stCondLst>
                                            <p:cond delay="999"/>
                                          </p:stCondLst>
                                        </p:cTn>
                                        <p:tgtEl>
                                          <p:spTgt spid="12293"/>
                                        </p:tgtEl>
                                        <p:attrNameLst>
                                          <p:attrName>style.visibility</p:attrName>
                                        </p:attrNameLst>
                                      </p:cBhvr>
                                      <p:to>
                                        <p:strVal val="hidden"/>
                                      </p:to>
                                    </p:set>
                                  </p:childTnLst>
                                </p:cTn>
                              </p:par>
                            </p:childTnLst>
                          </p:cTn>
                        </p:par>
                        <p:par>
                          <p:cTn id="19" fill="hold">
                            <p:stCondLst>
                              <p:cond delay="1000"/>
                            </p:stCondLst>
                            <p:childTnLst>
                              <p:par>
                                <p:cTn id="20" presetID="47" presetClass="entr" presetSubtype="0" fill="hold" nodeType="after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1124744"/>
            <a:ext cx="7916416" cy="4320480"/>
          </a:xfrm>
        </p:spPr>
        <p:txBody>
          <a:bodyPr/>
          <a:lstStyle/>
          <a:p>
            <a:r>
              <a:rPr lang="en-US" sz="4800" b="1" dirty="0" smtClean="0">
                <a:solidFill>
                  <a:srgbClr val="624120"/>
                </a:solidFill>
              </a:rPr>
              <a:t>Turn to an elbow partner and describe examples of mechanical weathering you have observed recently [in real life </a:t>
            </a:r>
            <a:br>
              <a:rPr lang="en-US" sz="4800" b="1" dirty="0" smtClean="0">
                <a:solidFill>
                  <a:srgbClr val="624120"/>
                </a:solidFill>
              </a:rPr>
            </a:br>
            <a:r>
              <a:rPr lang="en-US" sz="4800" b="1" dirty="0" smtClean="0">
                <a:solidFill>
                  <a:srgbClr val="624120"/>
                </a:solidFill>
              </a:rPr>
              <a:t>not the activator] or </a:t>
            </a:r>
            <a:br>
              <a:rPr lang="en-US" sz="4800" b="1" dirty="0" smtClean="0">
                <a:solidFill>
                  <a:srgbClr val="624120"/>
                </a:solidFill>
              </a:rPr>
            </a:br>
            <a:r>
              <a:rPr lang="en-US" sz="4800" b="1" dirty="0" smtClean="0">
                <a:solidFill>
                  <a:srgbClr val="624120"/>
                </a:solidFill>
              </a:rPr>
              <a:t>in the past.</a:t>
            </a:r>
            <a:endParaRPr lang="en-US" sz="4800" b="1" dirty="0">
              <a:solidFill>
                <a:srgbClr val="624120"/>
              </a:solidFill>
            </a:endParaRPr>
          </a:p>
        </p:txBody>
      </p:sp>
    </p:spTree>
    <p:extLst>
      <p:ext uri="{BB962C8B-B14F-4D97-AF65-F5344CB8AC3E}">
        <p14:creationId xmlns:p14="http://schemas.microsoft.com/office/powerpoint/2010/main" val="181059485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24.media.tumblr.com/69856f10955e16832474d178f3c5c330/tumblr_mkk29psOWb1ru423qo1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63488"/>
            <a:ext cx="9252520" cy="9252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450927"/>
      </p:ext>
    </p:extLst>
  </p:cSld>
  <p:clrMapOvr>
    <a:masterClrMapping/>
  </p:clrMapOvr>
  <mc:AlternateContent xmlns:mc="http://schemas.openxmlformats.org/markup-compatibility/2006" xmlns:p14="http://schemas.microsoft.com/office/powerpoint/2010/main">
    <mc:Choice Requires="p14">
      <p:transition spd="slow" p14:dur="2000" advTm="3000">
        <p14:flip dir="r"/>
      </p:transition>
    </mc:Choice>
    <mc:Fallback xmlns="">
      <p:transition spd="slow" advTm="3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48680"/>
            <a:ext cx="8784976" cy="1143000"/>
          </a:xfrm>
        </p:spPr>
        <p:txBody>
          <a:bodyPr/>
          <a:lstStyle/>
          <a:p>
            <a:r>
              <a:rPr lang="en-US" sz="6000" b="1" u="sng" dirty="0" smtClean="0">
                <a:solidFill>
                  <a:srgbClr val="624120"/>
                </a:solidFill>
              </a:rPr>
              <a:t>Chemical Weathering</a:t>
            </a:r>
            <a:endParaRPr lang="en-US" sz="6000" b="1" u="sng" dirty="0">
              <a:solidFill>
                <a:srgbClr val="624120"/>
              </a:solidFill>
            </a:endParaRPr>
          </a:p>
        </p:txBody>
      </p:sp>
      <p:sp>
        <p:nvSpPr>
          <p:cNvPr id="3" name="Content Placeholder 2"/>
          <p:cNvSpPr>
            <a:spLocks noGrp="1"/>
          </p:cNvSpPr>
          <p:nvPr>
            <p:ph idx="1"/>
          </p:nvPr>
        </p:nvSpPr>
        <p:spPr>
          <a:xfrm>
            <a:off x="323528" y="1988840"/>
            <a:ext cx="8229600" cy="3547648"/>
          </a:xfrm>
        </p:spPr>
        <p:txBody>
          <a:bodyPr/>
          <a:lstStyle/>
          <a:p>
            <a:pPr marL="0" indent="0" algn="ctr">
              <a:buNone/>
            </a:pPr>
            <a:r>
              <a:rPr lang="en-US" sz="4400" b="1" dirty="0" smtClean="0">
                <a:solidFill>
                  <a:srgbClr val="624120"/>
                </a:solidFill>
              </a:rPr>
              <a:t>Chemical reactions dissolve or change the minerals in rocks or change them into different minerals [changes the chemical composition]</a:t>
            </a:r>
          </a:p>
        </p:txBody>
      </p:sp>
    </p:spTree>
    <p:extLst>
      <p:ext uri="{BB962C8B-B14F-4D97-AF65-F5344CB8AC3E}">
        <p14:creationId xmlns:p14="http://schemas.microsoft.com/office/powerpoint/2010/main" val="8926971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8640960" cy="1440160"/>
          </a:xfrm>
        </p:spPr>
        <p:txBody>
          <a:bodyPr/>
          <a:lstStyle/>
          <a:p>
            <a:r>
              <a:rPr lang="en-US" sz="5400" b="1" dirty="0" smtClean="0">
                <a:solidFill>
                  <a:srgbClr val="624120"/>
                </a:solidFill>
              </a:rPr>
              <a:t>Example of Chemical Weathering:</a:t>
            </a:r>
            <a:endParaRPr lang="en-US" sz="5400" b="1" dirty="0">
              <a:solidFill>
                <a:srgbClr val="624120"/>
              </a:solidFill>
            </a:endParaRPr>
          </a:p>
        </p:txBody>
      </p:sp>
      <p:pic>
        <p:nvPicPr>
          <p:cNvPr id="13316" name="Picture 4" descr="http://www.absolutechinatours.com/UploadFiles/ImageBase/yeliu-geopark-disolution-r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8417" y="3717032"/>
            <a:ext cx="4392488" cy="2861980"/>
          </a:xfrm>
          <a:prstGeom prst="rect">
            <a:avLst/>
          </a:prstGeom>
          <a:noFill/>
          <a:ln>
            <a:solidFill>
              <a:srgbClr val="624120"/>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179512" y="2098891"/>
            <a:ext cx="8784976" cy="1384995"/>
          </a:xfrm>
          <a:prstGeom prst="rect">
            <a:avLst/>
          </a:prstGeom>
        </p:spPr>
        <p:txBody>
          <a:bodyPr wrap="square">
            <a:spAutoFit/>
          </a:bodyPr>
          <a:lstStyle/>
          <a:p>
            <a:pPr algn="ctr"/>
            <a:r>
              <a:rPr lang="en-US" sz="4200" b="1" kern="0" dirty="0">
                <a:solidFill>
                  <a:srgbClr val="624120"/>
                </a:solidFill>
                <a:latin typeface="Arial"/>
                <a:cs typeface="Arial"/>
              </a:rPr>
              <a:t>R</a:t>
            </a:r>
            <a:r>
              <a:rPr lang="en-US" sz="4200" b="1" kern="0" dirty="0" smtClean="0">
                <a:solidFill>
                  <a:srgbClr val="624120"/>
                </a:solidFill>
                <a:latin typeface="Arial"/>
                <a:cs typeface="Arial"/>
              </a:rPr>
              <a:t>ocks and minerals can dissolve in acidic waters [Dissolution].</a:t>
            </a:r>
            <a:endParaRPr lang="en-US" sz="4200" dirty="0">
              <a:solidFill>
                <a:srgbClr val="000000"/>
              </a:solidFill>
            </a:endParaRPr>
          </a:p>
        </p:txBody>
      </p:sp>
    </p:spTree>
    <p:extLst>
      <p:ext uri="{BB962C8B-B14F-4D97-AF65-F5344CB8AC3E}">
        <p14:creationId xmlns:p14="http://schemas.microsoft.com/office/powerpoint/2010/main" val="297444083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1000"/>
                                        <p:tgtEl>
                                          <p:spTgt spid="13316"/>
                                        </p:tgtEl>
                                      </p:cBhvr>
                                    </p:animEffect>
                                    <p:anim calcmode="lin" valueType="num">
                                      <p:cBhvr>
                                        <p:cTn id="8" dur="1000" fill="hold"/>
                                        <p:tgtEl>
                                          <p:spTgt spid="13316"/>
                                        </p:tgtEl>
                                        <p:attrNameLst>
                                          <p:attrName>ppt_x</p:attrName>
                                        </p:attrNameLst>
                                      </p:cBhvr>
                                      <p:tavLst>
                                        <p:tav tm="0">
                                          <p:val>
                                            <p:strVal val="#ppt_x"/>
                                          </p:val>
                                        </p:tav>
                                        <p:tav tm="100000">
                                          <p:val>
                                            <p:strVal val="#ppt_x"/>
                                          </p:val>
                                        </p:tav>
                                      </p:tavLst>
                                    </p:anim>
                                    <p:anim calcmode="lin" valueType="num">
                                      <p:cBhvr>
                                        <p:cTn id="9" dur="1000" fill="hold"/>
                                        <p:tgtEl>
                                          <p:spTgt spid="1331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geographypods.com/uploads/7/6/2/2/7622863/4986092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51460"/>
            <a:ext cx="10657184" cy="70562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1323" y="116632"/>
            <a:ext cx="4355976" cy="1015663"/>
          </a:xfrm>
          <a:prstGeom prst="rect">
            <a:avLst/>
          </a:prstGeom>
        </p:spPr>
        <p:txBody>
          <a:bodyPr wrap="square">
            <a:spAutoFit/>
          </a:bodyPr>
          <a:lstStyle/>
          <a:p>
            <a:pPr algn="ctr"/>
            <a:r>
              <a:rPr lang="en-US" sz="6000" b="1" kern="0" dirty="0" smtClean="0">
                <a:solidFill>
                  <a:schemeClr val="bg1"/>
                </a:solidFill>
                <a:effectLst>
                  <a:outerShdw blurRad="38100" dist="38100" dir="2700000" algn="tl">
                    <a:srgbClr val="000000">
                      <a:alpha val="43137"/>
                    </a:srgbClr>
                  </a:outerShdw>
                </a:effectLst>
                <a:latin typeface="Arial"/>
                <a:cs typeface="Arial"/>
              </a:rPr>
              <a:t>Dissolution</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0317746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680634"/>
            <a:ext cx="4946898" cy="516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07504" y="1056052"/>
            <a:ext cx="4392488" cy="4104456"/>
          </a:xfrm>
        </p:spPr>
        <p:txBody>
          <a:bodyPr/>
          <a:lstStyle/>
          <a:p>
            <a:r>
              <a:rPr lang="en-US" sz="4800" b="1" dirty="0" smtClean="0">
                <a:solidFill>
                  <a:srgbClr val="624120"/>
                </a:solidFill>
              </a:rPr>
              <a:t>Caves form when slightly acidic groundwater dissolves limestone.</a:t>
            </a:r>
            <a:endParaRPr lang="en-US" sz="4800" b="1" dirty="0">
              <a:solidFill>
                <a:srgbClr val="624120"/>
              </a:solidFill>
            </a:endParaRPr>
          </a:p>
        </p:txBody>
      </p:sp>
    </p:spTree>
    <p:extLst>
      <p:ext uri="{BB962C8B-B14F-4D97-AF65-F5344CB8AC3E}">
        <p14:creationId xmlns:p14="http://schemas.microsoft.com/office/powerpoint/2010/main" val="357043100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150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9069"/>
            <a:ext cx="8229600" cy="1143000"/>
          </a:xfrm>
        </p:spPr>
        <p:txBody>
          <a:bodyPr/>
          <a:lstStyle/>
          <a:p>
            <a:r>
              <a:rPr lang="en-US" sz="5400" b="1" dirty="0" smtClean="0">
                <a:solidFill>
                  <a:srgbClr val="624120"/>
                </a:solidFill>
              </a:rPr>
              <a:t>Cave formed by acid dissolved limestone</a:t>
            </a:r>
            <a:endParaRPr lang="en-US" sz="5400" b="1" dirty="0">
              <a:solidFill>
                <a:srgbClr val="624120"/>
              </a:solidFill>
            </a:endParaRPr>
          </a:p>
        </p:txBody>
      </p:sp>
      <p:pic>
        <p:nvPicPr>
          <p:cNvPr id="3076" name="Picture 4" descr="http://www.natureflip.com/sites/default/files/photo/carlsbad-caverns-national-park/carlsbad-caverns-national-park-photo-cavern-chambers-were-formed-due-sulfuric-acid-dissolv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916832"/>
            <a:ext cx="6912768" cy="4605633"/>
          </a:xfrm>
          <a:prstGeom prst="rect">
            <a:avLst/>
          </a:prstGeom>
          <a:noFill/>
          <a:ln>
            <a:solidFill>
              <a:srgbClr val="62412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62925"/>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767" y="178045"/>
            <a:ext cx="8496944" cy="2448272"/>
          </a:xfrm>
        </p:spPr>
        <p:txBody>
          <a:bodyPr/>
          <a:lstStyle/>
          <a:p>
            <a:r>
              <a:rPr lang="en-US" sz="3600" b="1" dirty="0" smtClean="0">
                <a:solidFill>
                  <a:srgbClr val="624120"/>
                </a:solidFill>
              </a:rPr>
              <a:t>Some plants give off acids that also dissolve minerals in rock. The rock is weakened and eventually breaks into smaller pieces.</a:t>
            </a:r>
            <a:endParaRPr lang="en-US" sz="3600" b="1" dirty="0">
              <a:solidFill>
                <a:srgbClr val="624120"/>
              </a:solidFill>
            </a:endParaRPr>
          </a:p>
        </p:txBody>
      </p:sp>
      <p:pic>
        <p:nvPicPr>
          <p:cNvPr id="15364" name="Picture 4" descr="http://4.bp.blogspot.com/-EBcRx4Dg62Y/UUpF26uND2I/AAAAAAAABFw/P6jjYRnRch8/s1600/IMG_10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2708920"/>
            <a:ext cx="4608512" cy="3070422"/>
          </a:xfrm>
          <a:prstGeom prst="rect">
            <a:avLst/>
          </a:prstGeom>
          <a:noFill/>
          <a:ln>
            <a:solidFill>
              <a:srgbClr val="624120"/>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1966656" y="5931378"/>
            <a:ext cx="5544616" cy="646331"/>
          </a:xfrm>
          <a:prstGeom prst="rect">
            <a:avLst/>
          </a:prstGeom>
        </p:spPr>
        <p:txBody>
          <a:bodyPr wrap="square">
            <a:spAutoFit/>
          </a:bodyPr>
          <a:lstStyle/>
          <a:p>
            <a:pPr algn="ctr"/>
            <a:r>
              <a:rPr lang="en-US" sz="3600" u="sng" dirty="0">
                <a:solidFill>
                  <a:srgbClr val="0000FF"/>
                </a:solidFill>
                <a:latin typeface="Arial"/>
                <a:ea typeface="Calibri"/>
                <a:hlinkClick r:id="rId3"/>
              </a:rPr>
              <a:t>Rock Meets Lichen</a:t>
            </a:r>
            <a:r>
              <a:rPr lang="en-US" sz="3600" dirty="0">
                <a:latin typeface="Arial"/>
                <a:ea typeface="Calibri"/>
              </a:rPr>
              <a:t> [</a:t>
            </a:r>
            <a:r>
              <a:rPr lang="en-US" sz="3600" dirty="0" smtClean="0">
                <a:latin typeface="Arial"/>
                <a:ea typeface="Calibri"/>
              </a:rPr>
              <a:t>2:06]</a:t>
            </a:r>
            <a:endParaRPr lang="en-US" sz="3600" dirty="0"/>
          </a:p>
        </p:txBody>
      </p:sp>
    </p:spTree>
    <p:extLst>
      <p:ext uri="{BB962C8B-B14F-4D97-AF65-F5344CB8AC3E}">
        <p14:creationId xmlns:p14="http://schemas.microsoft.com/office/powerpoint/2010/main" val="264709661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03180"/>
            <a:ext cx="8640960" cy="1512168"/>
          </a:xfrm>
        </p:spPr>
        <p:txBody>
          <a:bodyPr/>
          <a:lstStyle/>
          <a:p>
            <a:r>
              <a:rPr lang="en-US" sz="5400" b="1" dirty="0" smtClean="0">
                <a:solidFill>
                  <a:srgbClr val="624120"/>
                </a:solidFill>
              </a:rPr>
              <a:t>Example of Chemical Weathering:</a:t>
            </a:r>
            <a:endParaRPr lang="en-US" sz="5400" b="1" dirty="0">
              <a:solidFill>
                <a:srgbClr val="624120"/>
              </a:solidFill>
            </a:endParaRPr>
          </a:p>
        </p:txBody>
      </p:sp>
      <p:sp>
        <p:nvSpPr>
          <p:cNvPr id="7" name="Rectangle 6"/>
          <p:cNvSpPr/>
          <p:nvPr/>
        </p:nvSpPr>
        <p:spPr>
          <a:xfrm>
            <a:off x="179512" y="2014952"/>
            <a:ext cx="8784976" cy="3323987"/>
          </a:xfrm>
          <a:prstGeom prst="rect">
            <a:avLst/>
          </a:prstGeom>
        </p:spPr>
        <p:txBody>
          <a:bodyPr wrap="square">
            <a:spAutoFit/>
          </a:bodyPr>
          <a:lstStyle/>
          <a:p>
            <a:pPr algn="ctr"/>
            <a:r>
              <a:rPr lang="en-US" sz="4200" b="1" kern="0" dirty="0" smtClean="0">
                <a:solidFill>
                  <a:srgbClr val="624120"/>
                </a:solidFill>
                <a:latin typeface="Arial"/>
                <a:cs typeface="Arial"/>
              </a:rPr>
              <a:t>The chemical compounds </a:t>
            </a:r>
            <a:br>
              <a:rPr lang="en-US" sz="4200" b="1" kern="0" dirty="0" smtClean="0">
                <a:solidFill>
                  <a:srgbClr val="624120"/>
                </a:solidFill>
                <a:latin typeface="Arial"/>
                <a:cs typeface="Arial"/>
              </a:rPr>
            </a:br>
            <a:r>
              <a:rPr lang="en-US" sz="4200" b="1" kern="0" dirty="0" smtClean="0">
                <a:solidFill>
                  <a:srgbClr val="624120"/>
                </a:solidFill>
                <a:latin typeface="Arial"/>
                <a:cs typeface="Arial"/>
              </a:rPr>
              <a:t>(mixes) in rock can breakdown due to a reaction with water [Hydrolysis]. An example is Feldspar changing to Clay.</a:t>
            </a:r>
            <a:endParaRPr lang="en-US" sz="4200" dirty="0">
              <a:solidFill>
                <a:srgbClr val="000000"/>
              </a:solidFill>
            </a:endParaRPr>
          </a:p>
        </p:txBody>
      </p:sp>
      <p:sp>
        <p:nvSpPr>
          <p:cNvPr id="4" name="Rectangle 3"/>
          <p:cNvSpPr/>
          <p:nvPr/>
        </p:nvSpPr>
        <p:spPr>
          <a:xfrm>
            <a:off x="149443" y="5469487"/>
            <a:ext cx="8761880" cy="600164"/>
          </a:xfrm>
          <a:prstGeom prst="rect">
            <a:avLst/>
          </a:prstGeom>
        </p:spPr>
        <p:txBody>
          <a:bodyPr wrap="square">
            <a:spAutoFit/>
          </a:bodyPr>
          <a:lstStyle/>
          <a:p>
            <a:pPr marR="0" lvl="1" algn="ctr">
              <a:spcBef>
                <a:spcPts val="0"/>
              </a:spcBef>
              <a:spcAft>
                <a:spcPts val="0"/>
              </a:spcAft>
            </a:pPr>
            <a:r>
              <a:rPr lang="en-US" sz="2800" u="sng" dirty="0">
                <a:solidFill>
                  <a:srgbClr val="0000FF"/>
                </a:solidFill>
                <a:latin typeface="Arial"/>
                <a:ea typeface="Calibri"/>
                <a:hlinkClick r:id="rId2"/>
              </a:rPr>
              <a:t>Chemical Weathering Feldspar into Clay</a:t>
            </a:r>
            <a:r>
              <a:rPr lang="en-US" sz="2800" dirty="0">
                <a:latin typeface="Arial"/>
                <a:ea typeface="Calibri"/>
              </a:rPr>
              <a:t> </a:t>
            </a:r>
            <a:r>
              <a:rPr lang="en-US" sz="3200" dirty="0" smtClean="0">
                <a:latin typeface="Arial"/>
                <a:ea typeface="Calibri"/>
              </a:rPr>
              <a:t>[</a:t>
            </a:r>
            <a:r>
              <a:rPr lang="en-US" sz="3200" dirty="0">
                <a:latin typeface="Arial"/>
                <a:ea typeface="Calibri"/>
              </a:rPr>
              <a:t>28 sec]</a:t>
            </a:r>
            <a:endParaRPr lang="en-US" sz="2400" dirty="0">
              <a:effectLst/>
              <a:latin typeface="Times New Roman"/>
              <a:ea typeface="Calibri"/>
            </a:endParaRPr>
          </a:p>
        </p:txBody>
      </p:sp>
      <p:sp>
        <p:nvSpPr>
          <p:cNvPr id="3" name="Rectangle 2"/>
          <p:cNvSpPr/>
          <p:nvPr/>
        </p:nvSpPr>
        <p:spPr>
          <a:xfrm>
            <a:off x="1259632" y="6163236"/>
            <a:ext cx="5716565" cy="523220"/>
          </a:xfrm>
          <a:prstGeom prst="rect">
            <a:avLst/>
          </a:prstGeom>
        </p:spPr>
        <p:txBody>
          <a:bodyPr wrap="none">
            <a:spAutoFit/>
          </a:bodyPr>
          <a:lstStyle/>
          <a:p>
            <a:r>
              <a:rPr lang="en-US" sz="2800" u="sng" dirty="0">
                <a:solidFill>
                  <a:srgbClr val="0000FF"/>
                </a:solidFill>
                <a:latin typeface="Arial"/>
                <a:ea typeface="Calibri"/>
                <a:hlinkClick r:id="rId3"/>
              </a:rPr>
              <a:t>Animation of Chemical Weathering</a:t>
            </a:r>
            <a:endParaRPr lang="en-US" sz="2800" dirty="0"/>
          </a:p>
        </p:txBody>
      </p:sp>
    </p:spTree>
    <p:extLst>
      <p:ext uri="{BB962C8B-B14F-4D97-AF65-F5344CB8AC3E}">
        <p14:creationId xmlns:p14="http://schemas.microsoft.com/office/powerpoint/2010/main" val="280455476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548680"/>
            <a:ext cx="8640960" cy="1296144"/>
          </a:xfrm>
        </p:spPr>
        <p:txBody>
          <a:bodyPr/>
          <a:lstStyle/>
          <a:p>
            <a:r>
              <a:rPr lang="en-US" sz="5400" b="1" dirty="0" smtClean="0">
                <a:solidFill>
                  <a:srgbClr val="624120"/>
                </a:solidFill>
              </a:rPr>
              <a:t>Example of Chemical Weathering:</a:t>
            </a:r>
            <a:endParaRPr lang="en-US" sz="5400" b="1" dirty="0">
              <a:solidFill>
                <a:srgbClr val="624120"/>
              </a:solidFill>
            </a:endParaRPr>
          </a:p>
        </p:txBody>
      </p:sp>
      <p:sp>
        <p:nvSpPr>
          <p:cNvPr id="7" name="Rectangle 6"/>
          <p:cNvSpPr/>
          <p:nvPr/>
        </p:nvSpPr>
        <p:spPr>
          <a:xfrm>
            <a:off x="467544" y="2290840"/>
            <a:ext cx="8352928" cy="3323987"/>
          </a:xfrm>
          <a:prstGeom prst="rect">
            <a:avLst/>
          </a:prstGeom>
        </p:spPr>
        <p:txBody>
          <a:bodyPr wrap="square">
            <a:spAutoFit/>
          </a:bodyPr>
          <a:lstStyle/>
          <a:p>
            <a:pPr algn="ctr"/>
            <a:r>
              <a:rPr lang="en-US" sz="4200" b="1" kern="0" dirty="0">
                <a:solidFill>
                  <a:srgbClr val="624120"/>
                </a:solidFill>
                <a:latin typeface="Arial"/>
                <a:cs typeface="Arial"/>
              </a:rPr>
              <a:t>W</a:t>
            </a:r>
            <a:r>
              <a:rPr lang="en-US" sz="4200" b="1" kern="0" dirty="0" smtClean="0">
                <a:solidFill>
                  <a:srgbClr val="624120"/>
                </a:solidFill>
                <a:latin typeface="Arial"/>
                <a:cs typeface="Arial"/>
              </a:rPr>
              <a:t>hen minerals containing iron are exposed to water and oxygen in the air, the iron reacts to form a new material that looks like rust [Oxidation].</a:t>
            </a:r>
            <a:endParaRPr lang="en-US" sz="4200" dirty="0">
              <a:solidFill>
                <a:srgbClr val="000000"/>
              </a:solidFill>
            </a:endParaRPr>
          </a:p>
        </p:txBody>
      </p:sp>
    </p:spTree>
    <p:extLst>
      <p:ext uri="{BB962C8B-B14F-4D97-AF65-F5344CB8AC3E}">
        <p14:creationId xmlns:p14="http://schemas.microsoft.com/office/powerpoint/2010/main" val="414313273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9512" y="260648"/>
            <a:ext cx="8784976" cy="2677656"/>
          </a:xfrm>
          <a:prstGeom prst="rect">
            <a:avLst/>
          </a:prstGeom>
        </p:spPr>
        <p:txBody>
          <a:bodyPr wrap="square">
            <a:spAutoFit/>
          </a:bodyPr>
          <a:lstStyle/>
          <a:p>
            <a:pPr algn="ctr"/>
            <a:r>
              <a:rPr lang="en-US" sz="4200" b="1" kern="0" dirty="0" smtClean="0">
                <a:solidFill>
                  <a:srgbClr val="624120"/>
                </a:solidFill>
                <a:latin typeface="Arial"/>
                <a:cs typeface="Arial"/>
              </a:rPr>
              <a:t>Due to oxidation, iron-containing minerals like magnetite can weather to form a rust-like material called limonite.</a:t>
            </a:r>
            <a:endParaRPr lang="en-US" sz="4200" dirty="0">
              <a:solidFill>
                <a:srgbClr val="000000"/>
              </a:solidFill>
            </a:endParaRPr>
          </a:p>
        </p:txBody>
      </p:sp>
      <p:grpSp>
        <p:nvGrpSpPr>
          <p:cNvPr id="9" name="Group 8"/>
          <p:cNvGrpSpPr/>
          <p:nvPr/>
        </p:nvGrpSpPr>
        <p:grpSpPr>
          <a:xfrm>
            <a:off x="611560" y="3237797"/>
            <a:ext cx="3619500" cy="3291593"/>
            <a:chOff x="611560" y="3237797"/>
            <a:chExt cx="3619500" cy="3291593"/>
          </a:xfrm>
        </p:grpSpPr>
        <p:pic>
          <p:nvPicPr>
            <p:cNvPr id="24578" name="Picture 2" descr="http://geology.com/minerals/photos/magnetite-302.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404" b="93684" l="4474" r="96842"/>
                      </a14:imgEffect>
                    </a14:imgLayer>
                  </a14:imgProps>
                </a:ext>
                <a:ext uri="{28A0092B-C50C-407E-A947-70E740481C1C}">
                  <a14:useLocalDpi xmlns:a14="http://schemas.microsoft.com/office/drawing/2010/main" val="0"/>
                </a:ext>
              </a:extLst>
            </a:blip>
            <a:srcRect/>
            <a:stretch>
              <a:fillRect/>
            </a:stretch>
          </p:blipFill>
          <p:spPr bwMode="auto">
            <a:xfrm>
              <a:off x="611560" y="3237797"/>
              <a:ext cx="3619500" cy="27146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945146" y="5883059"/>
              <a:ext cx="2952328" cy="646331"/>
              <a:chOff x="945146" y="5883059"/>
              <a:chExt cx="2952328" cy="646331"/>
            </a:xfrm>
          </p:grpSpPr>
          <p:sp>
            <p:nvSpPr>
              <p:cNvPr id="5" name="Rounded Rectangle 4"/>
              <p:cNvSpPr/>
              <p:nvPr/>
            </p:nvSpPr>
            <p:spPr>
              <a:xfrm>
                <a:off x="945146" y="5944210"/>
                <a:ext cx="2952328" cy="581134"/>
              </a:xfrm>
              <a:prstGeom prst="roundRect">
                <a:avLst/>
              </a:prstGeom>
              <a:solidFill>
                <a:schemeClr val="bg1"/>
              </a:solidFill>
              <a:ln w="19050">
                <a:solidFill>
                  <a:srgbClr val="6241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01076" y="5883059"/>
                <a:ext cx="2808312" cy="646331"/>
              </a:xfrm>
              <a:prstGeom prst="rect">
                <a:avLst/>
              </a:prstGeom>
              <a:noFill/>
            </p:spPr>
            <p:txBody>
              <a:bodyPr wrap="square" rtlCol="0">
                <a:spAutoFit/>
              </a:bodyPr>
              <a:lstStyle/>
              <a:p>
                <a:pPr algn="ctr"/>
                <a:r>
                  <a:rPr lang="en-US" sz="3600" b="1" dirty="0" smtClean="0">
                    <a:solidFill>
                      <a:srgbClr val="624120"/>
                    </a:solidFill>
                  </a:rPr>
                  <a:t>Magnetite</a:t>
                </a:r>
                <a:endParaRPr lang="en-US" sz="3600" b="1" dirty="0">
                  <a:solidFill>
                    <a:srgbClr val="624120"/>
                  </a:solidFill>
                </a:endParaRPr>
              </a:p>
            </p:txBody>
          </p:sp>
        </p:grpSp>
      </p:grpSp>
      <p:grpSp>
        <p:nvGrpSpPr>
          <p:cNvPr id="10" name="Group 9"/>
          <p:cNvGrpSpPr/>
          <p:nvPr/>
        </p:nvGrpSpPr>
        <p:grpSpPr>
          <a:xfrm>
            <a:off x="4951786" y="3068960"/>
            <a:ext cx="4012702" cy="3456384"/>
            <a:chOff x="4951786" y="3068960"/>
            <a:chExt cx="4012702" cy="3456384"/>
          </a:xfrm>
        </p:grpSpPr>
        <p:pic>
          <p:nvPicPr>
            <p:cNvPr id="24580" name="Picture 4" descr="http://upload.wikimedia.org/wikipedia/commons/8/8b/Galena_Limonite.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08" b="99609" l="9983" r="89959"/>
                      </a14:imgEffect>
                    </a14:imgLayer>
                  </a14:imgProps>
                </a:ext>
                <a:ext uri="{28A0092B-C50C-407E-A947-70E740481C1C}">
                  <a14:useLocalDpi xmlns:a14="http://schemas.microsoft.com/office/drawing/2010/main" val="0"/>
                </a:ext>
              </a:extLst>
            </a:blip>
            <a:srcRect/>
            <a:stretch>
              <a:fillRect/>
            </a:stretch>
          </p:blipFill>
          <p:spPr bwMode="auto">
            <a:xfrm>
              <a:off x="4951786" y="3068960"/>
              <a:ext cx="4012702" cy="267513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5580112" y="5879013"/>
              <a:ext cx="2952328" cy="646331"/>
              <a:chOff x="945146" y="5883059"/>
              <a:chExt cx="2952328" cy="646331"/>
            </a:xfrm>
          </p:grpSpPr>
          <p:sp>
            <p:nvSpPr>
              <p:cNvPr id="12" name="Rounded Rectangle 11"/>
              <p:cNvSpPr/>
              <p:nvPr/>
            </p:nvSpPr>
            <p:spPr>
              <a:xfrm>
                <a:off x="945146" y="5944210"/>
                <a:ext cx="2952328" cy="581134"/>
              </a:xfrm>
              <a:prstGeom prst="roundRect">
                <a:avLst/>
              </a:prstGeom>
              <a:solidFill>
                <a:schemeClr val="bg1"/>
              </a:solidFill>
              <a:ln w="19050">
                <a:solidFill>
                  <a:srgbClr val="6241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01076" y="5883059"/>
                <a:ext cx="2808312" cy="646331"/>
              </a:xfrm>
              <a:prstGeom prst="rect">
                <a:avLst/>
              </a:prstGeom>
              <a:noFill/>
            </p:spPr>
            <p:txBody>
              <a:bodyPr wrap="square" rtlCol="0">
                <a:spAutoFit/>
              </a:bodyPr>
              <a:lstStyle/>
              <a:p>
                <a:pPr algn="ctr"/>
                <a:r>
                  <a:rPr lang="en-US" sz="3600" b="1" dirty="0" smtClean="0">
                    <a:solidFill>
                      <a:srgbClr val="624120"/>
                    </a:solidFill>
                  </a:rPr>
                  <a:t>Limonite</a:t>
                </a:r>
                <a:endParaRPr lang="en-US" sz="3600" b="1" dirty="0">
                  <a:solidFill>
                    <a:srgbClr val="624120"/>
                  </a:solidFill>
                </a:endParaRPr>
              </a:p>
            </p:txBody>
          </p:sp>
        </p:grpSp>
      </p:grpSp>
      <p:sp>
        <p:nvSpPr>
          <p:cNvPr id="14" name="Right Arrow 13"/>
          <p:cNvSpPr/>
          <p:nvPr/>
        </p:nvSpPr>
        <p:spPr>
          <a:xfrm>
            <a:off x="4294341" y="3947038"/>
            <a:ext cx="989012" cy="648072"/>
          </a:xfrm>
          <a:prstGeom prst="rightArrow">
            <a:avLst/>
          </a:prstGeom>
          <a:solidFill>
            <a:srgbClr val="624120"/>
          </a:solidFill>
          <a:ln w="63500">
            <a:solidFill>
              <a:srgbClr val="6241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927086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8" fill="hold" nodeType="afterEffect">
                                  <p:stCondLst>
                                    <p:cond delay="150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2000"/>
                                        <p:tgtEl>
                                          <p:spTgt spid="9"/>
                                        </p:tgtEl>
                                      </p:cBhvr>
                                    </p:animEffect>
                                  </p:childTnLst>
                                </p:cTn>
                              </p:par>
                            </p:childTnLst>
                          </p:cTn>
                        </p:par>
                        <p:par>
                          <p:cTn id="14" fill="hold">
                            <p:stCondLst>
                              <p:cond delay="5000"/>
                            </p:stCondLst>
                            <p:childTnLst>
                              <p:par>
                                <p:cTn id="15" presetID="22" presetClass="entr" presetSubtype="8" fill="hold" grpId="0" nodeType="afterEffect">
                                  <p:stCondLst>
                                    <p:cond delay="10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1000"/>
                                        <p:tgtEl>
                                          <p:spTgt spid="14"/>
                                        </p:tgtEl>
                                      </p:cBhvr>
                                    </p:animEffect>
                                  </p:childTnLst>
                                </p:cTn>
                              </p:par>
                            </p:childTnLst>
                          </p:cTn>
                        </p:par>
                        <p:par>
                          <p:cTn id="18" fill="hold">
                            <p:stCondLst>
                              <p:cond delay="7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88" y="476672"/>
            <a:ext cx="7916416" cy="3960440"/>
          </a:xfrm>
        </p:spPr>
        <p:txBody>
          <a:bodyPr/>
          <a:lstStyle/>
          <a:p>
            <a:r>
              <a:rPr lang="en-US" b="1" dirty="0" smtClean="0">
                <a:solidFill>
                  <a:srgbClr val="624120"/>
                </a:solidFill>
              </a:rPr>
              <a:t>Turn to an elbow partner and discuss how making, baking, and eating chocolate chip cookies is similar to mechanical and chemical weathering.</a:t>
            </a:r>
            <a:endParaRPr lang="en-US" b="1" dirty="0">
              <a:solidFill>
                <a:srgbClr val="624120"/>
              </a:solidFill>
            </a:endParaRPr>
          </a:p>
        </p:txBody>
      </p:sp>
      <p:sp>
        <p:nvSpPr>
          <p:cNvPr id="3" name="Rectangle 2"/>
          <p:cNvSpPr/>
          <p:nvPr/>
        </p:nvSpPr>
        <p:spPr>
          <a:xfrm>
            <a:off x="395536" y="4653136"/>
            <a:ext cx="8280920" cy="1938992"/>
          </a:xfrm>
          <a:prstGeom prst="rect">
            <a:avLst/>
          </a:prstGeom>
        </p:spPr>
        <p:txBody>
          <a:bodyPr wrap="square">
            <a:spAutoFit/>
          </a:bodyPr>
          <a:lstStyle/>
          <a:p>
            <a:pPr algn="ctr"/>
            <a:r>
              <a:rPr lang="en-US" sz="4000" u="sng" dirty="0">
                <a:solidFill>
                  <a:srgbClr val="0000FF"/>
                </a:solidFill>
                <a:latin typeface="Arial"/>
                <a:ea typeface="Calibri"/>
                <a:hlinkClick r:id="rId2"/>
              </a:rPr>
              <a:t>Mechanical and Chemical Weathering: Breaking or Baking?</a:t>
            </a:r>
            <a:r>
              <a:rPr lang="en-US" sz="4000" dirty="0">
                <a:latin typeface="Arial"/>
                <a:ea typeface="Calibri"/>
              </a:rPr>
              <a:t> [</a:t>
            </a:r>
            <a:r>
              <a:rPr lang="en-US" sz="4000" dirty="0" smtClean="0">
                <a:latin typeface="Arial"/>
                <a:ea typeface="Calibri"/>
              </a:rPr>
              <a:t>2:50]</a:t>
            </a:r>
            <a:endParaRPr lang="en-US" sz="4000" dirty="0"/>
          </a:p>
        </p:txBody>
      </p:sp>
    </p:spTree>
    <p:extLst>
      <p:ext uri="{BB962C8B-B14F-4D97-AF65-F5344CB8AC3E}">
        <p14:creationId xmlns:p14="http://schemas.microsoft.com/office/powerpoint/2010/main" val="312063333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http://www.listofimages.com/wp-content/uploads/2012/11/ocean-rock-cliff-cabo-san-lucas-pacific-ocean-sea-of-cortez-na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4704" y="-99392"/>
            <a:ext cx="11379908" cy="7112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884555"/>
      </p:ext>
    </p:extLst>
  </p:cSld>
  <p:clrMapOvr>
    <a:masterClrMapping/>
  </p:clrMapOvr>
  <mc:AlternateContent xmlns:mc="http://schemas.openxmlformats.org/markup-compatibility/2006" xmlns:p14="http://schemas.microsoft.com/office/powerpoint/2010/main">
    <mc:Choice Requires="p14">
      <p:transition spd="slow" p14:dur="2000" advTm="3000">
        <p14:flip dir="r"/>
      </p:transition>
    </mc:Choice>
    <mc:Fallback xmlns="">
      <p:transition spd="slow" advTm="3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340768"/>
            <a:ext cx="7772400" cy="3816423"/>
          </a:xfrm>
        </p:spPr>
        <p:txBody>
          <a:bodyPr/>
          <a:lstStyle/>
          <a:p>
            <a:r>
              <a:rPr lang="en-US" sz="8800" b="1" dirty="0" smtClean="0">
                <a:solidFill>
                  <a:srgbClr val="624120"/>
                </a:solidFill>
              </a:rPr>
              <a:t>Weathering Activities</a:t>
            </a:r>
            <a:r>
              <a:rPr lang="en-US" sz="6000" dirty="0" smtClean="0">
                <a:solidFill>
                  <a:srgbClr val="624120"/>
                </a:solidFill>
              </a:rPr>
              <a:t/>
            </a:r>
            <a:br>
              <a:rPr lang="en-US" sz="6000" dirty="0" smtClean="0">
                <a:solidFill>
                  <a:srgbClr val="624120"/>
                </a:solidFill>
              </a:rPr>
            </a:br>
            <a:r>
              <a:rPr lang="en-US" sz="6000" dirty="0" smtClean="0">
                <a:solidFill>
                  <a:srgbClr val="624120"/>
                </a:solidFill>
              </a:rPr>
              <a:t>[see resources]</a:t>
            </a:r>
            <a:endParaRPr lang="en-US" sz="6000" dirty="0">
              <a:solidFill>
                <a:srgbClr val="624120"/>
              </a:solidFill>
            </a:endParaRPr>
          </a:p>
        </p:txBody>
      </p:sp>
    </p:spTree>
    <p:extLst>
      <p:ext uri="{BB962C8B-B14F-4D97-AF65-F5344CB8AC3E}">
        <p14:creationId xmlns:p14="http://schemas.microsoft.com/office/powerpoint/2010/main" val="58910411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0346" y="493092"/>
            <a:ext cx="7772400" cy="1470025"/>
          </a:xfrm>
        </p:spPr>
        <p:txBody>
          <a:bodyPr/>
          <a:lstStyle/>
          <a:p>
            <a:r>
              <a:rPr lang="en-US" sz="11500" b="1" u="sng" dirty="0" smtClean="0">
                <a:solidFill>
                  <a:srgbClr val="624120"/>
                </a:solidFill>
              </a:rPr>
              <a:t>Erosion</a:t>
            </a:r>
            <a:endParaRPr lang="en-US" sz="11500" b="1" u="sng" dirty="0">
              <a:solidFill>
                <a:srgbClr val="624120"/>
              </a:solidFill>
            </a:endParaRPr>
          </a:p>
        </p:txBody>
      </p:sp>
      <p:pic>
        <p:nvPicPr>
          <p:cNvPr id="5122" name="Picture 2" descr="http://i.dailymail.co.uk/i/pix/2014/03/04/article-2573058-1C08E6E000000578-919_964x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492896"/>
            <a:ext cx="6877844" cy="3945486"/>
          </a:xfrm>
          <a:prstGeom prst="rect">
            <a:avLst/>
          </a:prstGeom>
          <a:noFill/>
          <a:ln>
            <a:solidFill>
              <a:srgbClr val="62412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997209"/>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548680"/>
            <a:ext cx="8388424" cy="3312368"/>
          </a:xfrm>
        </p:spPr>
        <p:txBody>
          <a:bodyPr/>
          <a:lstStyle/>
          <a:p>
            <a:r>
              <a:rPr lang="en-US" sz="7200" b="1" dirty="0" smtClean="0">
                <a:solidFill>
                  <a:srgbClr val="624120"/>
                </a:solidFill>
              </a:rPr>
              <a:t>Erosion transports  </a:t>
            </a:r>
            <a:br>
              <a:rPr lang="en-US" sz="7200" b="1" dirty="0" smtClean="0">
                <a:solidFill>
                  <a:srgbClr val="624120"/>
                </a:solidFill>
              </a:rPr>
            </a:br>
            <a:r>
              <a:rPr lang="en-US" sz="7200" b="1" dirty="0" smtClean="0">
                <a:solidFill>
                  <a:srgbClr val="624120"/>
                </a:solidFill>
              </a:rPr>
              <a:t>   weathered rock </a:t>
            </a:r>
            <a:br>
              <a:rPr lang="en-US" sz="7200" b="1" dirty="0" smtClean="0">
                <a:solidFill>
                  <a:srgbClr val="624120"/>
                </a:solidFill>
              </a:rPr>
            </a:br>
            <a:r>
              <a:rPr lang="en-US" sz="7200" b="1" dirty="0" smtClean="0">
                <a:solidFill>
                  <a:srgbClr val="624120"/>
                </a:solidFill>
              </a:rPr>
              <a:t>               material.</a:t>
            </a:r>
            <a:endParaRPr lang="en-US" sz="7200" b="1" dirty="0">
              <a:solidFill>
                <a:srgbClr val="624120"/>
              </a:solidFill>
            </a:endParaRPr>
          </a:p>
        </p:txBody>
      </p:sp>
      <p:pic>
        <p:nvPicPr>
          <p:cNvPr id="6146" name="Picture 2" descr="http://www.drawingnow.com/file/videos/image/how-to-draw-a-dump-truck.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500" b="100000" l="2667" r="94000">
                        <a14:backgroundMark x1="34333" y1="95500" x2="34333" y2="95500"/>
                        <a14:backgroundMark x1="38667" y1="88500" x2="38667" y2="88500"/>
                        <a14:backgroundMark x1="55667" y1="91500" x2="55667" y2="91500"/>
                      </a14:backgroundRemoval>
                    </a14:imgEffect>
                  </a14:imgLayer>
                </a14:imgProps>
              </a:ext>
              <a:ext uri="{28A0092B-C50C-407E-A947-70E740481C1C}">
                <a14:useLocalDpi xmlns:a14="http://schemas.microsoft.com/office/drawing/2010/main" val="0"/>
              </a:ext>
            </a:extLst>
          </a:blip>
          <a:srcRect/>
          <a:stretch>
            <a:fillRect/>
          </a:stretch>
        </p:blipFill>
        <p:spPr bwMode="auto">
          <a:xfrm>
            <a:off x="-324544" y="2780928"/>
            <a:ext cx="6696744"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516645"/>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0-#ppt_w/2"/>
                                          </p:val>
                                        </p:tav>
                                        <p:tav tm="100000">
                                          <p:val>
                                            <p:strVal val="#ppt_x"/>
                                          </p:val>
                                        </p:tav>
                                      </p:tavLst>
                                    </p:anim>
                                    <p:anim calcmode="lin" valueType="num">
                                      <p:cBhvr additive="base">
                                        <p:cTn id="8" dur="3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6146"/>
                                        </p:tgtEl>
                                        <p:attrNameLst>
                                          <p:attrName>style.visibility</p:attrName>
                                        </p:attrNameLst>
                                      </p:cBhvr>
                                      <p:to>
                                        <p:strVal val="visible"/>
                                      </p:to>
                                    </p:set>
                                    <p:anim calcmode="lin" valueType="num">
                                      <p:cBhvr additive="base">
                                        <p:cTn id="11" dur="3000" fill="hold"/>
                                        <p:tgtEl>
                                          <p:spTgt spid="6146"/>
                                        </p:tgtEl>
                                        <p:attrNameLst>
                                          <p:attrName>ppt_x</p:attrName>
                                        </p:attrNameLst>
                                      </p:cBhvr>
                                      <p:tavLst>
                                        <p:tav tm="0">
                                          <p:val>
                                            <p:strVal val="0-#ppt_w/2"/>
                                          </p:val>
                                        </p:tav>
                                        <p:tav tm="100000">
                                          <p:val>
                                            <p:strVal val="#ppt_x"/>
                                          </p:val>
                                        </p:tav>
                                      </p:tavLst>
                                    </p:anim>
                                    <p:anim calcmode="lin" valueType="num">
                                      <p:cBhvr additive="base">
                                        <p:cTn id="12" dur="3000" fill="hold"/>
                                        <p:tgtEl>
                                          <p:spTgt spid="61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15810"/>
            <a:ext cx="8388424" cy="2880320"/>
          </a:xfrm>
        </p:spPr>
        <p:txBody>
          <a:bodyPr/>
          <a:lstStyle/>
          <a:p>
            <a:r>
              <a:rPr lang="en-US" sz="5400" b="1" dirty="0" smtClean="0">
                <a:solidFill>
                  <a:srgbClr val="624120"/>
                </a:solidFill>
              </a:rPr>
              <a:t>What are some ways that weathered material can be transported?</a:t>
            </a:r>
            <a:endParaRPr lang="en-US" sz="5400" b="1" dirty="0">
              <a:solidFill>
                <a:srgbClr val="624120"/>
              </a:solidFill>
            </a:endParaRPr>
          </a:p>
        </p:txBody>
      </p:sp>
      <p:pic>
        <p:nvPicPr>
          <p:cNvPr id="6146" name="Picture 2" descr="http://www.drawingnow.com/file/videos/image/how-to-draw-a-dump-truck.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500" b="100000" l="2667" r="94000">
                        <a14:backgroundMark x1="34333" y1="95500" x2="34333" y2="95500"/>
                        <a14:backgroundMark x1="38667" y1="88500" x2="38667" y2="88500"/>
                        <a14:backgroundMark x1="55667" y1="91500" x2="55667" y2="91500"/>
                      </a14:backgroundRemoval>
                    </a14:imgEffect>
                  </a14:imgLayer>
                </a14:imgProps>
              </a:ext>
              <a:ext uri="{28A0092B-C50C-407E-A947-70E740481C1C}">
                <a14:useLocalDpi xmlns:a14="http://schemas.microsoft.com/office/drawing/2010/main" val="0"/>
              </a:ext>
            </a:extLst>
          </a:blip>
          <a:srcRect/>
          <a:stretch>
            <a:fillRect/>
          </a:stretch>
        </p:blipFill>
        <p:spPr bwMode="auto">
          <a:xfrm>
            <a:off x="-324544" y="2780928"/>
            <a:ext cx="6696744"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86028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0-#ppt_w/2"/>
                                          </p:val>
                                        </p:tav>
                                        <p:tav tm="100000">
                                          <p:val>
                                            <p:strVal val="#ppt_x"/>
                                          </p:val>
                                        </p:tav>
                                      </p:tavLst>
                                    </p:anim>
                                    <p:anim calcmode="lin" valueType="num">
                                      <p:cBhvr additive="base">
                                        <p:cTn id="8" dur="3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6146"/>
                                        </p:tgtEl>
                                        <p:attrNameLst>
                                          <p:attrName>style.visibility</p:attrName>
                                        </p:attrNameLst>
                                      </p:cBhvr>
                                      <p:to>
                                        <p:strVal val="visible"/>
                                      </p:to>
                                    </p:set>
                                    <p:anim calcmode="lin" valueType="num">
                                      <p:cBhvr additive="base">
                                        <p:cTn id="11" dur="3000" fill="hold"/>
                                        <p:tgtEl>
                                          <p:spTgt spid="6146"/>
                                        </p:tgtEl>
                                        <p:attrNameLst>
                                          <p:attrName>ppt_x</p:attrName>
                                        </p:attrNameLst>
                                      </p:cBhvr>
                                      <p:tavLst>
                                        <p:tav tm="0">
                                          <p:val>
                                            <p:strVal val="0-#ppt_w/2"/>
                                          </p:val>
                                        </p:tav>
                                        <p:tav tm="100000">
                                          <p:val>
                                            <p:strVal val="#ppt_x"/>
                                          </p:val>
                                        </p:tav>
                                      </p:tavLst>
                                    </p:anim>
                                    <p:anim calcmode="lin" valueType="num">
                                      <p:cBhvr additive="base">
                                        <p:cTn id="12" dur="3000" fill="hold"/>
                                        <p:tgtEl>
                                          <p:spTgt spid="61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548680"/>
            <a:ext cx="5544616" cy="2160240"/>
          </a:xfrm>
        </p:spPr>
        <p:txBody>
          <a:bodyPr/>
          <a:lstStyle/>
          <a:p>
            <a:r>
              <a:rPr lang="en-US" sz="7200" b="1" u="sng" dirty="0" smtClean="0">
                <a:solidFill>
                  <a:srgbClr val="624120"/>
                </a:solidFill>
              </a:rPr>
              <a:t>Erosion by Gravity</a:t>
            </a:r>
            <a:endParaRPr lang="en-US" sz="7200" b="1" u="sng" dirty="0">
              <a:solidFill>
                <a:srgbClr val="624120"/>
              </a:solidFill>
            </a:endParaRPr>
          </a:p>
        </p:txBody>
      </p:sp>
      <p:sp>
        <p:nvSpPr>
          <p:cNvPr id="4" name="Title 1"/>
          <p:cNvSpPr txBox="1">
            <a:spLocks/>
          </p:cNvSpPr>
          <p:nvPr/>
        </p:nvSpPr>
        <p:spPr bwMode="auto">
          <a:xfrm>
            <a:off x="280847" y="3573016"/>
            <a:ext cx="871296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4800" b="1" dirty="0" smtClean="0">
                <a:solidFill>
                  <a:srgbClr val="624120"/>
                </a:solidFill>
              </a:rPr>
              <a:t>Rocks and other materials, especially on steep slopes, are pulled toward the center of Earth by gravity.</a:t>
            </a:r>
            <a:endParaRPr lang="en-US" sz="4800" b="1" dirty="0">
              <a:solidFill>
                <a:srgbClr val="624120"/>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181286"/>
            <a:ext cx="2656673" cy="3060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393593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7" presetClass="entr" presetSubtype="0" fill="hold" grpId="0" nodeType="afterEffect">
                                  <p:stCondLst>
                                    <p:cond delay="5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http://shelledy.mesa.k12.co.us/staff/computerlab/images/GJ_Geography_Ice_weather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116632"/>
            <a:ext cx="5177968" cy="44161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620688"/>
            <a:ext cx="3872219" cy="2016224"/>
          </a:xfrm>
        </p:spPr>
        <p:txBody>
          <a:bodyPr/>
          <a:lstStyle/>
          <a:p>
            <a:r>
              <a:rPr lang="en-US" sz="4000" b="1" dirty="0" smtClean="0">
                <a:solidFill>
                  <a:srgbClr val="624120"/>
                </a:solidFill>
              </a:rPr>
              <a:t>Here, the weathering occurs by </a:t>
            </a:r>
            <a:br>
              <a:rPr lang="en-US" sz="4000" b="1" dirty="0" smtClean="0">
                <a:solidFill>
                  <a:srgbClr val="624120"/>
                </a:solidFill>
              </a:rPr>
            </a:br>
            <a:r>
              <a:rPr lang="en-US" sz="4000" b="1" dirty="0" smtClean="0">
                <a:solidFill>
                  <a:srgbClr val="624120"/>
                </a:solidFill>
              </a:rPr>
              <a:t>frost wedging</a:t>
            </a:r>
            <a:endParaRPr lang="en-US" sz="4000" b="1" dirty="0">
              <a:solidFill>
                <a:srgbClr val="624120"/>
              </a:solidFill>
            </a:endParaRPr>
          </a:p>
        </p:txBody>
      </p:sp>
      <p:sp>
        <p:nvSpPr>
          <p:cNvPr id="5" name="Title 1"/>
          <p:cNvSpPr txBox="1">
            <a:spLocks/>
          </p:cNvSpPr>
          <p:nvPr/>
        </p:nvSpPr>
        <p:spPr bwMode="auto">
          <a:xfrm>
            <a:off x="539552" y="4653136"/>
            <a:ext cx="8100392"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6800" b="1" dirty="0" smtClean="0">
                <a:solidFill>
                  <a:srgbClr val="624120"/>
                </a:solidFill>
              </a:rPr>
              <a:t>The erosion occurs by gravity</a:t>
            </a:r>
            <a:endParaRPr lang="en-US" sz="6800" b="1" dirty="0">
              <a:solidFill>
                <a:srgbClr val="624120"/>
              </a:solidFill>
            </a:endParaRPr>
          </a:p>
        </p:txBody>
      </p:sp>
    </p:spTree>
    <p:extLst>
      <p:ext uri="{BB962C8B-B14F-4D97-AF65-F5344CB8AC3E}">
        <p14:creationId xmlns:p14="http://schemas.microsoft.com/office/powerpoint/2010/main" val="240795290"/>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grpId="0" nodeType="afterEffect">
                                  <p:stCondLst>
                                    <p:cond delay="1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21596"/>
            <a:ext cx="8424936" cy="1080120"/>
          </a:xfrm>
        </p:spPr>
        <p:txBody>
          <a:bodyPr/>
          <a:lstStyle/>
          <a:p>
            <a:r>
              <a:rPr lang="en-US" sz="6000" b="1" u="sng" dirty="0" smtClean="0">
                <a:solidFill>
                  <a:srgbClr val="624120"/>
                </a:solidFill>
              </a:rPr>
              <a:t>Erosion by Gravity</a:t>
            </a:r>
            <a:endParaRPr lang="en-US" sz="6000" b="1" u="sng" dirty="0">
              <a:solidFill>
                <a:srgbClr val="624120"/>
              </a:solidFill>
            </a:endParaRPr>
          </a:p>
        </p:txBody>
      </p:sp>
      <p:grpSp>
        <p:nvGrpSpPr>
          <p:cNvPr id="7" name="Group 6"/>
          <p:cNvGrpSpPr/>
          <p:nvPr/>
        </p:nvGrpSpPr>
        <p:grpSpPr>
          <a:xfrm>
            <a:off x="832203" y="1310258"/>
            <a:ext cx="2857500" cy="2406774"/>
            <a:chOff x="832203" y="1310258"/>
            <a:chExt cx="2857500" cy="2406774"/>
          </a:xfrm>
        </p:grpSpPr>
        <p:pic>
          <p:nvPicPr>
            <p:cNvPr id="9226" name="Picture 10" descr="http://www.fws.gov/uploadedImages/Region_7/NWRS/Zone_2/Selawik/Images/slump%2009.300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203" y="1310258"/>
              <a:ext cx="2857500" cy="2190750"/>
            </a:xfrm>
            <a:prstGeom prst="rect">
              <a:avLst/>
            </a:prstGeom>
            <a:noFill/>
            <a:ln>
              <a:solidFill>
                <a:srgbClr val="624120"/>
              </a:solidFill>
            </a:ln>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547664" y="3253085"/>
              <a:ext cx="1584176" cy="463947"/>
              <a:chOff x="1547664" y="3253085"/>
              <a:chExt cx="1584176" cy="463947"/>
            </a:xfrm>
          </p:grpSpPr>
          <p:sp>
            <p:nvSpPr>
              <p:cNvPr id="3" name="Rounded Rectangle 2"/>
              <p:cNvSpPr/>
              <p:nvPr/>
            </p:nvSpPr>
            <p:spPr>
              <a:xfrm>
                <a:off x="1547664" y="3284984"/>
                <a:ext cx="1584176" cy="432048"/>
              </a:xfrm>
              <a:prstGeom prst="roundRect">
                <a:avLst/>
              </a:prstGeom>
              <a:solidFill>
                <a:schemeClr val="bg1"/>
              </a:solidFill>
              <a:ln>
                <a:solidFill>
                  <a:srgbClr val="6241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675260" y="3253085"/>
                <a:ext cx="1296144" cy="461665"/>
              </a:xfrm>
              <a:prstGeom prst="rect">
                <a:avLst/>
              </a:prstGeom>
              <a:noFill/>
            </p:spPr>
            <p:txBody>
              <a:bodyPr wrap="square" rtlCol="0">
                <a:spAutoFit/>
              </a:bodyPr>
              <a:lstStyle/>
              <a:p>
                <a:pPr algn="ctr"/>
                <a:r>
                  <a:rPr lang="en-US" sz="2400" b="1" dirty="0" smtClean="0">
                    <a:solidFill>
                      <a:srgbClr val="624120"/>
                    </a:solidFill>
                  </a:rPr>
                  <a:t>Slump</a:t>
                </a:r>
                <a:endParaRPr lang="en-US" sz="2400" b="1" dirty="0">
                  <a:solidFill>
                    <a:srgbClr val="624120"/>
                  </a:solidFill>
                </a:endParaRPr>
              </a:p>
            </p:txBody>
          </p:sp>
        </p:grpSp>
      </p:grpSp>
      <p:grpSp>
        <p:nvGrpSpPr>
          <p:cNvPr id="8" name="Group 7"/>
          <p:cNvGrpSpPr/>
          <p:nvPr/>
        </p:nvGrpSpPr>
        <p:grpSpPr>
          <a:xfrm>
            <a:off x="539552" y="3882604"/>
            <a:ext cx="3357739" cy="2749971"/>
            <a:chOff x="539552" y="3882604"/>
            <a:chExt cx="3357739" cy="2749971"/>
          </a:xfrm>
        </p:grpSpPr>
        <p:pic>
          <p:nvPicPr>
            <p:cNvPr id="9222" name="Picture 6" descr="http://derosaworld.typepad.com/.a/6a00d8341c7c7d53ef01287659af3a970c-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882604"/>
              <a:ext cx="3357739" cy="2520280"/>
            </a:xfrm>
            <a:prstGeom prst="rect">
              <a:avLst/>
            </a:prstGeom>
            <a:noFill/>
            <a:ln>
              <a:solidFill>
                <a:srgbClr val="624120"/>
              </a:solidFill>
            </a:ln>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174305" y="6170910"/>
              <a:ext cx="2088232" cy="461665"/>
              <a:chOff x="1462337" y="3253085"/>
              <a:chExt cx="2088232" cy="461665"/>
            </a:xfrm>
          </p:grpSpPr>
          <p:sp>
            <p:nvSpPr>
              <p:cNvPr id="15" name="Rounded Rectangle 14"/>
              <p:cNvSpPr/>
              <p:nvPr/>
            </p:nvSpPr>
            <p:spPr>
              <a:xfrm>
                <a:off x="1462337" y="3269035"/>
                <a:ext cx="2088232" cy="432048"/>
              </a:xfrm>
              <a:prstGeom prst="roundRect">
                <a:avLst/>
              </a:prstGeom>
              <a:solidFill>
                <a:schemeClr val="bg1"/>
              </a:solidFill>
              <a:ln>
                <a:solidFill>
                  <a:srgbClr val="6241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675260" y="3253085"/>
                <a:ext cx="1744612" cy="461665"/>
              </a:xfrm>
              <a:prstGeom prst="rect">
                <a:avLst/>
              </a:prstGeom>
              <a:noFill/>
            </p:spPr>
            <p:txBody>
              <a:bodyPr wrap="square" rtlCol="0">
                <a:spAutoFit/>
              </a:bodyPr>
              <a:lstStyle/>
              <a:p>
                <a:pPr algn="ctr"/>
                <a:r>
                  <a:rPr lang="en-US" sz="2400" b="1" dirty="0" smtClean="0">
                    <a:solidFill>
                      <a:srgbClr val="624120"/>
                    </a:solidFill>
                  </a:rPr>
                  <a:t>Rock Slide</a:t>
                </a:r>
                <a:endParaRPr lang="en-US" sz="2400" b="1" dirty="0">
                  <a:solidFill>
                    <a:srgbClr val="624120"/>
                  </a:solidFill>
                </a:endParaRPr>
              </a:p>
            </p:txBody>
          </p:sp>
        </p:grpSp>
      </p:grpSp>
      <p:grpSp>
        <p:nvGrpSpPr>
          <p:cNvPr id="9" name="Group 8"/>
          <p:cNvGrpSpPr/>
          <p:nvPr/>
        </p:nvGrpSpPr>
        <p:grpSpPr>
          <a:xfrm>
            <a:off x="4572000" y="1310258"/>
            <a:ext cx="4058879" cy="5306368"/>
            <a:chOff x="4572000" y="1310258"/>
            <a:chExt cx="4058879" cy="5306368"/>
          </a:xfrm>
        </p:grpSpPr>
        <p:pic>
          <p:nvPicPr>
            <p:cNvPr id="9230" name="Picture 14" descr="http://wordlesstech.com/wp-content/uploads/2014/05/Gigantic-Colorado-Mudslid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310258"/>
              <a:ext cx="4058879" cy="5092626"/>
            </a:xfrm>
            <a:prstGeom prst="rect">
              <a:avLst/>
            </a:prstGeom>
            <a:noFill/>
            <a:ln>
              <a:solidFill>
                <a:srgbClr val="624120"/>
              </a:solidFill>
            </a:ln>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5635700" y="6152679"/>
              <a:ext cx="2088232" cy="463947"/>
              <a:chOff x="1547664" y="3253085"/>
              <a:chExt cx="2088232" cy="463947"/>
            </a:xfrm>
          </p:grpSpPr>
          <p:sp>
            <p:nvSpPr>
              <p:cNvPr id="18" name="Rounded Rectangle 17"/>
              <p:cNvSpPr/>
              <p:nvPr/>
            </p:nvSpPr>
            <p:spPr>
              <a:xfrm>
                <a:off x="1547664" y="3284984"/>
                <a:ext cx="2088232" cy="432048"/>
              </a:xfrm>
              <a:prstGeom prst="roundRect">
                <a:avLst/>
              </a:prstGeom>
              <a:solidFill>
                <a:schemeClr val="bg1"/>
              </a:solidFill>
              <a:ln>
                <a:solidFill>
                  <a:srgbClr val="6241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675260" y="3253085"/>
                <a:ext cx="1744612" cy="461665"/>
              </a:xfrm>
              <a:prstGeom prst="rect">
                <a:avLst/>
              </a:prstGeom>
              <a:noFill/>
            </p:spPr>
            <p:txBody>
              <a:bodyPr wrap="square" rtlCol="0">
                <a:spAutoFit/>
              </a:bodyPr>
              <a:lstStyle/>
              <a:p>
                <a:pPr algn="ctr"/>
                <a:r>
                  <a:rPr lang="en-US" sz="2400" b="1" dirty="0" smtClean="0">
                    <a:solidFill>
                      <a:srgbClr val="624120"/>
                    </a:solidFill>
                  </a:rPr>
                  <a:t>Mud Slide</a:t>
                </a:r>
                <a:endParaRPr lang="en-US" sz="2400" b="1" dirty="0">
                  <a:solidFill>
                    <a:srgbClr val="624120"/>
                  </a:solidFill>
                </a:endParaRPr>
              </a:p>
            </p:txBody>
          </p:sp>
        </p:grpSp>
      </p:grpSp>
    </p:spTree>
    <p:extLst>
      <p:ext uri="{BB962C8B-B14F-4D97-AF65-F5344CB8AC3E}">
        <p14:creationId xmlns:p14="http://schemas.microsoft.com/office/powerpoint/2010/main" val="428897977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nodeType="after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7" presetClass="entr" presetSubtype="0"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504" y="1124744"/>
            <a:ext cx="4752528" cy="2160240"/>
          </a:xfrm>
        </p:spPr>
        <p:txBody>
          <a:bodyPr/>
          <a:lstStyle/>
          <a:p>
            <a:r>
              <a:rPr lang="en-US" sz="7200" b="1" u="sng" dirty="0" smtClean="0">
                <a:solidFill>
                  <a:srgbClr val="624120"/>
                </a:solidFill>
              </a:rPr>
              <a:t>Erosion by Wind</a:t>
            </a:r>
            <a:endParaRPr lang="en-US" sz="7200" b="1" u="sng" dirty="0">
              <a:solidFill>
                <a:srgbClr val="624120"/>
              </a:solidFill>
            </a:endParaRPr>
          </a:p>
        </p:txBody>
      </p:sp>
      <p:sp>
        <p:nvSpPr>
          <p:cNvPr id="4" name="Title 1"/>
          <p:cNvSpPr txBox="1">
            <a:spLocks/>
          </p:cNvSpPr>
          <p:nvPr/>
        </p:nvSpPr>
        <p:spPr bwMode="auto">
          <a:xfrm>
            <a:off x="283368" y="3789040"/>
            <a:ext cx="871296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4800" b="1" dirty="0" smtClean="0">
                <a:solidFill>
                  <a:srgbClr val="624120"/>
                </a:solidFill>
              </a:rPr>
              <a:t>When air moves, it picks </a:t>
            </a:r>
            <a:br>
              <a:rPr lang="en-US" sz="4800" b="1" dirty="0" smtClean="0">
                <a:solidFill>
                  <a:srgbClr val="624120"/>
                </a:solidFill>
              </a:rPr>
            </a:br>
            <a:r>
              <a:rPr lang="en-US" sz="4800" b="1" dirty="0" smtClean="0">
                <a:solidFill>
                  <a:srgbClr val="624120"/>
                </a:solidFill>
              </a:rPr>
              <a:t>up loose material and transports it to other places.</a:t>
            </a:r>
            <a:endParaRPr lang="en-US" sz="4800" b="1" dirty="0">
              <a:solidFill>
                <a:srgbClr val="624120"/>
              </a:solidFill>
            </a:endParaRPr>
          </a:p>
        </p:txBody>
      </p:sp>
      <p:pic>
        <p:nvPicPr>
          <p:cNvPr id="11268" name="Picture 4" descr="http://mauritiusattractions.com/content/images/guide/mauritius-wind.gif"/>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495" l="500" r="100000">
                        <a14:foregroundMark x1="51500" y1="34091" x2="51500" y2="34091"/>
                        <a14:foregroundMark x1="54833" y1="15657" x2="54833" y2="15657"/>
                        <a14:foregroundMark x1="44500" y1="17929" x2="44500" y2="17929"/>
                        <a14:foregroundMark x1="9667" y1="56818" x2="9667" y2="56818"/>
                        <a14:foregroundMark x1="9667" y1="53535" x2="9667" y2="53535"/>
                        <a14:foregroundMark x1="9667" y1="62879" x2="9667" y2="62879"/>
                        <a14:foregroundMark x1="17667" y1="60101" x2="17667" y2="60101"/>
                        <a14:foregroundMark x1="23500" y1="59091" x2="23500" y2="59091"/>
                        <a14:foregroundMark x1="23500" y1="56313" x2="23500" y2="56313"/>
                        <a14:foregroundMark x1="26833" y1="55303" x2="26833" y2="55303"/>
                        <a14:foregroundMark x1="33500" y1="55556" x2="33500" y2="55556"/>
                        <a14:foregroundMark x1="13167" y1="61616" x2="13167" y2="61616"/>
                        <a14:foregroundMark x1="14667" y1="53030" x2="14667" y2="53030"/>
                        <a14:foregroundMark x1="13667" y1="56313" x2="13667" y2="56313"/>
                        <a14:foregroundMark x1="4667" y1="63889" x2="4667" y2="63889"/>
                        <a14:foregroundMark x1="15333" y1="60859" x2="15333" y2="60859"/>
                      </a14:backgroundRemoval>
                    </a14:imgEffect>
                  </a14:imgLayer>
                </a14:imgProps>
              </a:ext>
              <a:ext uri="{28A0092B-C50C-407E-A947-70E740481C1C}">
                <a14:useLocalDpi xmlns:a14="http://schemas.microsoft.com/office/drawing/2010/main" val="0"/>
              </a:ext>
            </a:extLst>
          </a:blip>
          <a:srcRect/>
          <a:stretch>
            <a:fillRect/>
          </a:stretch>
        </p:blipFill>
        <p:spPr bwMode="auto">
          <a:xfrm rot="21125223">
            <a:off x="4421044" y="298349"/>
            <a:ext cx="4541620" cy="2997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89755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500"/>
                                  </p:stCondLst>
                                  <p:childTnLst>
                                    <p:set>
                                      <p:cBhvr>
                                        <p:cTn id="6" dur="1" fill="hold">
                                          <p:stCondLst>
                                            <p:cond delay="0"/>
                                          </p:stCondLst>
                                        </p:cTn>
                                        <p:tgtEl>
                                          <p:spTgt spid="11268"/>
                                        </p:tgtEl>
                                        <p:attrNameLst>
                                          <p:attrName>style.visibility</p:attrName>
                                        </p:attrNameLst>
                                      </p:cBhvr>
                                      <p:to>
                                        <p:strVal val="visible"/>
                                      </p:to>
                                    </p:set>
                                    <p:animEffect transition="in" filter="wipe(right)">
                                      <p:cBhvr>
                                        <p:cTn id="7" dur="2000"/>
                                        <p:tgtEl>
                                          <p:spTgt spid="11268"/>
                                        </p:tgtEl>
                                      </p:cBhvr>
                                    </p:animEffect>
                                  </p:childTnLst>
                                </p:cTn>
                              </p:par>
                              <p:par>
                                <p:cTn id="8" presetID="22" presetClass="entr" presetSubtype="2" fill="hold" grpId="0" nodeType="withEffect">
                                  <p:stCondLst>
                                    <p:cond delay="200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1000"/>
                                        <p:tgtEl>
                                          <p:spTgt spid="2"/>
                                        </p:tgtEl>
                                      </p:cBhvr>
                                    </p:animEffect>
                                  </p:childTnLst>
                                </p:cTn>
                              </p:par>
                            </p:childTnLst>
                          </p:cTn>
                        </p:par>
                        <p:par>
                          <p:cTn id="11" fill="hold">
                            <p:stCondLst>
                              <p:cond delay="3000"/>
                            </p:stCondLst>
                            <p:childTnLst>
                              <p:par>
                                <p:cTn id="12" presetID="47" presetClass="entr" presetSubtype="0" fill="hold" grpId="0" nodeType="afterEffect">
                                  <p:stCondLst>
                                    <p:cond delay="1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87" y="389192"/>
            <a:ext cx="3744416" cy="2520280"/>
          </a:xfrm>
        </p:spPr>
        <p:txBody>
          <a:bodyPr/>
          <a:lstStyle/>
          <a:p>
            <a:r>
              <a:rPr lang="en-US" sz="6600" b="1" u="sng" dirty="0" smtClean="0">
                <a:solidFill>
                  <a:srgbClr val="624120"/>
                </a:solidFill>
              </a:rPr>
              <a:t>Erosion </a:t>
            </a:r>
            <a:br>
              <a:rPr lang="en-US" sz="6600" b="1" u="sng" dirty="0" smtClean="0">
                <a:solidFill>
                  <a:srgbClr val="624120"/>
                </a:solidFill>
              </a:rPr>
            </a:br>
            <a:r>
              <a:rPr lang="en-US" sz="6600" b="1" u="sng" dirty="0" smtClean="0">
                <a:solidFill>
                  <a:srgbClr val="624120"/>
                </a:solidFill>
              </a:rPr>
              <a:t>by Wind</a:t>
            </a:r>
            <a:endParaRPr lang="en-US" sz="6600" b="1" u="sng" dirty="0">
              <a:solidFill>
                <a:srgbClr val="624120"/>
              </a:solidFill>
            </a:endParaRPr>
          </a:p>
        </p:txBody>
      </p:sp>
      <p:grpSp>
        <p:nvGrpSpPr>
          <p:cNvPr id="11" name="Group 10"/>
          <p:cNvGrpSpPr/>
          <p:nvPr/>
        </p:nvGrpSpPr>
        <p:grpSpPr>
          <a:xfrm>
            <a:off x="4839476" y="3700645"/>
            <a:ext cx="3574222" cy="2878492"/>
            <a:chOff x="4788024" y="3708990"/>
            <a:chExt cx="3574222" cy="2878492"/>
          </a:xfrm>
        </p:grpSpPr>
        <p:pic>
          <p:nvPicPr>
            <p:cNvPr id="12294" name="Picture 6" descr="http://www.jnthn.net/photos/full/53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3708990"/>
              <a:ext cx="3574222" cy="2680667"/>
            </a:xfrm>
            <a:prstGeom prst="rect">
              <a:avLst/>
            </a:prstGeom>
            <a:noFill/>
            <a:ln>
              <a:solidFill>
                <a:srgbClr val="624120"/>
              </a:solidFill>
            </a:ln>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5457827" y="6123535"/>
              <a:ext cx="2333266" cy="463947"/>
              <a:chOff x="1798812" y="3295617"/>
              <a:chExt cx="2464692" cy="463947"/>
            </a:xfrm>
          </p:grpSpPr>
          <p:sp>
            <p:nvSpPr>
              <p:cNvPr id="22" name="Rounded Rectangle 21"/>
              <p:cNvSpPr/>
              <p:nvPr/>
            </p:nvSpPr>
            <p:spPr>
              <a:xfrm>
                <a:off x="1837083" y="3327516"/>
                <a:ext cx="2374876" cy="432048"/>
              </a:xfrm>
              <a:prstGeom prst="roundRect">
                <a:avLst/>
              </a:prstGeom>
              <a:solidFill>
                <a:schemeClr val="bg1"/>
              </a:solidFill>
              <a:ln>
                <a:solidFill>
                  <a:srgbClr val="6241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TextBox 22"/>
              <p:cNvSpPr txBox="1"/>
              <p:nvPr/>
            </p:nvSpPr>
            <p:spPr>
              <a:xfrm>
                <a:off x="1798812" y="3295617"/>
                <a:ext cx="2464692" cy="461665"/>
              </a:xfrm>
              <a:prstGeom prst="rect">
                <a:avLst/>
              </a:prstGeom>
              <a:noFill/>
            </p:spPr>
            <p:txBody>
              <a:bodyPr wrap="square" rtlCol="0">
                <a:spAutoFit/>
              </a:bodyPr>
              <a:lstStyle/>
              <a:p>
                <a:pPr algn="ctr"/>
                <a:r>
                  <a:rPr lang="en-US" sz="2400" b="1" dirty="0" smtClean="0">
                    <a:solidFill>
                      <a:srgbClr val="624120"/>
                    </a:solidFill>
                  </a:rPr>
                  <a:t>Strong Winds</a:t>
                </a:r>
                <a:endParaRPr lang="en-US" sz="2400" b="1" dirty="0">
                  <a:solidFill>
                    <a:srgbClr val="624120"/>
                  </a:solidFill>
                </a:endParaRPr>
              </a:p>
            </p:txBody>
          </p:sp>
        </p:grpSp>
      </p:grpSp>
      <p:grpSp>
        <p:nvGrpSpPr>
          <p:cNvPr id="10" name="Group 9"/>
          <p:cNvGrpSpPr/>
          <p:nvPr/>
        </p:nvGrpSpPr>
        <p:grpSpPr>
          <a:xfrm>
            <a:off x="683568" y="3700646"/>
            <a:ext cx="3467100" cy="2896691"/>
            <a:chOff x="504103" y="3700646"/>
            <a:chExt cx="3467100" cy="2896691"/>
          </a:xfrm>
        </p:grpSpPr>
        <p:pic>
          <p:nvPicPr>
            <p:cNvPr id="12292" name="Picture 4" descr="http://texasclimatenews.org/wp/wp-content/uploads/haboo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103" y="3700646"/>
              <a:ext cx="3467100" cy="2667000"/>
            </a:xfrm>
            <a:prstGeom prst="rect">
              <a:avLst/>
            </a:prstGeom>
            <a:noFill/>
            <a:ln>
              <a:solidFill>
                <a:srgbClr val="624120"/>
              </a:solidFill>
            </a:ln>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1238528" y="6133390"/>
              <a:ext cx="1998250" cy="463947"/>
              <a:chOff x="1515765" y="3253085"/>
              <a:chExt cx="1998250" cy="463947"/>
            </a:xfrm>
          </p:grpSpPr>
          <p:sp>
            <p:nvSpPr>
              <p:cNvPr id="25" name="Rounded Rectangle 24"/>
              <p:cNvSpPr/>
              <p:nvPr/>
            </p:nvSpPr>
            <p:spPr>
              <a:xfrm>
                <a:off x="1547663" y="3284984"/>
                <a:ext cx="1957111" cy="432048"/>
              </a:xfrm>
              <a:prstGeom prst="roundRect">
                <a:avLst/>
              </a:prstGeom>
              <a:solidFill>
                <a:schemeClr val="bg1"/>
              </a:solidFill>
              <a:ln>
                <a:solidFill>
                  <a:srgbClr val="6241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TextBox 25"/>
              <p:cNvSpPr txBox="1"/>
              <p:nvPr/>
            </p:nvSpPr>
            <p:spPr>
              <a:xfrm>
                <a:off x="1515765" y="3253085"/>
                <a:ext cx="1998250" cy="461665"/>
              </a:xfrm>
              <a:prstGeom prst="rect">
                <a:avLst/>
              </a:prstGeom>
              <a:noFill/>
            </p:spPr>
            <p:txBody>
              <a:bodyPr wrap="square" rtlCol="0">
                <a:spAutoFit/>
              </a:bodyPr>
              <a:lstStyle/>
              <a:p>
                <a:pPr algn="ctr"/>
                <a:r>
                  <a:rPr lang="en-US" sz="2400" b="1" dirty="0" smtClean="0">
                    <a:solidFill>
                      <a:srgbClr val="624120"/>
                    </a:solidFill>
                  </a:rPr>
                  <a:t>Dust Storm</a:t>
                </a:r>
                <a:endParaRPr lang="en-US" sz="2400" b="1" dirty="0">
                  <a:solidFill>
                    <a:srgbClr val="624120"/>
                  </a:solidFill>
                </a:endParaRPr>
              </a:p>
            </p:txBody>
          </p:sp>
        </p:grpSp>
      </p:grpSp>
      <p:grpSp>
        <p:nvGrpSpPr>
          <p:cNvPr id="4" name="Group 3"/>
          <p:cNvGrpSpPr/>
          <p:nvPr/>
        </p:nvGrpSpPr>
        <p:grpSpPr>
          <a:xfrm>
            <a:off x="4020628" y="535211"/>
            <a:ext cx="4816227" cy="2896269"/>
            <a:chOff x="4020628" y="535211"/>
            <a:chExt cx="4816227" cy="2896269"/>
          </a:xfrm>
        </p:grpSpPr>
        <p:pic>
          <p:nvPicPr>
            <p:cNvPr id="12290" name="Picture 2" descr="http://www.vizrt.com/news/30629/sandstorm.png/alternates/w940up/sandstor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0628" y="535211"/>
              <a:ext cx="4816227" cy="2664296"/>
            </a:xfrm>
            <a:prstGeom prst="rect">
              <a:avLst/>
            </a:prstGeom>
            <a:noFill/>
            <a:ln>
              <a:solidFill>
                <a:srgbClr val="624120"/>
              </a:solidFill>
            </a:ln>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5558188" y="2967533"/>
              <a:ext cx="2038148" cy="463947"/>
              <a:chOff x="1547664" y="3253085"/>
              <a:chExt cx="2038148" cy="463947"/>
            </a:xfrm>
          </p:grpSpPr>
          <p:sp>
            <p:nvSpPr>
              <p:cNvPr id="28" name="Rounded Rectangle 27"/>
              <p:cNvSpPr/>
              <p:nvPr/>
            </p:nvSpPr>
            <p:spPr>
              <a:xfrm>
                <a:off x="1547664" y="3284984"/>
                <a:ext cx="2038148" cy="432048"/>
              </a:xfrm>
              <a:prstGeom prst="roundRect">
                <a:avLst/>
              </a:prstGeom>
              <a:solidFill>
                <a:schemeClr val="bg1"/>
              </a:solidFill>
              <a:ln>
                <a:solidFill>
                  <a:srgbClr val="6241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TextBox 28"/>
              <p:cNvSpPr txBox="1"/>
              <p:nvPr/>
            </p:nvSpPr>
            <p:spPr>
              <a:xfrm>
                <a:off x="1590196" y="3253085"/>
                <a:ext cx="1910552" cy="461665"/>
              </a:xfrm>
              <a:prstGeom prst="rect">
                <a:avLst/>
              </a:prstGeom>
              <a:noFill/>
            </p:spPr>
            <p:txBody>
              <a:bodyPr wrap="square" rtlCol="0">
                <a:spAutoFit/>
              </a:bodyPr>
              <a:lstStyle/>
              <a:p>
                <a:pPr algn="ctr"/>
                <a:r>
                  <a:rPr lang="en-US" sz="2400" b="1" dirty="0" smtClean="0">
                    <a:solidFill>
                      <a:srgbClr val="624120"/>
                    </a:solidFill>
                  </a:rPr>
                  <a:t>Sandstorm</a:t>
                </a:r>
                <a:endParaRPr lang="en-US" sz="2400" b="1" dirty="0">
                  <a:solidFill>
                    <a:srgbClr val="624120"/>
                  </a:solidFill>
                </a:endParaRPr>
              </a:p>
            </p:txBody>
          </p:sp>
        </p:grpSp>
      </p:grpSp>
    </p:spTree>
    <p:extLst>
      <p:ext uri="{BB962C8B-B14F-4D97-AF65-F5344CB8AC3E}">
        <p14:creationId xmlns:p14="http://schemas.microsoft.com/office/powerpoint/2010/main" val="364362965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nodeType="afterEffect">
                                  <p:stCondLst>
                                    <p:cond delay="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7" presetClass="entr" presetSubtype="0" fill="hold" nodeType="after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ian.umces.edu/imagelibrary/albums/userpics/10002/normal_ian-symbol-waterfall-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486" y="-5376"/>
            <a:ext cx="6520206" cy="6863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755576" y="116632"/>
            <a:ext cx="4752528" cy="2160240"/>
          </a:xfrm>
        </p:spPr>
        <p:txBody>
          <a:bodyPr/>
          <a:lstStyle/>
          <a:p>
            <a:r>
              <a:rPr lang="en-US" sz="7200" b="1" u="sng" dirty="0" smtClean="0">
                <a:solidFill>
                  <a:srgbClr val="624120"/>
                </a:solidFill>
              </a:rPr>
              <a:t>Erosion by Water</a:t>
            </a:r>
            <a:endParaRPr lang="en-US" sz="7200" b="1" u="sng" dirty="0">
              <a:solidFill>
                <a:srgbClr val="624120"/>
              </a:solidFill>
            </a:endParaRPr>
          </a:p>
        </p:txBody>
      </p:sp>
      <p:sp>
        <p:nvSpPr>
          <p:cNvPr id="4" name="Title 1"/>
          <p:cNvSpPr txBox="1">
            <a:spLocks/>
          </p:cNvSpPr>
          <p:nvPr/>
        </p:nvSpPr>
        <p:spPr bwMode="auto">
          <a:xfrm>
            <a:off x="251520" y="2492896"/>
            <a:ext cx="871296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4800" b="1" dirty="0" smtClean="0">
                <a:solidFill>
                  <a:srgbClr val="624120"/>
                </a:solidFill>
              </a:rPr>
              <a:t>When water moves, it picks </a:t>
            </a:r>
            <a:br>
              <a:rPr lang="en-US" sz="4800" b="1" dirty="0" smtClean="0">
                <a:solidFill>
                  <a:srgbClr val="624120"/>
                </a:solidFill>
              </a:rPr>
            </a:br>
            <a:r>
              <a:rPr lang="en-US" sz="4800" b="1" dirty="0" smtClean="0">
                <a:solidFill>
                  <a:srgbClr val="624120"/>
                </a:solidFill>
              </a:rPr>
              <a:t>up loose material and transports it to other places.</a:t>
            </a:r>
            <a:endParaRPr lang="en-US" sz="4800" b="1" dirty="0">
              <a:solidFill>
                <a:srgbClr val="624120"/>
              </a:solidFill>
            </a:endParaRPr>
          </a:p>
        </p:txBody>
      </p:sp>
    </p:spTree>
    <p:extLst>
      <p:ext uri="{BB962C8B-B14F-4D97-AF65-F5344CB8AC3E}">
        <p14:creationId xmlns:p14="http://schemas.microsoft.com/office/powerpoint/2010/main" val="337131818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13314"/>
                                        </p:tgtEl>
                                        <p:attrNameLst>
                                          <p:attrName>style.visibility</p:attrName>
                                        </p:attrNameLst>
                                      </p:cBhvr>
                                      <p:to>
                                        <p:strVal val="visible"/>
                                      </p:to>
                                    </p:set>
                                    <p:animEffect transition="in" filter="wipe(up)">
                                      <p:cBhvr>
                                        <p:cTn id="7" dur="3000"/>
                                        <p:tgtEl>
                                          <p:spTgt spid="13314"/>
                                        </p:tgtEl>
                                      </p:cBhvr>
                                    </p:animEffect>
                                  </p:childTnLst>
                                </p:cTn>
                              </p:par>
                              <p:par>
                                <p:cTn id="8" presetID="22" presetClass="entr" presetSubtype="1"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2000"/>
                                        <p:tgtEl>
                                          <p:spTgt spid="2"/>
                                        </p:tgtEl>
                                      </p:cBhvr>
                                    </p:animEffect>
                                  </p:childTnLst>
                                </p:cTn>
                              </p:par>
                            </p:childTnLst>
                          </p:cTn>
                        </p:par>
                        <p:par>
                          <p:cTn id="11" fill="hold">
                            <p:stCondLst>
                              <p:cond delay="3500"/>
                            </p:stCondLst>
                            <p:childTnLst>
                              <p:par>
                                <p:cTn id="12" presetID="47" presetClass="entr" presetSubtype="0" fill="hold" grpId="0" nodeType="afterEffect">
                                  <p:stCondLst>
                                    <p:cond delay="1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ttp://images.nationalgeographic.com/wpf/media-live/photos/000/011/cache/sandstone-swirls_1180_600x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65" y="-99392"/>
            <a:ext cx="9409045" cy="7056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837776"/>
      </p:ext>
    </p:extLst>
  </p:cSld>
  <p:clrMapOvr>
    <a:masterClrMapping/>
  </p:clrMapOvr>
  <mc:AlternateContent xmlns:mc="http://schemas.openxmlformats.org/markup-compatibility/2006" xmlns:p14="http://schemas.microsoft.com/office/powerpoint/2010/main">
    <mc:Choice Requires="p14">
      <p:transition spd="slow" p14:dur="2000" advTm="3000">
        <p14:flip dir="r"/>
      </p:transition>
    </mc:Choice>
    <mc:Fallback xmlns="">
      <p:transition spd="slow" advTm="3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67744" y="-64468"/>
            <a:ext cx="4932041" cy="1001819"/>
          </a:xfrm>
        </p:spPr>
        <p:txBody>
          <a:bodyPr/>
          <a:lstStyle/>
          <a:p>
            <a:r>
              <a:rPr lang="en-US" sz="4000" b="1" u="sng" dirty="0" smtClean="0">
                <a:solidFill>
                  <a:srgbClr val="624120"/>
                </a:solidFill>
              </a:rPr>
              <a:t>Erosion by Water</a:t>
            </a:r>
            <a:endParaRPr lang="en-US" sz="4000" b="1" u="sng" dirty="0">
              <a:solidFill>
                <a:srgbClr val="624120"/>
              </a:solidFill>
            </a:endParaRPr>
          </a:p>
        </p:txBody>
      </p:sp>
      <p:grpSp>
        <p:nvGrpSpPr>
          <p:cNvPr id="3" name="Group 2"/>
          <p:cNvGrpSpPr/>
          <p:nvPr/>
        </p:nvGrpSpPr>
        <p:grpSpPr>
          <a:xfrm>
            <a:off x="477795" y="946405"/>
            <a:ext cx="3965603" cy="2739492"/>
            <a:chOff x="4761225" y="227664"/>
            <a:chExt cx="3965603" cy="2739492"/>
          </a:xfrm>
        </p:grpSpPr>
        <p:pic>
          <p:nvPicPr>
            <p:cNvPr id="14340" name="Picture 4" descr="http://www.onegeology.org/extra/kids/images/ero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1225" y="333995"/>
              <a:ext cx="3965603" cy="2633161"/>
            </a:xfrm>
            <a:prstGeom prst="rect">
              <a:avLst/>
            </a:prstGeom>
            <a:noFill/>
            <a:ln>
              <a:solidFill>
                <a:srgbClr val="624120"/>
              </a:solidFill>
            </a:ln>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5158695" y="227664"/>
              <a:ext cx="3168353" cy="461665"/>
              <a:chOff x="1810042" y="830311"/>
              <a:chExt cx="3346817" cy="461665"/>
            </a:xfrm>
          </p:grpSpPr>
          <p:sp>
            <p:nvSpPr>
              <p:cNvPr id="22" name="Rounded Rectangle 21"/>
              <p:cNvSpPr/>
              <p:nvPr/>
            </p:nvSpPr>
            <p:spPr>
              <a:xfrm>
                <a:off x="1969378" y="851577"/>
                <a:ext cx="2984985" cy="432048"/>
              </a:xfrm>
              <a:prstGeom prst="roundRect">
                <a:avLst/>
              </a:prstGeom>
              <a:solidFill>
                <a:schemeClr val="bg1"/>
              </a:solidFill>
              <a:ln>
                <a:solidFill>
                  <a:srgbClr val="6241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TextBox 22"/>
              <p:cNvSpPr txBox="1"/>
              <p:nvPr/>
            </p:nvSpPr>
            <p:spPr>
              <a:xfrm>
                <a:off x="1810042" y="830311"/>
                <a:ext cx="3346817" cy="461665"/>
              </a:xfrm>
              <a:prstGeom prst="rect">
                <a:avLst/>
              </a:prstGeom>
              <a:noFill/>
            </p:spPr>
            <p:txBody>
              <a:bodyPr wrap="square" rtlCol="0">
                <a:spAutoFit/>
              </a:bodyPr>
              <a:lstStyle/>
              <a:p>
                <a:pPr algn="ctr"/>
                <a:r>
                  <a:rPr lang="en-US" sz="2400" b="1" dirty="0" smtClean="0">
                    <a:solidFill>
                      <a:srgbClr val="624120"/>
                    </a:solidFill>
                  </a:rPr>
                  <a:t>Rivers or Streams</a:t>
                </a:r>
                <a:endParaRPr lang="en-US" sz="2400" b="1" dirty="0">
                  <a:solidFill>
                    <a:srgbClr val="624120"/>
                  </a:solidFill>
                </a:endParaRPr>
              </a:p>
            </p:txBody>
          </p:sp>
        </p:grpSp>
      </p:grpSp>
      <p:grpSp>
        <p:nvGrpSpPr>
          <p:cNvPr id="4" name="Group 3"/>
          <p:cNvGrpSpPr/>
          <p:nvPr/>
        </p:nvGrpSpPr>
        <p:grpSpPr>
          <a:xfrm>
            <a:off x="5173212" y="925140"/>
            <a:ext cx="3573857" cy="2807988"/>
            <a:chOff x="5018217" y="3652150"/>
            <a:chExt cx="3573857" cy="2807988"/>
          </a:xfrm>
        </p:grpSpPr>
        <p:pic>
          <p:nvPicPr>
            <p:cNvPr id="14342" name="Picture 6" descr="http://www.mypiplan.com/wp-content/uploads/2014/04/raining-in-pipl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8217" y="3779745"/>
              <a:ext cx="3573857" cy="2680393"/>
            </a:xfrm>
            <a:prstGeom prst="rect">
              <a:avLst/>
            </a:prstGeom>
            <a:noFill/>
            <a:ln>
              <a:solidFill>
                <a:srgbClr val="624120"/>
              </a:solidFill>
            </a:ln>
            <a:extLst>
              <a:ext uri="{909E8E84-426E-40DD-AFC4-6F175D3DCCD1}">
                <a14:hiddenFill xmlns:a14="http://schemas.microsoft.com/office/drawing/2010/main">
                  <a:solidFill>
                    <a:srgbClr val="FFFFFF"/>
                  </a:solidFill>
                </a14:hiddenFill>
              </a:ext>
            </a:extLst>
          </p:spPr>
        </p:pic>
        <p:grpSp>
          <p:nvGrpSpPr>
            <p:cNvPr id="24" name="Group 23"/>
            <p:cNvGrpSpPr/>
            <p:nvPr/>
          </p:nvGrpSpPr>
          <p:grpSpPr>
            <a:xfrm>
              <a:off x="5815482" y="3652150"/>
              <a:ext cx="1957111" cy="461665"/>
              <a:chOff x="1586346" y="677070"/>
              <a:chExt cx="1957111" cy="461665"/>
            </a:xfrm>
          </p:grpSpPr>
          <p:sp>
            <p:nvSpPr>
              <p:cNvPr id="25" name="Rounded Rectangle 24"/>
              <p:cNvSpPr/>
              <p:nvPr/>
            </p:nvSpPr>
            <p:spPr>
              <a:xfrm>
                <a:off x="1586346" y="698335"/>
                <a:ext cx="1957111" cy="432048"/>
              </a:xfrm>
              <a:prstGeom prst="roundRect">
                <a:avLst/>
              </a:prstGeom>
              <a:solidFill>
                <a:schemeClr val="bg1"/>
              </a:solidFill>
              <a:ln>
                <a:solidFill>
                  <a:srgbClr val="6241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TextBox 25"/>
              <p:cNvSpPr txBox="1"/>
              <p:nvPr/>
            </p:nvSpPr>
            <p:spPr>
              <a:xfrm>
                <a:off x="1890861" y="677070"/>
                <a:ext cx="1370296" cy="461665"/>
              </a:xfrm>
              <a:prstGeom prst="rect">
                <a:avLst/>
              </a:prstGeom>
              <a:noFill/>
            </p:spPr>
            <p:txBody>
              <a:bodyPr wrap="square" rtlCol="0">
                <a:spAutoFit/>
              </a:bodyPr>
              <a:lstStyle/>
              <a:p>
                <a:pPr algn="ctr"/>
                <a:r>
                  <a:rPr lang="en-US" sz="2400" b="1" dirty="0" smtClean="0">
                    <a:solidFill>
                      <a:srgbClr val="624120"/>
                    </a:solidFill>
                  </a:rPr>
                  <a:t>Rain</a:t>
                </a:r>
                <a:endParaRPr lang="en-US" sz="2400" b="1" dirty="0">
                  <a:solidFill>
                    <a:srgbClr val="624120"/>
                  </a:solidFill>
                </a:endParaRPr>
              </a:p>
            </p:txBody>
          </p:sp>
        </p:grpSp>
      </p:grpSp>
      <p:grpSp>
        <p:nvGrpSpPr>
          <p:cNvPr id="6" name="Group 5"/>
          <p:cNvGrpSpPr/>
          <p:nvPr/>
        </p:nvGrpSpPr>
        <p:grpSpPr>
          <a:xfrm>
            <a:off x="5367188" y="3887992"/>
            <a:ext cx="3185904" cy="2289231"/>
            <a:chOff x="899592" y="1873412"/>
            <a:chExt cx="3185904" cy="2289231"/>
          </a:xfrm>
        </p:grpSpPr>
        <p:pic>
          <p:nvPicPr>
            <p:cNvPr id="14338" name="Picture 2" descr="http://stumbles.id.au/clem/resources/media/images/flooding-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049327"/>
              <a:ext cx="3185904" cy="2113316"/>
            </a:xfrm>
            <a:prstGeom prst="rect">
              <a:avLst/>
            </a:prstGeom>
            <a:noFill/>
            <a:ln>
              <a:solidFill>
                <a:srgbClr val="624120"/>
              </a:solidFill>
            </a:ln>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1482963" y="1873412"/>
              <a:ext cx="2038148" cy="463947"/>
              <a:chOff x="1568790" y="1238527"/>
              <a:chExt cx="2038148" cy="463947"/>
            </a:xfrm>
          </p:grpSpPr>
          <p:sp>
            <p:nvSpPr>
              <p:cNvPr id="28" name="Rounded Rectangle 27"/>
              <p:cNvSpPr/>
              <p:nvPr/>
            </p:nvSpPr>
            <p:spPr>
              <a:xfrm>
                <a:off x="1568790" y="1270426"/>
                <a:ext cx="2038148" cy="432048"/>
              </a:xfrm>
              <a:prstGeom prst="roundRect">
                <a:avLst/>
              </a:prstGeom>
              <a:solidFill>
                <a:schemeClr val="bg1"/>
              </a:solidFill>
              <a:ln>
                <a:solidFill>
                  <a:srgbClr val="6241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TextBox 28"/>
              <p:cNvSpPr txBox="1"/>
              <p:nvPr/>
            </p:nvSpPr>
            <p:spPr>
              <a:xfrm>
                <a:off x="1718629" y="1238527"/>
                <a:ext cx="1734442" cy="461665"/>
              </a:xfrm>
              <a:prstGeom prst="rect">
                <a:avLst/>
              </a:prstGeom>
              <a:noFill/>
            </p:spPr>
            <p:txBody>
              <a:bodyPr wrap="square" rtlCol="0">
                <a:spAutoFit/>
              </a:bodyPr>
              <a:lstStyle/>
              <a:p>
                <a:pPr algn="ctr"/>
                <a:r>
                  <a:rPr lang="en-US" sz="2400" b="1" dirty="0" smtClean="0">
                    <a:solidFill>
                      <a:srgbClr val="624120"/>
                    </a:solidFill>
                  </a:rPr>
                  <a:t>Flooding</a:t>
                </a:r>
                <a:endParaRPr lang="en-US" sz="2400" b="1" dirty="0">
                  <a:solidFill>
                    <a:srgbClr val="624120"/>
                  </a:solidFill>
                </a:endParaRPr>
              </a:p>
            </p:txBody>
          </p:sp>
        </p:grpSp>
      </p:grpSp>
      <p:grpSp>
        <p:nvGrpSpPr>
          <p:cNvPr id="5" name="Group 4"/>
          <p:cNvGrpSpPr/>
          <p:nvPr/>
        </p:nvGrpSpPr>
        <p:grpSpPr>
          <a:xfrm>
            <a:off x="1026105" y="3901157"/>
            <a:ext cx="3070678" cy="2220856"/>
            <a:chOff x="925258" y="4333205"/>
            <a:chExt cx="3070678" cy="2220856"/>
          </a:xfrm>
        </p:grpSpPr>
        <p:pic>
          <p:nvPicPr>
            <p:cNvPr id="14344" name="Picture 8" descr="http://indianapublicmedia.org/eartheats/files/2014/02/Soil-Erosion-21-940x62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5258" y="4509120"/>
              <a:ext cx="3070678" cy="2044941"/>
            </a:xfrm>
            <a:prstGeom prst="rect">
              <a:avLst/>
            </a:prstGeom>
            <a:noFill/>
            <a:ln>
              <a:solidFill>
                <a:srgbClr val="624120"/>
              </a:solidFill>
            </a:ln>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1405814" y="4333205"/>
              <a:ext cx="2038148" cy="463947"/>
              <a:chOff x="1511955" y="1342176"/>
              <a:chExt cx="2038148" cy="463947"/>
            </a:xfrm>
          </p:grpSpPr>
          <p:sp>
            <p:nvSpPr>
              <p:cNvPr id="31" name="Rounded Rectangle 30"/>
              <p:cNvSpPr/>
              <p:nvPr/>
            </p:nvSpPr>
            <p:spPr>
              <a:xfrm>
                <a:off x="1511955" y="1374075"/>
                <a:ext cx="2038148" cy="432048"/>
              </a:xfrm>
              <a:prstGeom prst="roundRect">
                <a:avLst/>
              </a:prstGeom>
              <a:solidFill>
                <a:schemeClr val="bg1"/>
              </a:solidFill>
              <a:ln>
                <a:solidFill>
                  <a:srgbClr val="6241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TextBox 31"/>
              <p:cNvSpPr txBox="1"/>
              <p:nvPr/>
            </p:nvSpPr>
            <p:spPr>
              <a:xfrm>
                <a:off x="1844306" y="1342176"/>
                <a:ext cx="1330914" cy="461665"/>
              </a:xfrm>
              <a:prstGeom prst="rect">
                <a:avLst/>
              </a:prstGeom>
              <a:noFill/>
            </p:spPr>
            <p:txBody>
              <a:bodyPr wrap="square" rtlCol="0">
                <a:spAutoFit/>
              </a:bodyPr>
              <a:lstStyle/>
              <a:p>
                <a:pPr algn="ctr"/>
                <a:r>
                  <a:rPr lang="en-US" sz="2400" b="1" dirty="0" smtClean="0">
                    <a:solidFill>
                      <a:srgbClr val="624120"/>
                    </a:solidFill>
                  </a:rPr>
                  <a:t>Runoff</a:t>
                </a:r>
                <a:endParaRPr lang="en-US" sz="2400" b="1" dirty="0">
                  <a:solidFill>
                    <a:srgbClr val="624120"/>
                  </a:solidFill>
                </a:endParaRPr>
              </a:p>
            </p:txBody>
          </p:sp>
        </p:grpSp>
      </p:grpSp>
    </p:spTree>
    <p:extLst>
      <p:ext uri="{BB962C8B-B14F-4D97-AF65-F5344CB8AC3E}">
        <p14:creationId xmlns:p14="http://schemas.microsoft.com/office/powerpoint/2010/main" val="179316430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7" presetClass="entr" presetSubtype="0" fill="hold"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4500"/>
                            </p:stCondLst>
                            <p:childTnLst>
                              <p:par>
                                <p:cTn id="23" presetID="47" presetClass="entr" presetSubtype="0" fill="hold" nodeType="afterEffect">
                                  <p:stCondLst>
                                    <p:cond delay="5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29146"/>
            <a:ext cx="7200800" cy="1224136"/>
          </a:xfrm>
        </p:spPr>
        <p:txBody>
          <a:bodyPr/>
          <a:lstStyle/>
          <a:p>
            <a:r>
              <a:rPr lang="en-US" sz="6600" b="1" u="sng" dirty="0" smtClean="0">
                <a:solidFill>
                  <a:srgbClr val="624120"/>
                </a:solidFill>
              </a:rPr>
              <a:t>Erosion by Water</a:t>
            </a:r>
            <a:endParaRPr lang="en-US" sz="6600" b="1" u="sng" dirty="0">
              <a:solidFill>
                <a:srgbClr val="624120"/>
              </a:solidFill>
            </a:endParaRPr>
          </a:p>
        </p:txBody>
      </p:sp>
      <p:grpSp>
        <p:nvGrpSpPr>
          <p:cNvPr id="3" name="Group 2"/>
          <p:cNvGrpSpPr/>
          <p:nvPr/>
        </p:nvGrpSpPr>
        <p:grpSpPr>
          <a:xfrm>
            <a:off x="243310" y="3356992"/>
            <a:ext cx="8621088" cy="2503241"/>
            <a:chOff x="243310" y="3777342"/>
            <a:chExt cx="8621088" cy="2503241"/>
          </a:xfrm>
        </p:grpSpPr>
        <p:pic>
          <p:nvPicPr>
            <p:cNvPr id="2050" name="Picture 2" descr="http://geotripperimages.com/images/DSC06770%20Beach%20at%20Ritz%20Carlt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3777342"/>
              <a:ext cx="3356294" cy="2491543"/>
            </a:xfrm>
            <a:prstGeom prst="rect">
              <a:avLst/>
            </a:prstGeom>
            <a:noFill/>
            <a:ln>
              <a:solidFill>
                <a:srgbClr val="624120"/>
              </a:solidFill>
            </a:ln>
            <a:extLst>
              <a:ext uri="{909E8E84-426E-40DD-AFC4-6F175D3DCCD1}">
                <a14:hiddenFill xmlns:a14="http://schemas.microsoft.com/office/drawing/2010/main">
                  <a:solidFill>
                    <a:srgbClr val="FFFFFF"/>
                  </a:solidFill>
                </a14:hiddenFill>
              </a:ext>
            </a:extLst>
          </p:spPr>
        </p:pic>
        <p:pic>
          <p:nvPicPr>
            <p:cNvPr id="2052" name="Picture 4" descr="http://upload.wikimedia.org/wikipedia/commons/6/63/Wavecut_platform_southerndown_pan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310" y="3789040"/>
              <a:ext cx="4968552" cy="2491543"/>
            </a:xfrm>
            <a:prstGeom prst="rect">
              <a:avLst/>
            </a:prstGeom>
            <a:noFill/>
            <a:ln>
              <a:solidFill>
                <a:srgbClr val="624120"/>
              </a:solidFill>
            </a:ln>
            <a:extLst>
              <a:ext uri="{909E8E84-426E-40DD-AFC4-6F175D3DCCD1}">
                <a14:hiddenFill xmlns:a14="http://schemas.microsoft.com/office/drawing/2010/main">
                  <a:solidFill>
                    <a:srgbClr val="FFFFFF"/>
                  </a:solidFill>
                </a14:hiddenFill>
              </a:ext>
            </a:extLst>
          </p:spPr>
        </p:pic>
      </p:grpSp>
      <p:sp>
        <p:nvSpPr>
          <p:cNvPr id="33" name="Title 1"/>
          <p:cNvSpPr txBox="1">
            <a:spLocks/>
          </p:cNvSpPr>
          <p:nvPr/>
        </p:nvSpPr>
        <p:spPr bwMode="auto">
          <a:xfrm>
            <a:off x="1028129" y="1412776"/>
            <a:ext cx="6912768" cy="15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6000" b="1" dirty="0" smtClean="0">
                <a:solidFill>
                  <a:srgbClr val="624120"/>
                </a:solidFill>
              </a:rPr>
              <a:t>Waves eroding the shoreline</a:t>
            </a:r>
            <a:endParaRPr lang="en-US" sz="6000" b="1" dirty="0">
              <a:solidFill>
                <a:srgbClr val="624120"/>
              </a:solidFill>
            </a:endParaRPr>
          </a:p>
        </p:txBody>
      </p:sp>
      <p:sp>
        <p:nvSpPr>
          <p:cNvPr id="4" name="Rectangle 3"/>
          <p:cNvSpPr/>
          <p:nvPr/>
        </p:nvSpPr>
        <p:spPr>
          <a:xfrm>
            <a:off x="2564049" y="6093296"/>
            <a:ext cx="4087466" cy="523220"/>
          </a:xfrm>
          <a:prstGeom prst="rect">
            <a:avLst/>
          </a:prstGeom>
        </p:spPr>
        <p:txBody>
          <a:bodyPr wrap="none">
            <a:spAutoFit/>
          </a:bodyPr>
          <a:lstStyle/>
          <a:p>
            <a:pPr algn="ctr"/>
            <a:r>
              <a:rPr lang="en-US" sz="2800" u="sng" dirty="0">
                <a:solidFill>
                  <a:srgbClr val="0000FF"/>
                </a:solidFill>
                <a:latin typeface="Arial"/>
                <a:ea typeface="Calibri"/>
                <a:hlinkClick r:id="rId4"/>
              </a:rPr>
              <a:t>Images of Wave Erosion</a:t>
            </a:r>
            <a:endParaRPr lang="en-US" sz="2800" dirty="0"/>
          </a:p>
        </p:txBody>
      </p:sp>
    </p:spTree>
    <p:extLst>
      <p:ext uri="{BB962C8B-B14F-4D97-AF65-F5344CB8AC3E}">
        <p14:creationId xmlns:p14="http://schemas.microsoft.com/office/powerpoint/2010/main" val="281588892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18" y="404664"/>
            <a:ext cx="8435280" cy="1143000"/>
          </a:xfrm>
        </p:spPr>
        <p:txBody>
          <a:bodyPr/>
          <a:lstStyle/>
          <a:p>
            <a:r>
              <a:rPr lang="en-US" sz="5400" b="1" dirty="0" smtClean="0">
                <a:solidFill>
                  <a:srgbClr val="624120"/>
                </a:solidFill>
              </a:rPr>
              <a:t>Animations of Erosion </a:t>
            </a:r>
            <a:br>
              <a:rPr lang="en-US" sz="5400" b="1" dirty="0" smtClean="0">
                <a:solidFill>
                  <a:srgbClr val="624120"/>
                </a:solidFill>
              </a:rPr>
            </a:br>
            <a:r>
              <a:rPr lang="en-US" sz="5400" b="1" dirty="0" smtClean="0">
                <a:solidFill>
                  <a:srgbClr val="624120"/>
                </a:solidFill>
              </a:rPr>
              <a:t>by Water</a:t>
            </a:r>
            <a:endParaRPr lang="en-US" sz="5400" b="1" dirty="0">
              <a:solidFill>
                <a:srgbClr val="624120"/>
              </a:solidFill>
            </a:endParaRPr>
          </a:p>
        </p:txBody>
      </p:sp>
      <p:sp>
        <p:nvSpPr>
          <p:cNvPr id="3" name="Content Placeholder 2"/>
          <p:cNvSpPr>
            <a:spLocks noGrp="1"/>
          </p:cNvSpPr>
          <p:nvPr>
            <p:ph idx="1"/>
          </p:nvPr>
        </p:nvSpPr>
        <p:spPr>
          <a:xfrm>
            <a:off x="457200" y="2132857"/>
            <a:ext cx="8229600" cy="2232248"/>
          </a:xfrm>
        </p:spPr>
        <p:txBody>
          <a:bodyPr/>
          <a:lstStyle/>
          <a:p>
            <a:r>
              <a:rPr lang="en-US" dirty="0" smtClean="0">
                <a:hlinkClick r:id="rId2"/>
              </a:rPr>
              <a:t>Animation of sediments being transported</a:t>
            </a:r>
            <a:endParaRPr lang="en-US" dirty="0" smtClean="0"/>
          </a:p>
          <a:p>
            <a:r>
              <a:rPr lang="en-US" dirty="0" smtClean="0">
                <a:hlinkClick r:id="rId3"/>
              </a:rPr>
              <a:t>Animation of erosion by a waterfall</a:t>
            </a:r>
            <a:endParaRPr lang="en-US" dirty="0" smtClean="0"/>
          </a:p>
          <a:p>
            <a:r>
              <a:rPr lang="en-US" dirty="0" smtClean="0">
                <a:hlinkClick r:id="rId4"/>
              </a:rPr>
              <a:t>Animation of the formation of an arch</a:t>
            </a:r>
            <a:endParaRPr lang="en-US" dirty="0" smtClean="0"/>
          </a:p>
          <a:p>
            <a:endParaRPr lang="en-US" dirty="0"/>
          </a:p>
        </p:txBody>
      </p:sp>
      <p:sp>
        <p:nvSpPr>
          <p:cNvPr id="4" name="Rectangle 3"/>
          <p:cNvSpPr/>
          <p:nvPr/>
        </p:nvSpPr>
        <p:spPr>
          <a:xfrm>
            <a:off x="251520" y="4725144"/>
            <a:ext cx="8645637" cy="707886"/>
          </a:xfrm>
          <a:prstGeom prst="rect">
            <a:avLst/>
          </a:prstGeom>
        </p:spPr>
        <p:txBody>
          <a:bodyPr wrap="none">
            <a:spAutoFit/>
          </a:bodyPr>
          <a:lstStyle/>
          <a:p>
            <a:r>
              <a:rPr lang="en-US" sz="4000" u="sng" dirty="0">
                <a:solidFill>
                  <a:srgbClr val="0000FF"/>
                </a:solidFill>
                <a:latin typeface="Arial"/>
                <a:ea typeface="Calibri"/>
                <a:hlinkClick r:id="rId5"/>
              </a:rPr>
              <a:t>Study Jams: Weathering and Erosion</a:t>
            </a:r>
            <a:endParaRPr lang="en-US" sz="4000" dirty="0"/>
          </a:p>
        </p:txBody>
      </p:sp>
    </p:spTree>
    <p:extLst>
      <p:ext uri="{BB962C8B-B14F-4D97-AF65-F5344CB8AC3E}">
        <p14:creationId xmlns:p14="http://schemas.microsoft.com/office/powerpoint/2010/main" val="177165534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upload.wikimedia.org/wikipedia/commons/3/33/Briksdalsbreen_(03_2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608" y="-115930"/>
            <a:ext cx="10730706" cy="71287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232711" y="404664"/>
            <a:ext cx="4752528" cy="2160240"/>
          </a:xfrm>
        </p:spPr>
        <p:txBody>
          <a:bodyPr/>
          <a:lstStyle/>
          <a:p>
            <a:r>
              <a:rPr lang="en-US" sz="7200" b="1" u="sng" dirty="0" smtClean="0">
                <a:solidFill>
                  <a:schemeClr val="bg1"/>
                </a:solidFill>
              </a:rPr>
              <a:t>Erosion by Ice</a:t>
            </a:r>
            <a:endParaRPr lang="en-US" sz="7200" b="1" u="sng" dirty="0">
              <a:solidFill>
                <a:schemeClr val="bg1"/>
              </a:solidFill>
            </a:endParaRPr>
          </a:p>
        </p:txBody>
      </p:sp>
      <p:sp>
        <p:nvSpPr>
          <p:cNvPr id="4" name="Title 1"/>
          <p:cNvSpPr txBox="1">
            <a:spLocks/>
          </p:cNvSpPr>
          <p:nvPr/>
        </p:nvSpPr>
        <p:spPr bwMode="auto">
          <a:xfrm>
            <a:off x="230254" y="3933056"/>
            <a:ext cx="8712968" cy="2520280"/>
          </a:xfrm>
          <a:prstGeom prst="rect">
            <a:avLst/>
          </a:prstGeom>
          <a:solidFill>
            <a:schemeClr val="bg1">
              <a:alpha val="83000"/>
            </a:schemeClr>
          </a:solidFill>
          <a:ln cap="rnd">
            <a:solidFill>
              <a:srgbClr val="624120"/>
            </a:solidFill>
          </a:ln>
          <a:effectLs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4800" b="1" dirty="0" smtClean="0">
                <a:solidFill>
                  <a:srgbClr val="624120"/>
                </a:solidFill>
              </a:rPr>
              <a:t>When a glacier moves, it picks up loose material and transports it to other places.</a:t>
            </a:r>
            <a:endParaRPr lang="en-US" sz="4800" b="1" dirty="0">
              <a:solidFill>
                <a:srgbClr val="624120"/>
              </a:solidFill>
            </a:endParaRPr>
          </a:p>
        </p:txBody>
      </p:sp>
    </p:spTree>
    <p:extLst>
      <p:ext uri="{BB962C8B-B14F-4D97-AF65-F5344CB8AC3E}">
        <p14:creationId xmlns:p14="http://schemas.microsoft.com/office/powerpoint/2010/main" val="70328314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7" presetClass="entr" presetSubtype="0" fill="hold" grpId="0" nodeType="afterEffect">
                                  <p:stCondLst>
                                    <p:cond delay="2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1196" y="-117294"/>
            <a:ext cx="8229600" cy="1143000"/>
          </a:xfrm>
        </p:spPr>
        <p:txBody>
          <a:bodyPr/>
          <a:lstStyle/>
          <a:p>
            <a:r>
              <a:rPr lang="en-US" sz="5400" b="1" u="sng" dirty="0" smtClean="0">
                <a:solidFill>
                  <a:schemeClr val="tx1"/>
                </a:solidFill>
              </a:rPr>
              <a:t>Erosion by Ice</a:t>
            </a:r>
            <a:endParaRPr lang="en-US" sz="6600" b="1" u="sng" dirty="0">
              <a:solidFill>
                <a:schemeClr val="tx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056100"/>
            <a:ext cx="6984776" cy="5106130"/>
          </a:xfrm>
          <a:prstGeom prst="rect">
            <a:avLst/>
          </a:prstGeom>
          <a:noFill/>
          <a:ln>
            <a:noFill/>
          </a:ln>
        </p:spPr>
      </p:pic>
      <p:sp>
        <p:nvSpPr>
          <p:cNvPr id="4" name="Rectangle 3"/>
          <p:cNvSpPr/>
          <p:nvPr/>
        </p:nvSpPr>
        <p:spPr>
          <a:xfrm>
            <a:off x="1415494" y="6162230"/>
            <a:ext cx="5742278" cy="523220"/>
          </a:xfrm>
          <a:prstGeom prst="rect">
            <a:avLst/>
          </a:prstGeom>
        </p:spPr>
        <p:txBody>
          <a:bodyPr wrap="none">
            <a:spAutoFit/>
          </a:bodyPr>
          <a:lstStyle/>
          <a:p>
            <a:pPr algn="ctr"/>
            <a:r>
              <a:rPr lang="en-US" sz="2800" u="sng" dirty="0">
                <a:solidFill>
                  <a:srgbClr val="0000FF"/>
                </a:solidFill>
                <a:latin typeface="Arial"/>
                <a:ea typeface="Calibri"/>
                <a:hlinkClick r:id="rId3"/>
              </a:rPr>
              <a:t>Images of how Glaciers erode rock</a:t>
            </a:r>
            <a:endParaRPr lang="en-US" sz="2800" dirty="0"/>
          </a:p>
        </p:txBody>
      </p:sp>
    </p:spTree>
    <p:extLst>
      <p:ext uri="{BB962C8B-B14F-4D97-AF65-F5344CB8AC3E}">
        <p14:creationId xmlns:p14="http://schemas.microsoft.com/office/powerpoint/2010/main" val="128411403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3792" y="476672"/>
            <a:ext cx="7916416" cy="2448272"/>
          </a:xfrm>
        </p:spPr>
        <p:txBody>
          <a:bodyPr/>
          <a:lstStyle/>
          <a:p>
            <a:r>
              <a:rPr lang="en-US" sz="4600" b="1" dirty="0" smtClean="0">
                <a:solidFill>
                  <a:srgbClr val="624120"/>
                </a:solidFill>
              </a:rPr>
              <a:t>Turn to an elbow partner and describe examples of erosion you have observed.</a:t>
            </a:r>
            <a:endParaRPr lang="en-US" sz="4600" b="1" dirty="0">
              <a:solidFill>
                <a:srgbClr val="624120"/>
              </a:solidFill>
            </a:endParaRPr>
          </a:p>
        </p:txBody>
      </p:sp>
      <p:sp>
        <p:nvSpPr>
          <p:cNvPr id="3" name="Title 1"/>
          <p:cNvSpPr txBox="1">
            <a:spLocks/>
          </p:cNvSpPr>
          <p:nvPr/>
        </p:nvSpPr>
        <p:spPr bwMode="auto">
          <a:xfrm>
            <a:off x="395536" y="3501008"/>
            <a:ext cx="8352928"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sz="4600" b="1" dirty="0" smtClean="0">
                <a:solidFill>
                  <a:srgbClr val="624120"/>
                </a:solidFill>
              </a:rPr>
              <a:t>With a different elbow partner, discuss the difference between Weathering and Erosion.</a:t>
            </a:r>
            <a:endParaRPr lang="en-US" sz="4600" b="1" dirty="0">
              <a:solidFill>
                <a:srgbClr val="624120"/>
              </a:solidFill>
            </a:endParaRPr>
          </a:p>
        </p:txBody>
      </p:sp>
    </p:spTree>
    <p:extLst>
      <p:ext uri="{BB962C8B-B14F-4D97-AF65-F5344CB8AC3E}">
        <p14:creationId xmlns:p14="http://schemas.microsoft.com/office/powerpoint/2010/main" val="2084413416"/>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82084" y="7879"/>
            <a:ext cx="7916416" cy="2232248"/>
          </a:xfrm>
        </p:spPr>
        <p:txBody>
          <a:bodyPr/>
          <a:lstStyle/>
          <a:p>
            <a:r>
              <a:rPr lang="en-US" sz="4000" b="1" dirty="0" smtClean="0">
                <a:solidFill>
                  <a:srgbClr val="624120"/>
                </a:solidFill>
              </a:rPr>
              <a:t>Weathering and Erosion are two very different processes that tend to act sequentially.</a:t>
            </a:r>
            <a:endParaRPr lang="en-US" sz="4000" b="1" dirty="0">
              <a:solidFill>
                <a:srgbClr val="624120"/>
              </a:solidFill>
            </a:endParaRPr>
          </a:p>
        </p:txBody>
      </p:sp>
      <p:pic>
        <p:nvPicPr>
          <p:cNvPr id="3074" name="Picture 2" descr="http://arlingtonrobinson.weebly.com/uploads/3/9/3/2/3932951/1771158.jpg?5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171775"/>
            <a:ext cx="6048672" cy="4536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2995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609804" y="1268760"/>
            <a:ext cx="7916416"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r>
              <a:rPr lang="en-US" b="1" dirty="0" smtClean="0">
                <a:solidFill>
                  <a:srgbClr val="624120"/>
                </a:solidFill>
              </a:rPr>
              <a:t>Weathering is the result of the physical and chemical changes of rock and mineral material; the resulting products might or might not be transported.</a:t>
            </a:r>
            <a:endParaRPr lang="en-US" b="1" dirty="0">
              <a:solidFill>
                <a:srgbClr val="624120"/>
              </a:solidFill>
            </a:endParaRPr>
          </a:p>
        </p:txBody>
      </p:sp>
    </p:spTree>
    <p:extLst>
      <p:ext uri="{BB962C8B-B14F-4D97-AF65-F5344CB8AC3E}">
        <p14:creationId xmlns:p14="http://schemas.microsoft.com/office/powerpoint/2010/main" val="1149093465"/>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85616" y="1556792"/>
            <a:ext cx="6785961" cy="1569660"/>
          </a:xfrm>
          <a:prstGeom prst="rect">
            <a:avLst/>
          </a:prstGeom>
        </p:spPr>
        <p:txBody>
          <a:bodyPr wrap="none">
            <a:spAutoFit/>
          </a:bodyPr>
          <a:lstStyle/>
          <a:p>
            <a:pPr algn="ctr"/>
            <a:r>
              <a:rPr lang="en-US" sz="4800" u="sng" dirty="0">
                <a:solidFill>
                  <a:srgbClr val="0000FF"/>
                </a:solidFill>
                <a:latin typeface="Arial"/>
                <a:ea typeface="Calibri"/>
                <a:hlinkClick r:id="rId2"/>
              </a:rPr>
              <a:t>Study Jams: </a:t>
            </a:r>
            <a:r>
              <a:rPr lang="en-US" sz="4800" u="sng" dirty="0" smtClean="0">
                <a:solidFill>
                  <a:srgbClr val="0000FF"/>
                </a:solidFill>
                <a:latin typeface="Arial"/>
                <a:ea typeface="Calibri"/>
                <a:hlinkClick r:id="rId2"/>
              </a:rPr>
              <a:t/>
            </a:r>
            <a:br>
              <a:rPr lang="en-US" sz="4800" u="sng" dirty="0" smtClean="0">
                <a:solidFill>
                  <a:srgbClr val="0000FF"/>
                </a:solidFill>
                <a:latin typeface="Arial"/>
                <a:ea typeface="Calibri"/>
                <a:hlinkClick r:id="rId2"/>
              </a:rPr>
            </a:br>
            <a:r>
              <a:rPr lang="en-US" sz="4800" u="sng" dirty="0" smtClean="0">
                <a:solidFill>
                  <a:srgbClr val="0000FF"/>
                </a:solidFill>
                <a:latin typeface="Arial"/>
                <a:ea typeface="Calibri"/>
                <a:hlinkClick r:id="rId2"/>
              </a:rPr>
              <a:t>Weathering </a:t>
            </a:r>
            <a:r>
              <a:rPr lang="en-US" sz="4800" u="sng" dirty="0">
                <a:solidFill>
                  <a:srgbClr val="0000FF"/>
                </a:solidFill>
                <a:latin typeface="Arial"/>
                <a:ea typeface="Calibri"/>
                <a:hlinkClick r:id="rId2"/>
              </a:rPr>
              <a:t>and Erosion</a:t>
            </a:r>
            <a:endParaRPr lang="en-US" sz="4800" dirty="0">
              <a:solidFill>
                <a:srgbClr val="000000"/>
              </a:solidFill>
            </a:endParaRPr>
          </a:p>
        </p:txBody>
      </p:sp>
      <p:sp>
        <p:nvSpPr>
          <p:cNvPr id="7" name="Rectangle 6"/>
          <p:cNvSpPr/>
          <p:nvPr/>
        </p:nvSpPr>
        <p:spPr>
          <a:xfrm>
            <a:off x="267363" y="3789040"/>
            <a:ext cx="8396979" cy="830997"/>
          </a:xfrm>
          <a:prstGeom prst="rect">
            <a:avLst/>
          </a:prstGeom>
        </p:spPr>
        <p:txBody>
          <a:bodyPr wrap="none">
            <a:spAutoFit/>
          </a:bodyPr>
          <a:lstStyle/>
          <a:p>
            <a:pPr algn="ctr"/>
            <a:r>
              <a:rPr lang="en-US" sz="4800" u="sng" dirty="0">
                <a:solidFill>
                  <a:srgbClr val="0000FF"/>
                </a:solidFill>
                <a:latin typeface="Arial"/>
                <a:ea typeface="Calibri"/>
                <a:hlinkClick r:id="rId3"/>
              </a:rPr>
              <a:t>Weathering and Erosion Song</a:t>
            </a:r>
            <a:endParaRPr lang="en-US" sz="4800" dirty="0"/>
          </a:p>
        </p:txBody>
      </p:sp>
    </p:spTree>
    <p:extLst>
      <p:ext uri="{BB962C8B-B14F-4D97-AF65-F5344CB8AC3E}">
        <p14:creationId xmlns:p14="http://schemas.microsoft.com/office/powerpoint/2010/main" val="188700827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60648"/>
            <a:ext cx="7772400" cy="1470025"/>
          </a:xfrm>
        </p:spPr>
        <p:txBody>
          <a:bodyPr/>
          <a:lstStyle/>
          <a:p>
            <a:r>
              <a:rPr lang="en-US" sz="9600" b="1" u="sng" dirty="0" smtClean="0">
                <a:solidFill>
                  <a:srgbClr val="624120"/>
                </a:solidFill>
              </a:rPr>
              <a:t>Deposition</a:t>
            </a:r>
            <a:endParaRPr lang="en-US" sz="9600" b="1" u="sng" dirty="0">
              <a:solidFill>
                <a:srgbClr val="62412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204864"/>
            <a:ext cx="6536361" cy="40980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235074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http://images.nationalgeographic.com/wpf/media-live/photos/000/008/cache/bernard-glacier_835_600x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6" y="-26067"/>
            <a:ext cx="9407532" cy="705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230886"/>
      </p:ext>
    </p:extLst>
  </p:cSld>
  <p:clrMapOvr>
    <a:masterClrMapping/>
  </p:clrMapOvr>
  <mc:AlternateContent xmlns:mc="http://schemas.openxmlformats.org/markup-compatibility/2006" xmlns:p14="http://schemas.microsoft.com/office/powerpoint/2010/main">
    <mc:Choice Requires="p14">
      <p:transition spd="slow" p14:dur="2000" advTm="3000">
        <p14:flip dir="r"/>
      </p:transition>
    </mc:Choice>
    <mc:Fallback xmlns="">
      <p:transition spd="slow" advTm="3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260648"/>
            <a:ext cx="8388424" cy="2397406"/>
          </a:xfrm>
        </p:spPr>
        <p:txBody>
          <a:bodyPr/>
          <a:lstStyle/>
          <a:p>
            <a:r>
              <a:rPr lang="en-US" sz="4800" b="1" dirty="0" smtClean="0">
                <a:solidFill>
                  <a:srgbClr val="624120"/>
                </a:solidFill>
              </a:rPr>
              <a:t>Deposition occurs where the agents (forces) of erosion lay sediment down.</a:t>
            </a:r>
            <a:endParaRPr lang="en-US" sz="4800" b="1" dirty="0">
              <a:solidFill>
                <a:srgbClr val="624120"/>
              </a:solidFill>
            </a:endParaRPr>
          </a:p>
        </p:txBody>
      </p:sp>
      <p:pic>
        <p:nvPicPr>
          <p:cNvPr id="4098" name="Picture 2" descr="http://netanimations.net/Moving-picture-dump-truck-dumps-animation.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1772816"/>
            <a:ext cx="10239027" cy="5388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98665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9796" y="188640"/>
            <a:ext cx="8388424" cy="2397406"/>
          </a:xfrm>
        </p:spPr>
        <p:txBody>
          <a:bodyPr/>
          <a:lstStyle/>
          <a:p>
            <a:r>
              <a:rPr lang="en-US" sz="4800" b="1" dirty="0" smtClean="0">
                <a:solidFill>
                  <a:srgbClr val="624120"/>
                </a:solidFill>
              </a:rPr>
              <a:t>Weathering and Erosion wear down, and deposition fills in the Earth’s surface.</a:t>
            </a:r>
            <a:endParaRPr lang="en-US" sz="4800" b="1" dirty="0">
              <a:solidFill>
                <a:srgbClr val="62412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721000"/>
            <a:ext cx="5760640" cy="389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744387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u="sng" dirty="0" smtClean="0">
                <a:solidFill>
                  <a:srgbClr val="624120"/>
                </a:solidFill>
              </a:rPr>
              <a:t>Deposition by Water</a:t>
            </a:r>
            <a:endParaRPr lang="en-US" sz="5400" b="1" u="sng" dirty="0">
              <a:solidFill>
                <a:srgbClr val="624120"/>
              </a:solidFill>
            </a:endParaRPr>
          </a:p>
        </p:txBody>
      </p:sp>
      <p:sp>
        <p:nvSpPr>
          <p:cNvPr id="3" name="Content Placeholder 2"/>
          <p:cNvSpPr>
            <a:spLocks noGrp="1"/>
          </p:cNvSpPr>
          <p:nvPr>
            <p:ph idx="1"/>
          </p:nvPr>
        </p:nvSpPr>
        <p:spPr>
          <a:xfrm>
            <a:off x="479303" y="1772816"/>
            <a:ext cx="8229600" cy="3845023"/>
          </a:xfrm>
        </p:spPr>
        <p:txBody>
          <a:bodyPr/>
          <a:lstStyle/>
          <a:p>
            <a:pPr marL="0" indent="0" algn="ctr">
              <a:buNone/>
            </a:pPr>
            <a:r>
              <a:rPr lang="en-US" sz="4000" b="1" dirty="0" smtClean="0">
                <a:solidFill>
                  <a:srgbClr val="624120"/>
                </a:solidFill>
              </a:rPr>
              <a:t>As water moves through a river, it loses some of its energy and it can no longer carry some of its sediment. As a result, it drops, or is deposited, to the bottom </a:t>
            </a:r>
            <a:br>
              <a:rPr lang="en-US" sz="4000" b="1" dirty="0" smtClean="0">
                <a:solidFill>
                  <a:srgbClr val="624120"/>
                </a:solidFill>
              </a:rPr>
            </a:br>
            <a:r>
              <a:rPr lang="en-US" sz="4000" b="1" dirty="0" smtClean="0">
                <a:solidFill>
                  <a:srgbClr val="624120"/>
                </a:solidFill>
              </a:rPr>
              <a:t>of the stream.</a:t>
            </a:r>
            <a:endParaRPr lang="en-US" sz="4000" b="1" dirty="0">
              <a:solidFill>
                <a:srgbClr val="624120"/>
              </a:solidFill>
            </a:endParaRPr>
          </a:p>
        </p:txBody>
      </p:sp>
      <p:sp>
        <p:nvSpPr>
          <p:cNvPr id="4" name="Rectangle 3"/>
          <p:cNvSpPr/>
          <p:nvPr/>
        </p:nvSpPr>
        <p:spPr>
          <a:xfrm>
            <a:off x="467544" y="5865571"/>
            <a:ext cx="8241359" cy="584775"/>
          </a:xfrm>
          <a:prstGeom prst="rect">
            <a:avLst/>
          </a:prstGeom>
        </p:spPr>
        <p:txBody>
          <a:bodyPr wrap="none">
            <a:spAutoFit/>
          </a:bodyPr>
          <a:lstStyle/>
          <a:p>
            <a:r>
              <a:rPr lang="en-US" sz="3200" b="1" u="sng" dirty="0">
                <a:solidFill>
                  <a:srgbClr val="0000FF"/>
                </a:solidFill>
                <a:latin typeface="Arial"/>
                <a:ea typeface="Calibri"/>
                <a:hlinkClick r:id="rId2"/>
              </a:rPr>
              <a:t>Sediments being deposited by </a:t>
            </a:r>
            <a:r>
              <a:rPr lang="en-US" sz="3200" b="1" u="sng" dirty="0" err="1">
                <a:solidFill>
                  <a:srgbClr val="0000FF"/>
                </a:solidFill>
                <a:latin typeface="Arial"/>
                <a:ea typeface="Calibri"/>
                <a:hlinkClick r:id="rId2"/>
              </a:rPr>
              <a:t>Classzone</a:t>
            </a:r>
            <a:endParaRPr lang="en-US" sz="3200" b="1" dirty="0"/>
          </a:p>
        </p:txBody>
      </p:sp>
    </p:spTree>
    <p:extLst>
      <p:ext uri="{BB962C8B-B14F-4D97-AF65-F5344CB8AC3E}">
        <p14:creationId xmlns:p14="http://schemas.microsoft.com/office/powerpoint/2010/main" val="399289634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8068" y="31568"/>
            <a:ext cx="8229600" cy="1143000"/>
          </a:xfrm>
        </p:spPr>
        <p:txBody>
          <a:bodyPr/>
          <a:lstStyle/>
          <a:p>
            <a:r>
              <a:rPr lang="en-US" sz="5400" b="1" u="sng" dirty="0" smtClean="0">
                <a:solidFill>
                  <a:srgbClr val="624120"/>
                </a:solidFill>
              </a:rPr>
              <a:t>Deposition by Water</a:t>
            </a:r>
            <a:endParaRPr lang="en-US" sz="5400" b="1" u="sng" dirty="0">
              <a:solidFill>
                <a:srgbClr val="624120"/>
              </a:solidFill>
            </a:endParaRPr>
          </a:p>
        </p:txBody>
      </p:sp>
      <p:sp>
        <p:nvSpPr>
          <p:cNvPr id="3" name="Content Placeholder 2"/>
          <p:cNvSpPr>
            <a:spLocks noGrp="1"/>
          </p:cNvSpPr>
          <p:nvPr>
            <p:ph idx="1"/>
          </p:nvPr>
        </p:nvSpPr>
        <p:spPr>
          <a:xfrm>
            <a:off x="179512" y="1213172"/>
            <a:ext cx="8712968" cy="1440160"/>
          </a:xfrm>
        </p:spPr>
        <p:txBody>
          <a:bodyPr/>
          <a:lstStyle/>
          <a:p>
            <a:pPr marL="0" indent="0" algn="ctr">
              <a:buNone/>
            </a:pPr>
            <a:r>
              <a:rPr lang="en-US" sz="4000" b="1" dirty="0" smtClean="0">
                <a:solidFill>
                  <a:srgbClr val="624120"/>
                </a:solidFill>
              </a:rPr>
              <a:t>Rivers and streams erode and deposit water along their path. </a:t>
            </a:r>
            <a:endParaRPr lang="en-US" sz="4000" b="1" dirty="0">
              <a:solidFill>
                <a:srgbClr val="624120"/>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2768956"/>
            <a:ext cx="4680520" cy="4085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522452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grpId="0"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500"/>
                                  </p:stCondLst>
                                  <p:childTnLst>
                                    <p:set>
                                      <p:cBhvr>
                                        <p:cTn id="17" dur="1" fill="hold">
                                          <p:stCondLst>
                                            <p:cond delay="0"/>
                                          </p:stCondLst>
                                        </p:cTn>
                                        <p:tgtEl>
                                          <p:spTgt spid="7170"/>
                                        </p:tgtEl>
                                        <p:attrNameLst>
                                          <p:attrName>style.visibility</p:attrName>
                                        </p:attrNameLst>
                                      </p:cBhvr>
                                      <p:to>
                                        <p:strVal val="visible"/>
                                      </p:to>
                                    </p:set>
                                    <p:animEffect transition="in" filter="fade">
                                      <p:cBhvr>
                                        <p:cTn id="18" dur="1000"/>
                                        <p:tgtEl>
                                          <p:spTgt spid="7170"/>
                                        </p:tgtEl>
                                      </p:cBhvr>
                                    </p:animEffect>
                                    <p:anim calcmode="lin" valueType="num">
                                      <p:cBhvr>
                                        <p:cTn id="19" dur="1000" fill="hold"/>
                                        <p:tgtEl>
                                          <p:spTgt spid="7170"/>
                                        </p:tgtEl>
                                        <p:attrNameLst>
                                          <p:attrName>ppt_x</p:attrName>
                                        </p:attrNameLst>
                                      </p:cBhvr>
                                      <p:tavLst>
                                        <p:tav tm="0">
                                          <p:val>
                                            <p:strVal val="#ppt_x"/>
                                          </p:val>
                                        </p:tav>
                                        <p:tav tm="100000">
                                          <p:val>
                                            <p:strVal val="#ppt_x"/>
                                          </p:val>
                                        </p:tav>
                                      </p:tavLst>
                                    </p:anim>
                                    <p:anim calcmode="lin" valueType="num">
                                      <p:cBhvr>
                                        <p:cTn id="20"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4" y="188640"/>
            <a:ext cx="8229600" cy="1143000"/>
          </a:xfrm>
        </p:spPr>
        <p:txBody>
          <a:bodyPr/>
          <a:lstStyle/>
          <a:p>
            <a:r>
              <a:rPr lang="en-US" sz="5400" b="1" u="sng" dirty="0" smtClean="0">
                <a:solidFill>
                  <a:srgbClr val="624120"/>
                </a:solidFill>
              </a:rPr>
              <a:t>Deposition by Water</a:t>
            </a:r>
            <a:endParaRPr lang="en-US" sz="5400" b="1" u="sng" dirty="0">
              <a:solidFill>
                <a:srgbClr val="624120"/>
              </a:solidFill>
            </a:endParaRPr>
          </a:p>
        </p:txBody>
      </p:sp>
      <p:sp>
        <p:nvSpPr>
          <p:cNvPr id="3" name="Content Placeholder 2"/>
          <p:cNvSpPr>
            <a:spLocks noGrp="1"/>
          </p:cNvSpPr>
          <p:nvPr>
            <p:ph idx="1"/>
          </p:nvPr>
        </p:nvSpPr>
        <p:spPr>
          <a:xfrm>
            <a:off x="467544" y="1484785"/>
            <a:ext cx="8229600" cy="2232248"/>
          </a:xfrm>
        </p:spPr>
        <p:txBody>
          <a:bodyPr/>
          <a:lstStyle/>
          <a:p>
            <a:pPr marL="0" indent="0" algn="ctr">
              <a:buNone/>
            </a:pPr>
            <a:r>
              <a:rPr lang="en-US" sz="4000" b="1" dirty="0" smtClean="0">
                <a:solidFill>
                  <a:srgbClr val="624120"/>
                </a:solidFill>
              </a:rPr>
              <a:t>Water also loses energy and deposits sediment when it empties into an ocean or lake.</a:t>
            </a:r>
            <a:endParaRPr lang="en-US" sz="4000" b="1" dirty="0">
              <a:solidFill>
                <a:srgbClr val="624120"/>
              </a:solidFill>
            </a:endParaRPr>
          </a:p>
        </p:txBody>
      </p:sp>
      <p:sp>
        <p:nvSpPr>
          <p:cNvPr id="5" name="Rectangle 4"/>
          <p:cNvSpPr/>
          <p:nvPr/>
        </p:nvSpPr>
        <p:spPr>
          <a:xfrm>
            <a:off x="755576" y="3853790"/>
            <a:ext cx="7704856" cy="2554545"/>
          </a:xfrm>
          <a:prstGeom prst="rect">
            <a:avLst/>
          </a:prstGeom>
        </p:spPr>
        <p:txBody>
          <a:bodyPr wrap="square">
            <a:spAutoFit/>
          </a:bodyPr>
          <a:lstStyle/>
          <a:p>
            <a:pPr algn="ctr"/>
            <a:r>
              <a:rPr lang="en-US" sz="4000" b="1" kern="0" dirty="0">
                <a:solidFill>
                  <a:srgbClr val="624120"/>
                </a:solidFill>
                <a:latin typeface="Arial"/>
                <a:ea typeface="+mj-ea"/>
                <a:cs typeface="Arial"/>
              </a:rPr>
              <a:t>Sediment that is deposited as water empties into an ocean or lake forms a triangular shaped deposit (delta). </a:t>
            </a:r>
            <a:endParaRPr lang="en-US" sz="2400" dirty="0"/>
          </a:p>
        </p:txBody>
      </p:sp>
    </p:spTree>
    <p:extLst>
      <p:ext uri="{BB962C8B-B14F-4D97-AF65-F5344CB8AC3E}">
        <p14:creationId xmlns:p14="http://schemas.microsoft.com/office/powerpoint/2010/main" val="1632422622"/>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grpId="0"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32656"/>
            <a:ext cx="8064896" cy="1584176"/>
          </a:xfrm>
        </p:spPr>
        <p:txBody>
          <a:bodyPr/>
          <a:lstStyle/>
          <a:p>
            <a:r>
              <a:rPr lang="en-US" sz="4000" b="1" dirty="0" smtClean="0">
                <a:solidFill>
                  <a:srgbClr val="624120"/>
                </a:solidFill>
              </a:rPr>
              <a:t>The Mississippi River flowing into the Gulf of Mexico forms the Mississippi River delta.</a:t>
            </a:r>
            <a:endParaRPr lang="en-US" sz="4000" b="1" dirty="0">
              <a:solidFill>
                <a:srgbClr val="624120"/>
              </a:solidFill>
            </a:endParaRPr>
          </a:p>
        </p:txBody>
      </p:sp>
      <p:grpSp>
        <p:nvGrpSpPr>
          <p:cNvPr id="3" name="Group 2"/>
          <p:cNvGrpSpPr/>
          <p:nvPr/>
        </p:nvGrpSpPr>
        <p:grpSpPr>
          <a:xfrm>
            <a:off x="539552" y="2449558"/>
            <a:ext cx="8280920" cy="3816350"/>
            <a:chOff x="539552" y="2449558"/>
            <a:chExt cx="8280920" cy="3816350"/>
          </a:xfrm>
        </p:grpSpPr>
        <p:pic>
          <p:nvPicPr>
            <p:cNvPr id="6146" name="Picture 2" descr="http://qiito.com/img/cache/thumbs/2792769719958e77da69872d46ff1fc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3119914"/>
              <a:ext cx="3888432" cy="24756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449558"/>
              <a:ext cx="4002087" cy="3816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463906448"/>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32656"/>
            <a:ext cx="8064896" cy="1584176"/>
          </a:xfrm>
        </p:spPr>
        <p:txBody>
          <a:bodyPr/>
          <a:lstStyle/>
          <a:p>
            <a:r>
              <a:rPr lang="en-US" sz="4000" b="1" dirty="0" smtClean="0">
                <a:solidFill>
                  <a:srgbClr val="624120"/>
                </a:solidFill>
              </a:rPr>
              <a:t>In this example, river waters </a:t>
            </a:r>
            <a:br>
              <a:rPr lang="en-US" sz="4000" b="1" dirty="0" smtClean="0">
                <a:solidFill>
                  <a:srgbClr val="624120"/>
                </a:solidFill>
              </a:rPr>
            </a:br>
            <a:r>
              <a:rPr lang="en-US" sz="4000" b="1" dirty="0" smtClean="0">
                <a:solidFill>
                  <a:srgbClr val="624120"/>
                </a:solidFill>
              </a:rPr>
              <a:t>are being deposited from </a:t>
            </a:r>
            <a:br>
              <a:rPr lang="en-US" sz="4000" b="1" dirty="0" smtClean="0">
                <a:solidFill>
                  <a:srgbClr val="624120"/>
                </a:solidFill>
              </a:rPr>
            </a:br>
            <a:r>
              <a:rPr lang="en-US" sz="4000" b="1" dirty="0" smtClean="0">
                <a:solidFill>
                  <a:srgbClr val="624120"/>
                </a:solidFill>
              </a:rPr>
              <a:t>a mountain.</a:t>
            </a:r>
            <a:endParaRPr lang="en-US" sz="4000" b="1" dirty="0">
              <a:solidFill>
                <a:srgbClr val="624120"/>
              </a:solidFill>
            </a:endParaRPr>
          </a:p>
        </p:txBody>
      </p:sp>
      <p:pic>
        <p:nvPicPr>
          <p:cNvPr id="8194" name="Picture 2" descr="http://www.thisoldearth.net/Images/alluvial_F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719" y="2348880"/>
            <a:ext cx="5976664" cy="39844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421449"/>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1000"/>
                                        <p:tgtEl>
                                          <p:spTgt spid="8194"/>
                                        </p:tgtEl>
                                      </p:cBhvr>
                                    </p:animEffect>
                                    <p:anim calcmode="lin" valueType="num">
                                      <p:cBhvr>
                                        <p:cTn id="13" dur="1000" fill="hold"/>
                                        <p:tgtEl>
                                          <p:spTgt spid="8194"/>
                                        </p:tgtEl>
                                        <p:attrNameLst>
                                          <p:attrName>ppt_x</p:attrName>
                                        </p:attrNameLst>
                                      </p:cBhvr>
                                      <p:tavLst>
                                        <p:tav tm="0">
                                          <p:val>
                                            <p:strVal val="#ppt_x"/>
                                          </p:val>
                                        </p:tav>
                                        <p:tav tm="100000">
                                          <p:val>
                                            <p:strVal val="#ppt_x"/>
                                          </p:val>
                                        </p:tav>
                                      </p:tavLst>
                                    </p:anim>
                                    <p:anim calcmode="lin" valueType="num">
                                      <p:cBhvr>
                                        <p:cTn id="14"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4" y="188640"/>
            <a:ext cx="8229600" cy="1143000"/>
          </a:xfrm>
        </p:spPr>
        <p:txBody>
          <a:bodyPr/>
          <a:lstStyle/>
          <a:p>
            <a:r>
              <a:rPr lang="en-US" sz="5400" b="1" u="sng" dirty="0" smtClean="0">
                <a:solidFill>
                  <a:srgbClr val="624120"/>
                </a:solidFill>
              </a:rPr>
              <a:t>Deposition by Water</a:t>
            </a:r>
            <a:endParaRPr lang="en-US" sz="5400" b="1" u="sng" dirty="0">
              <a:solidFill>
                <a:srgbClr val="624120"/>
              </a:solidFill>
            </a:endParaRPr>
          </a:p>
        </p:txBody>
      </p:sp>
      <p:sp>
        <p:nvSpPr>
          <p:cNvPr id="3" name="Content Placeholder 2"/>
          <p:cNvSpPr>
            <a:spLocks noGrp="1"/>
          </p:cNvSpPr>
          <p:nvPr>
            <p:ph idx="1"/>
          </p:nvPr>
        </p:nvSpPr>
        <p:spPr>
          <a:xfrm>
            <a:off x="467544" y="1484785"/>
            <a:ext cx="8229600" cy="1584175"/>
          </a:xfrm>
        </p:spPr>
        <p:txBody>
          <a:bodyPr/>
          <a:lstStyle/>
          <a:p>
            <a:pPr marL="0" indent="0" algn="ctr">
              <a:buNone/>
            </a:pPr>
            <a:r>
              <a:rPr lang="en-US" sz="4000" b="1" dirty="0" smtClean="0">
                <a:solidFill>
                  <a:srgbClr val="624120"/>
                </a:solidFill>
              </a:rPr>
              <a:t>Currents, wind, and storms carry and deposit sand along beaches.</a:t>
            </a:r>
            <a:endParaRPr lang="en-US" sz="4000" b="1" dirty="0">
              <a:solidFill>
                <a:srgbClr val="624120"/>
              </a:solidFill>
            </a:endParaRPr>
          </a:p>
        </p:txBody>
      </p:sp>
      <p:grpSp>
        <p:nvGrpSpPr>
          <p:cNvPr id="10" name="Group 9"/>
          <p:cNvGrpSpPr/>
          <p:nvPr/>
        </p:nvGrpSpPr>
        <p:grpSpPr>
          <a:xfrm>
            <a:off x="539552" y="3181327"/>
            <a:ext cx="8185655" cy="2839962"/>
            <a:chOff x="539552" y="3181327"/>
            <a:chExt cx="8185655" cy="2839962"/>
          </a:xfrm>
        </p:grpSpPr>
        <p:grpSp>
          <p:nvGrpSpPr>
            <p:cNvPr id="6" name="Group 5"/>
            <p:cNvGrpSpPr/>
            <p:nvPr/>
          </p:nvGrpSpPr>
          <p:grpSpPr>
            <a:xfrm>
              <a:off x="539552" y="3209491"/>
              <a:ext cx="3849547" cy="2811798"/>
              <a:chOff x="683566" y="3212977"/>
              <a:chExt cx="3849547" cy="2811798"/>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6" y="3212977"/>
                <a:ext cx="3849547" cy="2592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1780247" y="5592727"/>
                <a:ext cx="1656184" cy="43204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Sandbar</a:t>
                </a:r>
                <a:endParaRPr lang="en-US" sz="2800" b="1" dirty="0">
                  <a:solidFill>
                    <a:schemeClr val="tx1"/>
                  </a:solidFill>
                </a:endParaRPr>
              </a:p>
            </p:txBody>
          </p:sp>
        </p:grpSp>
        <p:grpSp>
          <p:nvGrpSpPr>
            <p:cNvPr id="8" name="Group 7"/>
            <p:cNvGrpSpPr/>
            <p:nvPr/>
          </p:nvGrpSpPr>
          <p:grpSpPr>
            <a:xfrm>
              <a:off x="4809214" y="3181327"/>
              <a:ext cx="3915993" cy="2836476"/>
              <a:chOff x="4809214" y="3181327"/>
              <a:chExt cx="3915993" cy="2836476"/>
            </a:xfrm>
          </p:grpSpPr>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9214" y="3181327"/>
                <a:ext cx="3915993" cy="26204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5364088" y="5585755"/>
                <a:ext cx="2736304" cy="43204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Barrier Island</a:t>
                </a:r>
                <a:endParaRPr lang="en-US" sz="2800" b="1" dirty="0">
                  <a:solidFill>
                    <a:schemeClr val="tx1"/>
                  </a:solidFill>
                </a:endParaRPr>
              </a:p>
            </p:txBody>
          </p:sp>
        </p:grpSp>
      </p:grpSp>
    </p:spTree>
    <p:extLst>
      <p:ext uri="{BB962C8B-B14F-4D97-AF65-F5344CB8AC3E}">
        <p14:creationId xmlns:p14="http://schemas.microsoft.com/office/powerpoint/2010/main" val="2395294971"/>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grpId="0"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7" presetClass="entr" presetSubtype="0" fill="hold" nodeType="afterEffect">
                                  <p:stCondLst>
                                    <p:cond delay="1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3366"/>
            <a:ext cx="8229600" cy="1143000"/>
          </a:xfrm>
        </p:spPr>
        <p:txBody>
          <a:bodyPr/>
          <a:lstStyle/>
          <a:p>
            <a:r>
              <a:rPr lang="en-US" sz="5400" b="1" u="sng" dirty="0" smtClean="0">
                <a:solidFill>
                  <a:srgbClr val="624120"/>
                </a:solidFill>
              </a:rPr>
              <a:t>Deposition by Wind</a:t>
            </a:r>
            <a:endParaRPr lang="en-US" sz="5400" b="1" u="sng" dirty="0">
              <a:solidFill>
                <a:srgbClr val="624120"/>
              </a:solidFill>
            </a:endParaRPr>
          </a:p>
        </p:txBody>
      </p:sp>
      <p:sp>
        <p:nvSpPr>
          <p:cNvPr id="3" name="Content Placeholder 2"/>
          <p:cNvSpPr>
            <a:spLocks noGrp="1"/>
          </p:cNvSpPr>
          <p:nvPr>
            <p:ph idx="1"/>
          </p:nvPr>
        </p:nvSpPr>
        <p:spPr>
          <a:xfrm>
            <a:off x="251520" y="1052736"/>
            <a:ext cx="8712968" cy="1872208"/>
          </a:xfrm>
        </p:spPr>
        <p:txBody>
          <a:bodyPr/>
          <a:lstStyle/>
          <a:p>
            <a:pPr marL="0" indent="0" algn="ctr">
              <a:buNone/>
            </a:pPr>
            <a:r>
              <a:rPr lang="en-US" sz="3600" b="1" dirty="0" smtClean="0">
                <a:solidFill>
                  <a:srgbClr val="624120"/>
                </a:solidFill>
              </a:rPr>
              <a:t>Sediments blown away by wind eventually are deposited. Over time, these deposits develop into landforms.</a:t>
            </a:r>
            <a:endParaRPr lang="en-US" sz="3600" b="1" dirty="0">
              <a:solidFill>
                <a:srgbClr val="624120"/>
              </a:solidFill>
            </a:endParaRPr>
          </a:p>
        </p:txBody>
      </p:sp>
      <p:grpSp>
        <p:nvGrpSpPr>
          <p:cNvPr id="5" name="Group 4"/>
          <p:cNvGrpSpPr/>
          <p:nvPr/>
        </p:nvGrpSpPr>
        <p:grpSpPr>
          <a:xfrm>
            <a:off x="2502291" y="2976018"/>
            <a:ext cx="3984443" cy="3174216"/>
            <a:chOff x="1091612" y="3558942"/>
            <a:chExt cx="3984443" cy="3174216"/>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612" y="3558942"/>
              <a:ext cx="3984443" cy="2988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1838497" y="6301110"/>
              <a:ext cx="2287696" cy="43204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00"/>
                  </a:solidFill>
                </a:rPr>
                <a:t>Sand Dune</a:t>
              </a:r>
              <a:endParaRPr lang="en-US" sz="2800" b="1" dirty="0">
                <a:solidFill>
                  <a:srgbClr val="000000"/>
                </a:solidFill>
              </a:endParaRPr>
            </a:p>
          </p:txBody>
        </p:sp>
      </p:grpSp>
      <p:sp>
        <p:nvSpPr>
          <p:cNvPr id="7" name="Rectangle 6"/>
          <p:cNvSpPr/>
          <p:nvPr/>
        </p:nvSpPr>
        <p:spPr>
          <a:xfrm>
            <a:off x="2260568" y="6365686"/>
            <a:ext cx="4467890" cy="369332"/>
          </a:xfrm>
          <a:prstGeom prst="rect">
            <a:avLst/>
          </a:prstGeom>
        </p:spPr>
        <p:txBody>
          <a:bodyPr wrap="none">
            <a:spAutoFit/>
          </a:bodyPr>
          <a:lstStyle/>
          <a:p>
            <a:r>
              <a:rPr lang="en-US" u="sng" dirty="0">
                <a:solidFill>
                  <a:srgbClr val="0000FF"/>
                </a:solidFill>
                <a:latin typeface="Arial"/>
                <a:ea typeface="Calibri"/>
                <a:hlinkClick r:id="rId3"/>
              </a:rPr>
              <a:t>Animation of the formation of a sand dune</a:t>
            </a:r>
            <a:endParaRPr lang="en-US" dirty="0"/>
          </a:p>
        </p:txBody>
      </p:sp>
    </p:spTree>
    <p:extLst>
      <p:ext uri="{BB962C8B-B14F-4D97-AF65-F5344CB8AC3E}">
        <p14:creationId xmlns:p14="http://schemas.microsoft.com/office/powerpoint/2010/main" val="1013286303"/>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grpId="0"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7" presetClass="entr" presetSubtype="0" fill="hold" nodeType="afterEffect">
                                  <p:stCondLst>
                                    <p:cond delay="2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r>
              <a:rPr lang="en-US" sz="5400" b="1" u="sng" dirty="0" smtClean="0">
                <a:solidFill>
                  <a:srgbClr val="624120"/>
                </a:solidFill>
              </a:rPr>
              <a:t>Deposition by Ice</a:t>
            </a:r>
            <a:endParaRPr lang="en-US" sz="5400" b="1" u="sng" dirty="0">
              <a:solidFill>
                <a:srgbClr val="624120"/>
              </a:solidFill>
            </a:endParaRPr>
          </a:p>
        </p:txBody>
      </p:sp>
      <p:sp>
        <p:nvSpPr>
          <p:cNvPr id="3" name="Content Placeholder 2"/>
          <p:cNvSpPr>
            <a:spLocks noGrp="1"/>
          </p:cNvSpPr>
          <p:nvPr>
            <p:ph idx="1"/>
          </p:nvPr>
        </p:nvSpPr>
        <p:spPr>
          <a:xfrm>
            <a:off x="462704" y="1268760"/>
            <a:ext cx="8445624" cy="1584175"/>
          </a:xfrm>
        </p:spPr>
        <p:txBody>
          <a:bodyPr/>
          <a:lstStyle/>
          <a:p>
            <a:pPr marL="0" indent="0" algn="ctr">
              <a:buNone/>
            </a:pPr>
            <a:r>
              <a:rPr lang="en-US" sz="4000" b="1" dirty="0" smtClean="0">
                <a:solidFill>
                  <a:srgbClr val="624120"/>
                </a:solidFill>
              </a:rPr>
              <a:t>When glaciers begin to melt, they deposit sediment on the land.</a:t>
            </a:r>
            <a:endParaRPr lang="en-US" sz="4000" b="1" dirty="0">
              <a:solidFill>
                <a:srgbClr val="624120"/>
              </a:solidFill>
            </a:endParaRPr>
          </a:p>
        </p:txBody>
      </p:sp>
      <p:grpSp>
        <p:nvGrpSpPr>
          <p:cNvPr id="4" name="Group 3"/>
          <p:cNvGrpSpPr/>
          <p:nvPr/>
        </p:nvGrpSpPr>
        <p:grpSpPr>
          <a:xfrm>
            <a:off x="323528" y="2852936"/>
            <a:ext cx="8562552" cy="3342443"/>
            <a:chOff x="323528" y="2852936"/>
            <a:chExt cx="8562552" cy="3342443"/>
          </a:xfrm>
        </p:grpSpPr>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852936"/>
              <a:ext cx="3867593" cy="33261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2852936"/>
              <a:ext cx="4458096" cy="33424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29070131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grpId="0" nodeType="after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5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http://images.nationalgeographic.com/wpf/media-live/photos/000/008/cache/arizona-rock_824_600x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1" y="-99392"/>
            <a:ext cx="9409045" cy="7056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360804"/>
      </p:ext>
    </p:extLst>
  </p:cSld>
  <p:clrMapOvr>
    <a:masterClrMapping/>
  </p:clrMapOvr>
  <mc:AlternateContent xmlns:mc="http://schemas.openxmlformats.org/markup-compatibility/2006" xmlns:p14="http://schemas.microsoft.com/office/powerpoint/2010/main">
    <mc:Choice Requires="p14">
      <p:transition spd="slow" p14:dur="2000" advTm="3000">
        <p14:flip dir="r"/>
      </p:transition>
    </mc:Choice>
    <mc:Fallback xmlns="">
      <p:transition spd="slow" advTm="3000">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2410431"/>
            <a:ext cx="7632848" cy="4219587"/>
          </a:xfrm>
          <a:prstGeom prst="rect">
            <a:avLst/>
          </a:prstGeom>
        </p:spPr>
      </p:pic>
      <p:sp>
        <p:nvSpPr>
          <p:cNvPr id="2" name="Title 1"/>
          <p:cNvSpPr>
            <a:spLocks noGrp="1"/>
          </p:cNvSpPr>
          <p:nvPr>
            <p:ph type="title"/>
          </p:nvPr>
        </p:nvSpPr>
        <p:spPr>
          <a:xfrm>
            <a:off x="267940" y="188640"/>
            <a:ext cx="8568952" cy="2376264"/>
          </a:xfrm>
        </p:spPr>
        <p:txBody>
          <a:bodyPr/>
          <a:lstStyle/>
          <a:p>
            <a:r>
              <a:rPr lang="en-US" sz="3600" dirty="0" smtClean="0">
                <a:solidFill>
                  <a:srgbClr val="624120"/>
                </a:solidFill>
              </a:rPr>
              <a:t>Turn to an elbow partner and discuss why in this case the brick house was not as good as the straw or wood house. What could be considered the “wolf”?</a:t>
            </a:r>
            <a:endParaRPr lang="en-US" sz="3600" dirty="0">
              <a:solidFill>
                <a:srgbClr val="624120"/>
              </a:solidFill>
            </a:endParaRPr>
          </a:p>
        </p:txBody>
      </p:sp>
    </p:spTree>
    <p:extLst>
      <p:ext uri="{BB962C8B-B14F-4D97-AF65-F5344CB8AC3E}">
        <p14:creationId xmlns:p14="http://schemas.microsoft.com/office/powerpoint/2010/main" val="379921304"/>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nps.gov/common/uploads/teachers/assets/images/pwr/park/olym/5B0E54F7-155D-4519-3E6661BC9C2F8C45/5B0E54F7-155D-4519-3E6661BC9C2F8C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522" y="-9128"/>
            <a:ext cx="11227972" cy="7039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147422"/>
      </p:ext>
    </p:extLst>
  </p:cSld>
  <p:clrMapOvr>
    <a:masterClrMapping/>
  </p:clrMapOvr>
  <mc:AlternateContent xmlns:mc="http://schemas.openxmlformats.org/markup-compatibility/2006" xmlns:p14="http://schemas.microsoft.com/office/powerpoint/2010/main">
    <mc:Choice Requires="p14">
      <p:transition spd="slow" p14:dur="2000" advTm="3000">
        <p14:flip dir="r"/>
      </p:transition>
    </mc:Choice>
    <mc:Fallback xmlns="">
      <p:transition spd="slow" advTm="3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ttp://www.wallpaperfly.com/thumbnails/detail/20121008/landscapes%20nature%20desert%20sand%20dunes%201280x1024%20wallpaper_www.wallmay.net_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2" y="-99392"/>
            <a:ext cx="9286762" cy="742941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14528" y="3772502"/>
            <a:ext cx="7356737" cy="2520280"/>
            <a:chOff x="814528" y="3772502"/>
            <a:chExt cx="7356737" cy="2520280"/>
          </a:xfrm>
        </p:grpSpPr>
        <p:sp>
          <p:nvSpPr>
            <p:cNvPr id="2" name="Rounded Rectangle 1"/>
            <p:cNvSpPr/>
            <p:nvPr/>
          </p:nvSpPr>
          <p:spPr>
            <a:xfrm>
              <a:off x="827584" y="3772502"/>
              <a:ext cx="7343681" cy="2520280"/>
            </a:xfrm>
            <a:prstGeom prst="roundRect">
              <a:avLst/>
            </a:prstGeom>
            <a:solidFill>
              <a:schemeClr val="bg1">
                <a:alpha val="84000"/>
              </a:schemeClr>
            </a:solidFill>
            <a:ln w="1905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14528" y="3877355"/>
              <a:ext cx="7271673" cy="2308324"/>
            </a:xfrm>
            <a:prstGeom prst="rect">
              <a:avLst/>
            </a:prstGeom>
            <a:noFill/>
          </p:spPr>
          <p:txBody>
            <a:bodyPr wrap="square" rtlCol="0">
              <a:spAutoFit/>
            </a:bodyPr>
            <a:lstStyle/>
            <a:p>
              <a:pPr algn="ctr"/>
              <a:r>
                <a:rPr lang="en-US" sz="4800" b="1" dirty="0" smtClean="0">
                  <a:solidFill>
                    <a:srgbClr val="624120"/>
                  </a:solidFill>
                </a:rPr>
                <a:t>Discuss with an elbow partner and be ready </a:t>
              </a:r>
              <a:br>
                <a:rPr lang="en-US" sz="4800" b="1" dirty="0" smtClean="0">
                  <a:solidFill>
                    <a:srgbClr val="624120"/>
                  </a:solidFill>
                </a:rPr>
              </a:br>
              <a:r>
                <a:rPr lang="en-US" sz="4800" b="1" dirty="0" smtClean="0">
                  <a:solidFill>
                    <a:srgbClr val="624120"/>
                  </a:solidFill>
                </a:rPr>
                <a:t>to share.</a:t>
              </a:r>
              <a:endParaRPr lang="en-US" sz="4800" b="1" dirty="0">
                <a:solidFill>
                  <a:srgbClr val="624120"/>
                </a:solidFill>
              </a:endParaRPr>
            </a:p>
          </p:txBody>
        </p:sp>
      </p:grpSp>
    </p:spTree>
    <p:extLst>
      <p:ext uri="{BB962C8B-B14F-4D97-AF65-F5344CB8AC3E}">
        <p14:creationId xmlns:p14="http://schemas.microsoft.com/office/powerpoint/2010/main" val="3002466299"/>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2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12903</TotalTime>
  <Words>1100</Words>
  <Application>Microsoft Office PowerPoint</Application>
  <PresentationFormat>On-screen Show (4:3)</PresentationFormat>
  <Paragraphs>133</Paragraphs>
  <Slides>70</Slides>
  <Notes>0</Notes>
  <HiddenSlides>0</HiddenSlides>
  <MMClips>0</MMClips>
  <ScaleCrop>false</ScaleCrop>
  <HeadingPairs>
    <vt:vector size="8" baseType="variant">
      <vt:variant>
        <vt:lpstr>Fonts Used</vt:lpstr>
      </vt:variant>
      <vt:variant>
        <vt:i4>4</vt:i4>
      </vt:variant>
      <vt:variant>
        <vt:lpstr>Theme</vt:lpstr>
      </vt:variant>
      <vt:variant>
        <vt:i4>8</vt:i4>
      </vt:variant>
      <vt:variant>
        <vt:lpstr>Embedded OLE Servers</vt:lpstr>
      </vt:variant>
      <vt:variant>
        <vt:i4>1</vt:i4>
      </vt:variant>
      <vt:variant>
        <vt:lpstr>Slide Titles</vt:lpstr>
      </vt:variant>
      <vt:variant>
        <vt:i4>70</vt:i4>
      </vt:variant>
    </vt:vector>
  </HeadingPairs>
  <TitlesOfParts>
    <vt:vector size="83" baseType="lpstr">
      <vt:lpstr>Arial</vt:lpstr>
      <vt:lpstr>Calibri</vt:lpstr>
      <vt:lpstr>Times New Roman</vt:lpstr>
      <vt:lpstr>Wingdings</vt:lpstr>
      <vt:lpstr>Diseño predeterminado</vt:lpstr>
      <vt:lpstr>1_Diseño predeterminado</vt:lpstr>
      <vt:lpstr>2_Diseño predeterminado</vt:lpstr>
      <vt:lpstr>3_Diseño predeterminado</vt:lpstr>
      <vt:lpstr>4_Diseño predeterminado</vt:lpstr>
      <vt:lpstr>5_Diseño predeterminado</vt:lpstr>
      <vt:lpstr>6_Diseño predeterminado</vt:lpstr>
      <vt:lpstr>7_Diseño predeterminado</vt:lpstr>
      <vt:lpstr>Acrobat Document</vt:lpstr>
      <vt:lpstr>Watch the next few slides. When the slides stop transitioning get with an elbow partner to discuss the events that caused the formation of the beautiful features. Be as specific as possible.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Essential Question: How do changes in the Earth’s surface occur over time?</vt:lpstr>
      <vt:lpstr>In the previous lesson you learned about processes that can change rocks.</vt:lpstr>
      <vt:lpstr>Use your foldable to take Notes </vt:lpstr>
      <vt:lpstr>Weathering is the process that breaks down rock and other substances at Earth’s surface.</vt:lpstr>
      <vt:lpstr>Weathering wears mountains down to hills and can produce strange rock formations like in  the previous slide.</vt:lpstr>
      <vt:lpstr>There are two types  of weathering:</vt:lpstr>
      <vt:lpstr>Mechanical Weathering</vt:lpstr>
      <vt:lpstr>Example of Mechanical Weathering:</vt:lpstr>
      <vt:lpstr>Mechanical Weathering: Frost Wedging</vt:lpstr>
      <vt:lpstr>Mechanical Weathering: Frost Wedging</vt:lpstr>
      <vt:lpstr>Example of Mechanical Weathering:</vt:lpstr>
      <vt:lpstr>Example of  Mechanical Weathering:</vt:lpstr>
      <vt:lpstr>Mechanical Weathering: Exfoliation</vt:lpstr>
      <vt:lpstr>Example of  Mechanical Weathering:</vt:lpstr>
      <vt:lpstr>PowerPoint Presentation</vt:lpstr>
      <vt:lpstr>Example of Mechanical Weathering:</vt:lpstr>
      <vt:lpstr>PowerPoint Presentation</vt:lpstr>
      <vt:lpstr>PowerPoint Presentation</vt:lpstr>
      <vt:lpstr>PowerPoint Presentation</vt:lpstr>
      <vt:lpstr>Turn to an elbow partner and describe examples of mechanical weathering you have observed recently [in real life  not the activator] or  in the past.</vt:lpstr>
      <vt:lpstr>Chemical Weathering</vt:lpstr>
      <vt:lpstr>Example of Chemical Weathering:</vt:lpstr>
      <vt:lpstr>PowerPoint Presentation</vt:lpstr>
      <vt:lpstr>Caves form when slightly acidic groundwater dissolves limestone.</vt:lpstr>
      <vt:lpstr>Cave formed by acid dissolved limestone</vt:lpstr>
      <vt:lpstr>Some plants give off acids that also dissolve minerals in rock. The rock is weakened and eventually breaks into smaller pieces.</vt:lpstr>
      <vt:lpstr>Example of Chemical Weathering:</vt:lpstr>
      <vt:lpstr>Example of Chemical Weathering:</vt:lpstr>
      <vt:lpstr>PowerPoint Presentation</vt:lpstr>
      <vt:lpstr>Turn to an elbow partner and discuss how making, baking, and eating chocolate chip cookies is similar to mechanical and chemical weathering.</vt:lpstr>
      <vt:lpstr>Weathering Activities [see resources]</vt:lpstr>
      <vt:lpstr>Erosion</vt:lpstr>
      <vt:lpstr>Erosion transports      weathered rock                 material.</vt:lpstr>
      <vt:lpstr>What are some ways that weathered material can be transported?</vt:lpstr>
      <vt:lpstr>Erosion by Gravity</vt:lpstr>
      <vt:lpstr>Here, the weathering occurs by  frost wedging</vt:lpstr>
      <vt:lpstr>Erosion by Gravity</vt:lpstr>
      <vt:lpstr>Erosion by Wind</vt:lpstr>
      <vt:lpstr>Erosion  by Wind</vt:lpstr>
      <vt:lpstr>Erosion by Water</vt:lpstr>
      <vt:lpstr>Erosion by Water</vt:lpstr>
      <vt:lpstr>Erosion by Water</vt:lpstr>
      <vt:lpstr>Animations of Erosion  by Water</vt:lpstr>
      <vt:lpstr>Erosion by Ice</vt:lpstr>
      <vt:lpstr>Erosion by Ice</vt:lpstr>
      <vt:lpstr>Turn to an elbow partner and describe examples of erosion you have observed.</vt:lpstr>
      <vt:lpstr>Weathering and Erosion are two very different processes that tend to act sequentially.</vt:lpstr>
      <vt:lpstr>PowerPoint Presentation</vt:lpstr>
      <vt:lpstr>PowerPoint Presentation</vt:lpstr>
      <vt:lpstr>Deposition</vt:lpstr>
      <vt:lpstr>Deposition occurs where the agents (forces) of erosion lay sediment down.</vt:lpstr>
      <vt:lpstr>Weathering and Erosion wear down, and deposition fills in the Earth’s surface.</vt:lpstr>
      <vt:lpstr>Deposition by Water</vt:lpstr>
      <vt:lpstr>Deposition by Water</vt:lpstr>
      <vt:lpstr>Deposition by Water</vt:lpstr>
      <vt:lpstr>The Mississippi River flowing into the Gulf of Mexico forms the Mississippi River delta.</vt:lpstr>
      <vt:lpstr>In this example, river waters  are being deposited from  a mountain.</vt:lpstr>
      <vt:lpstr>Deposition by Water</vt:lpstr>
      <vt:lpstr>Deposition by Wind</vt:lpstr>
      <vt:lpstr>Deposition by Ice</vt:lpstr>
      <vt:lpstr>Turn to an elbow partner and discuss why in this case the brick house was not as good as the straw or wood house. What could be considered the “wolf”?</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Dixon, Trony</cp:lastModifiedBy>
  <cp:revision>797</cp:revision>
  <dcterms:created xsi:type="dcterms:W3CDTF">2010-05-23T14:28:12Z</dcterms:created>
  <dcterms:modified xsi:type="dcterms:W3CDTF">2016-10-12T14:43:46Z</dcterms:modified>
</cp:coreProperties>
</file>