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  <p:sldMasterId id="2147483720" r:id="rId3"/>
  </p:sldMasterIdLst>
  <p:notesMasterIdLst>
    <p:notesMasterId r:id="rId33"/>
  </p:notesMasterIdLst>
  <p:handoutMasterIdLst>
    <p:handoutMasterId r:id="rId34"/>
  </p:handoutMasterIdLst>
  <p:sldIdLst>
    <p:sldId id="264" r:id="rId4"/>
    <p:sldId id="269" r:id="rId5"/>
    <p:sldId id="270" r:id="rId6"/>
    <p:sldId id="301" r:id="rId7"/>
    <p:sldId id="271" r:id="rId8"/>
    <p:sldId id="272" r:id="rId9"/>
    <p:sldId id="273" r:id="rId10"/>
    <p:sldId id="276" r:id="rId11"/>
    <p:sldId id="277" r:id="rId12"/>
    <p:sldId id="278" r:id="rId13"/>
    <p:sldId id="280" r:id="rId14"/>
    <p:sldId id="281" r:id="rId15"/>
    <p:sldId id="283" r:id="rId16"/>
    <p:sldId id="282" r:id="rId17"/>
    <p:sldId id="284" r:id="rId18"/>
    <p:sldId id="285" r:id="rId19"/>
    <p:sldId id="287" r:id="rId20"/>
    <p:sldId id="286" r:id="rId21"/>
    <p:sldId id="288" r:id="rId22"/>
    <p:sldId id="289" r:id="rId23"/>
    <p:sldId id="292" r:id="rId24"/>
    <p:sldId id="293" r:id="rId25"/>
    <p:sldId id="298" r:id="rId26"/>
    <p:sldId id="294" r:id="rId27"/>
    <p:sldId id="295" r:id="rId28"/>
    <p:sldId id="299" r:id="rId29"/>
    <p:sldId id="275" r:id="rId30"/>
    <p:sldId id="274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FB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1443" autoAdjust="0"/>
  </p:normalViewPr>
  <p:slideViewPr>
    <p:cSldViewPr snapToGrid="0">
      <p:cViewPr varScale="1">
        <p:scale>
          <a:sx n="67" d="100"/>
          <a:sy n="67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870F-1A48-43A2-A007-2348C2B9745E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C5B93-CA34-49DE-A280-558E83B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B9B0-4661-411B-B556-887633A3B128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3E57-140F-42E5-ACA7-3B197A5F5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8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</a:t>
            </a:r>
            <a:r>
              <a:rPr lang="en-US" baseline="0" dirty="0" smtClean="0"/>
              <a:t> to illustrate surface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4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Watch the slide in slide show</a:t>
            </a:r>
            <a:r>
              <a:rPr lang="en-US" baseline="0" dirty="0" smtClean="0"/>
              <a:t> view to see the animations. Some are set automatically others you will need to click. If you watch the slide and it has been longer than 1 second, click the mouse and the next animation should occur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</a:t>
            </a:r>
            <a:r>
              <a:rPr lang="en-US" baseline="0" dirty="0" smtClean="0"/>
              <a:t> teacher should show the animations to illustrate the concept of surface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4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 to illustrate the concept of surface currents (warm</a:t>
            </a:r>
            <a:r>
              <a:rPr lang="en-US" baseline="0" dirty="0" smtClean="0"/>
              <a:t> and cold water)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show the video describing the Gulf Stream’s affect on climate to lead into the next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introduce the essential question and the standard that aligns</a:t>
            </a:r>
            <a:r>
              <a:rPr lang="en-US" baseline="0" dirty="0" smtClean="0"/>
              <a:t> to the essential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present the information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5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review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02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8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52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</a:t>
            </a:r>
            <a:r>
              <a:rPr lang="en-US" baseline="0" dirty="0" smtClean="0"/>
              <a:t> The teacher should use the diagram to illustrate density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3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use the diagram to illustrate surface currents and density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6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present the information on the slide while the students record the important information on their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2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show the ocean current song video to reinforce the concept of ocean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65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show the video to reinforce the concept of waves</a:t>
            </a:r>
            <a:r>
              <a:rPr lang="en-US" baseline="0" dirty="0" smtClean="0"/>
              <a:t> and currents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8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Each student should complete the summarizer. </a:t>
            </a:r>
            <a:r>
              <a:rPr lang="en-US" smtClean="0"/>
              <a:t>The teacher should use the summarizer to determine the level of student mastery and if differentiation is needed.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2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The teacher should show the video clip while the students answer the two questions. The teacher may want to do this as a Think, Pair, Share. The students would “think” and answer the two questions on their own while watching the video. Then the teacher should spend no more than 2-3 minutes doing “Pair and Share”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 Approach(s): The teacher should give each student a copy of the Waves and Currents notes</a:t>
            </a:r>
            <a:r>
              <a:rPr lang="en-US" baseline="0" dirty="0" smtClean="0"/>
              <a:t> </a:t>
            </a:r>
            <a:r>
              <a:rPr lang="en-US" dirty="0" smtClean="0"/>
              <a:t>[linked on the  resource page] to record important information during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8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5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r>
              <a:rPr lang="en-US" baseline="0" dirty="0" smtClean="0"/>
              <a:t> Approach(s): Transition slide to the next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2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Instructional Approach(s): The teacher should present the information on the slide while the students record the important information on their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2A9E-FA78-4A40-988A-1CE830CDEED2}" type="datetime1">
              <a:rPr lang="en-US" smtClean="0"/>
              <a:t>12/10/2018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44C-D33A-4646-9F43-140BF7C29466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914402"/>
            <a:ext cx="6121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761A-AF70-4876-A6F0-1286775C4F08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96B4-361F-43A8-B168-DA893180BFB8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4389120" cy="44348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1E0-6248-44D5-A750-839F2D339198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44848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69260" y="2514600"/>
            <a:ext cx="438912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ECA-DDCC-464F-B9A8-47361C66BB75}" type="datetime1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8D0-BDA9-4E9F-8870-250C3889579F}" type="datetime1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03B1-0D5A-42BC-A128-61B2437864A1}" type="datetime1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4956" y="1676400"/>
            <a:ext cx="5087744" cy="4572000"/>
          </a:xfrm>
        </p:spPr>
        <p:txBody>
          <a:bodyPr t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E372-5FD4-4FFB-A5DD-C7C4DBD88187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1B37-C5DC-405E-883E-319F886D767C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CC58-83F3-4B99-B532-0249FFBF33C7}" type="datetime1">
              <a:rPr lang="en-US" smtClean="0"/>
              <a:t>12/10/2018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7660-7351-4586-BAF4-C82D3192921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12/10/2018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953E7B-DFC5-4FDE-B080-3AF4AC6CAE5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cience.com/19662-animation-reveals-ocean-current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t_XJp77-m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2401/es2401page01.cfm?chapter_no=visualiza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lasszone.com/books/earth_science/terc/content/visualizations/es1904/es1904page01.cf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GrBhK2c7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8kToTROCH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sdH_NRM-C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jams.scholastic.com/studyjams/jams/science/weather-and-climate/waves-and-currents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disney.com/watch/catching-the-eac-4bb39d25a179ea8833003b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235054"/>
            <a:ext cx="12192000" cy="1828800"/>
          </a:xfrm>
        </p:spPr>
        <p:txBody>
          <a:bodyPr>
            <a:noAutofit/>
          </a:bodyPr>
          <a:lstStyle/>
          <a:p>
            <a:pPr algn="ctr"/>
            <a:r>
              <a:rPr lang="en-US" sz="11000" dirty="0" smtClean="0">
                <a:latin typeface="Apple Chancery" pitchFamily="66" charset="0"/>
              </a:rPr>
              <a:t>Waves and Currents</a:t>
            </a:r>
            <a:endParaRPr lang="en-US" sz="11000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753" y="2077453"/>
            <a:ext cx="9067800" cy="4531896"/>
          </a:xfrm>
        </p:spPr>
        <p:txBody>
          <a:bodyPr>
            <a:noAutofit/>
          </a:bodyPr>
          <a:lstStyle/>
          <a:p>
            <a:r>
              <a:rPr lang="en-US" sz="3600" dirty="0" smtClean="0"/>
              <a:t>Surface currents move water horizontally – parallel to Earth’s surface</a:t>
            </a:r>
          </a:p>
          <a:p>
            <a:r>
              <a:rPr lang="en-US" sz="3600" dirty="0" smtClean="0"/>
              <a:t>Surface currents are powered by wind</a:t>
            </a:r>
          </a:p>
          <a:p>
            <a:r>
              <a:rPr lang="en-US" sz="3600" dirty="0" smtClean="0"/>
              <a:t>The wind forces the ocean to move in huge, </a:t>
            </a:r>
            <a:r>
              <a:rPr lang="en-US" sz="3600" dirty="0"/>
              <a:t>circular patterns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www.livescience.com/19662-animation-reveals-ocean-currents.html</a:t>
            </a:r>
            <a:r>
              <a:rPr lang="en-US" sz="2800" dirty="0" smtClean="0"/>
              <a:t> </a:t>
            </a:r>
            <a:endParaRPr lang="en-US" sz="3600" dirty="0" smtClean="0"/>
          </a:p>
          <a:p>
            <a:r>
              <a:rPr lang="en-US" sz="3600" dirty="0" smtClean="0"/>
              <a:t>There are warm surface currents and cold surface currents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9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13" y="2021305"/>
            <a:ext cx="8364538" cy="4370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96253"/>
            <a:ext cx="9633284" cy="1523999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 smtClean="0">
                <a:latin typeface="Apple Chancery" pitchFamily="66" charset="0"/>
              </a:rPr>
              <a:t>Ocean Currents: </a:t>
            </a:r>
            <a:br>
              <a:rPr lang="en-US" sz="4800" b="1" u="sng" dirty="0" smtClean="0">
                <a:latin typeface="Apple Chancery" pitchFamily="66" charset="0"/>
              </a:rPr>
            </a:br>
            <a:r>
              <a:rPr lang="en-US" sz="4800" b="1" u="sng" dirty="0" smtClean="0">
                <a:latin typeface="Apple Chancery" pitchFamily="66" charset="0"/>
              </a:rPr>
              <a:t>Surface Currents</a:t>
            </a:r>
            <a:endParaRPr lang="en-US" sz="48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729" y="1828799"/>
            <a:ext cx="9067800" cy="4419601"/>
          </a:xfrm>
        </p:spPr>
        <p:txBody>
          <a:bodyPr>
            <a:noAutofit/>
          </a:bodyPr>
          <a:lstStyle/>
          <a:p>
            <a:r>
              <a:rPr lang="en-US" sz="3300" dirty="0" smtClean="0"/>
              <a:t>Surface winds and surface currents are affected </a:t>
            </a:r>
            <a:br>
              <a:rPr lang="en-US" sz="3300" dirty="0" smtClean="0"/>
            </a:br>
            <a:r>
              <a:rPr lang="en-US" sz="3300" dirty="0" smtClean="0"/>
              <a:t>by the rotation of the Earth (the </a:t>
            </a:r>
            <a:r>
              <a:rPr lang="en-US" sz="3300" dirty="0" err="1" smtClean="0"/>
              <a:t>Coriolis</a:t>
            </a:r>
            <a:r>
              <a:rPr lang="en-US" sz="3300" dirty="0" smtClean="0"/>
              <a:t> Effect)</a:t>
            </a:r>
          </a:p>
          <a:p>
            <a:pPr marL="0" indent="0">
              <a:buNone/>
            </a:pPr>
            <a:r>
              <a:rPr lang="en-US" sz="3300" dirty="0">
                <a:hlinkClick r:id="rId3"/>
              </a:rPr>
              <a:t>http://</a:t>
            </a:r>
            <a:r>
              <a:rPr lang="en-US" sz="3300" dirty="0" smtClean="0">
                <a:hlinkClick r:id="rId3"/>
              </a:rPr>
              <a:t>www.youtube.com/watch?v=dt_XJp77-mk</a:t>
            </a:r>
            <a:r>
              <a:rPr lang="en-US" sz="3300" dirty="0" smtClean="0"/>
              <a:t> </a:t>
            </a:r>
          </a:p>
          <a:p>
            <a:r>
              <a:rPr lang="en-US" sz="3300" dirty="0" smtClean="0"/>
              <a:t>Because Earth rotates toward the east, winds appear to curve to the right in the northern hemisphere and to the left in the southern hemisphere</a:t>
            </a:r>
          </a:p>
          <a:p>
            <a:r>
              <a:rPr lang="en-US" sz="3300" dirty="0" smtClean="0"/>
              <a:t>So, currents north of the equator turn to the right and currents south of the equator turn to the left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56674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4" y="0"/>
            <a:ext cx="9633284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05" y="2171619"/>
            <a:ext cx="4058653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Curving of surface winds due to the Earth’s rotation</a:t>
            </a:r>
            <a:endParaRPr lang="en-US" sz="5400" b="1" dirty="0">
              <a:solidFill>
                <a:schemeClr val="tx2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0" y="2223119"/>
            <a:ext cx="4385845" cy="41958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1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184485"/>
            <a:ext cx="12191999" cy="882316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Ocean Currents: Surface Currents</a:t>
            </a:r>
            <a:endParaRPr lang="en-US" sz="6000" b="1" u="sng" dirty="0">
              <a:latin typeface="Apple Chancery" pitchFamily="66" charset="0"/>
            </a:endParaRPr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1" y="1147011"/>
            <a:ext cx="10706569" cy="559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8229" y="3777916"/>
            <a:ext cx="11975432" cy="1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4800" y="1957137"/>
            <a:ext cx="0" cy="1804737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02277" y="2843463"/>
            <a:ext cx="2606843" cy="83099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800" b="1" dirty="0" smtClean="0"/>
              <a:t>Equator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19397" y="1161530"/>
            <a:ext cx="6689559" cy="95410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smtClean="0"/>
              <a:t>Surface currents north of the Equator curve to the right due to the Earth’s rotation</a:t>
            </a:r>
            <a:endParaRPr lang="en-US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1774905" y="1941095"/>
            <a:ext cx="0" cy="1804737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4800" y="3777917"/>
            <a:ext cx="0" cy="183522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774905" y="3745832"/>
            <a:ext cx="0" cy="1835225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99608" y="5429128"/>
            <a:ext cx="6689559" cy="954107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800" b="1" dirty="0" smtClean="0"/>
              <a:t>Surface currents south of the Equator curve to the left due to the Earth’s rotation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722663" y="3810001"/>
            <a:ext cx="10706568" cy="2679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1579" y="1058779"/>
            <a:ext cx="10827651" cy="268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  <p:bldP spid="30" grpId="0" animBg="1"/>
      <p:bldP spid="30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21" y="152400"/>
            <a:ext cx="9067800" cy="155833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pple Chancery" pitchFamily="66" charset="0"/>
              </a:rPr>
              <a:t>Animation of Ocean </a:t>
            </a:r>
            <a:br>
              <a:rPr lang="en-US" b="1" dirty="0" smtClean="0">
                <a:latin typeface="Apple Chancery" pitchFamily="66" charset="0"/>
              </a:rPr>
            </a:br>
            <a:r>
              <a:rPr lang="en-US" b="1" dirty="0" smtClean="0">
                <a:latin typeface="Apple Chancery" pitchFamily="66" charset="0"/>
              </a:rPr>
              <a:t>Surface Currents</a:t>
            </a:r>
            <a:endParaRPr lang="en-US" b="1" dirty="0">
              <a:latin typeface="Apple Chancery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6820" y="1659904"/>
            <a:ext cx="74355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www.classzone.com/books/earth_science/terc/content/visualizations/es2401/es2401page01.cfm?chapter_no=visualization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748589" y="4742765"/>
            <a:ext cx="7812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www.classzone.com/books/earth_science/terc/content/visualizations/es1904/es1904page01.cfm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60520" y="3457073"/>
            <a:ext cx="9067800" cy="102092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pple Chancery" pitchFamily="66" charset="0"/>
              </a:rPr>
              <a:t>Animation of </a:t>
            </a:r>
            <a:r>
              <a:rPr lang="en-US" b="1" dirty="0" err="1" smtClean="0">
                <a:latin typeface="Apple Chancery" pitchFamily="66" charset="0"/>
              </a:rPr>
              <a:t>Coriolis</a:t>
            </a:r>
            <a:r>
              <a:rPr lang="en-US" b="1" dirty="0" smtClean="0">
                <a:latin typeface="Apple Chancery" pitchFamily="66" charset="0"/>
              </a:rPr>
              <a:t> Effect</a:t>
            </a:r>
            <a:endParaRPr lang="en-US" b="1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0"/>
            <a:ext cx="9067800" cy="906379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pple Chancery" pitchFamily="66" charset="0"/>
              </a:rPr>
              <a:t>Surface Currents Affect Climate</a:t>
            </a:r>
            <a:endParaRPr lang="en-US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78" y="1101288"/>
            <a:ext cx="8921417" cy="5636395"/>
          </a:xfrm>
        </p:spPr>
        <p:txBody>
          <a:bodyPr>
            <a:noAutofit/>
          </a:bodyPr>
          <a:lstStyle/>
          <a:p>
            <a:r>
              <a:rPr lang="en-US" sz="3100" dirty="0" smtClean="0"/>
              <a:t>The ocean absorbs, stores, and moves the sun’s </a:t>
            </a:r>
            <a:br>
              <a:rPr lang="en-US" sz="3100" dirty="0" smtClean="0"/>
            </a:br>
            <a:r>
              <a:rPr lang="en-US" sz="3100" dirty="0" smtClean="0"/>
              <a:t>heat (energy)</a:t>
            </a:r>
          </a:p>
          <a:p>
            <a:r>
              <a:rPr lang="en-US" sz="3100" dirty="0" smtClean="0"/>
              <a:t>Surface currents transport this energy all over the world</a:t>
            </a:r>
          </a:p>
          <a:p>
            <a:r>
              <a:rPr lang="en-US" sz="3100" dirty="0" smtClean="0"/>
              <a:t>Surface currents move warmer water into cooler regions and return cooler water to the warmer </a:t>
            </a:r>
            <a:br>
              <a:rPr lang="en-US" sz="3100" dirty="0" smtClean="0"/>
            </a:br>
            <a:r>
              <a:rPr lang="en-US" sz="3100" dirty="0" smtClean="0"/>
              <a:t>regions (tropics)</a:t>
            </a:r>
          </a:p>
          <a:p>
            <a:r>
              <a:rPr lang="en-US" sz="3100" dirty="0" smtClean="0"/>
              <a:t>Currents can have a cooling effect on an area’s </a:t>
            </a:r>
            <a:br>
              <a:rPr lang="en-US" sz="3100" dirty="0" smtClean="0"/>
            </a:br>
            <a:r>
              <a:rPr lang="en-US" sz="3100" dirty="0" smtClean="0"/>
              <a:t>climate or a warming effect on an area’s climate</a:t>
            </a:r>
          </a:p>
          <a:p>
            <a:r>
              <a:rPr lang="en-US" sz="3100" dirty="0" smtClean="0"/>
              <a:t>As warm water flows from the equator, heat is released into the atmosphere and the air is warmed.</a:t>
            </a:r>
          </a:p>
        </p:txBody>
      </p:sp>
    </p:spTree>
    <p:extLst>
      <p:ext uri="{BB962C8B-B14F-4D97-AF65-F5344CB8AC3E}">
        <p14:creationId xmlns:p14="http://schemas.microsoft.com/office/powerpoint/2010/main" val="28423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0"/>
            <a:ext cx="9067800" cy="906379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pple Chancery" pitchFamily="66" charset="0"/>
              </a:rPr>
              <a:t>Surface Currents Affect Climate</a:t>
            </a:r>
            <a:endParaRPr lang="en-US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43" y="972952"/>
            <a:ext cx="5719009" cy="6286101"/>
          </a:xfrm>
        </p:spPr>
        <p:txBody>
          <a:bodyPr>
            <a:noAutofit/>
          </a:bodyPr>
          <a:lstStyle/>
          <a:p>
            <a:r>
              <a:rPr lang="en-US" sz="3300" dirty="0" smtClean="0"/>
              <a:t>Think about what you </a:t>
            </a:r>
            <a:br>
              <a:rPr lang="en-US" sz="3300" dirty="0" smtClean="0"/>
            </a:br>
            <a:r>
              <a:rPr lang="en-US" sz="3300" dirty="0" smtClean="0"/>
              <a:t>learned in social studies </a:t>
            </a:r>
            <a:br>
              <a:rPr lang="en-US" sz="3300" dirty="0" smtClean="0"/>
            </a:br>
            <a:r>
              <a:rPr lang="en-US" sz="3300" dirty="0" smtClean="0"/>
              <a:t>about Europe’s climate. </a:t>
            </a:r>
            <a:br>
              <a:rPr lang="en-US" sz="3300" dirty="0" smtClean="0"/>
            </a:br>
            <a:r>
              <a:rPr lang="en-US" sz="3300" dirty="0" smtClean="0"/>
              <a:t>What surface current </a:t>
            </a:r>
            <a:br>
              <a:rPr lang="en-US" sz="3300" dirty="0" smtClean="0"/>
            </a:br>
            <a:r>
              <a:rPr lang="en-US" sz="3300" dirty="0" smtClean="0"/>
              <a:t>makes Europe’s climate temperate (mild)?</a:t>
            </a:r>
          </a:p>
          <a:p>
            <a:r>
              <a:rPr lang="en-US" sz="3300" dirty="0" smtClean="0"/>
              <a:t>The Gulf Stream is a </a:t>
            </a:r>
            <a:br>
              <a:rPr lang="en-US" sz="3300" dirty="0" smtClean="0"/>
            </a:br>
            <a:r>
              <a:rPr lang="en-US" sz="3300" dirty="0" smtClean="0"/>
              <a:t>surface current that </a:t>
            </a:r>
            <a:br>
              <a:rPr lang="en-US" sz="3300" dirty="0" smtClean="0"/>
            </a:br>
            <a:r>
              <a:rPr lang="en-US" sz="3300" dirty="0" smtClean="0"/>
              <a:t>moves warm water from the tropics to the cooler regions around Europe.</a:t>
            </a:r>
            <a:endParaRPr lang="en-US" sz="3300" dirty="0"/>
          </a:p>
        </p:txBody>
      </p:sp>
      <p:pic>
        <p:nvPicPr>
          <p:cNvPr id="7170" name="Picture 2" descr="http://mail.colonial.net/~hkaiter/1AAAImages/gulfstre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22" y="1696203"/>
            <a:ext cx="4496635" cy="34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272714"/>
            <a:ext cx="9063791" cy="1903235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atin typeface="Apple Chancery" pitchFamily="66" charset="0"/>
              </a:rPr>
              <a:t>Surface Currents</a:t>
            </a:r>
            <a:br>
              <a:rPr lang="en-US" sz="6000" b="1" u="sng" dirty="0" smtClean="0">
                <a:latin typeface="Apple Chancery" pitchFamily="66" charset="0"/>
              </a:rPr>
            </a:br>
            <a:r>
              <a:rPr lang="en-US" sz="1600" b="1" dirty="0" smtClean="0">
                <a:latin typeface="Apple Chancery" pitchFamily="66" charset="0"/>
              </a:rPr>
              <a:t/>
            </a:r>
            <a:br>
              <a:rPr lang="en-US" sz="1600" b="1" dirty="0" smtClean="0">
                <a:latin typeface="Apple Chancery" pitchFamily="66" charset="0"/>
              </a:rPr>
            </a:br>
            <a:r>
              <a:rPr lang="en-US" sz="2600" b="1" dirty="0" smtClean="0"/>
              <a:t>Notice again the Red arrows and the Blue arrows showing the movement of warm water and the movement of cold water</a:t>
            </a:r>
            <a:endParaRPr lang="en-US" sz="2600" b="1" u="sng" dirty="0"/>
          </a:p>
        </p:txBody>
      </p:sp>
      <p:pic>
        <p:nvPicPr>
          <p:cNvPr id="2050" name="Picture 2" descr="http://marinebio.org/i/currents/ocean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13" y="2342147"/>
            <a:ext cx="8364538" cy="43704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989" y="3850043"/>
            <a:ext cx="10762968" cy="1828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Apple Chancery" pitchFamily="66" charset="0"/>
              </a:rPr>
              <a:t>Gulf Stream and Climate</a:t>
            </a:r>
            <a:endParaRPr lang="en-US" sz="8000" dirty="0">
              <a:latin typeface="Apple Chancer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926" y="5795211"/>
            <a:ext cx="10472928" cy="71788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www.youtube.com/watch?v=UuGrBhK2c7U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94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979" y="-8020"/>
            <a:ext cx="7996990" cy="320842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Essential Question:</a:t>
            </a:r>
            <a:b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</a:br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How are waves and </a:t>
            </a:r>
            <a:b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</a:br>
            <a:r>
              <a:rPr lang="en-US" sz="6600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currents created?</a:t>
            </a:r>
            <a:endParaRPr lang="en-US" sz="6600" dirty="0">
              <a:ln>
                <a:solidFill>
                  <a:schemeClr val="tx2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Chancery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379" y="3866147"/>
            <a:ext cx="12192000" cy="270309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effectLst/>
                <a:latin typeface="Apple Chancery" pitchFamily="66" charset="0"/>
              </a:rPr>
              <a:t>Standards:</a:t>
            </a:r>
          </a:p>
          <a:p>
            <a:pPr algn="l"/>
            <a:r>
              <a:rPr lang="en-US" sz="6000" dirty="0" smtClean="0">
                <a:effectLst/>
                <a:latin typeface="Apple Chancery" pitchFamily="66" charset="0"/>
              </a:rPr>
              <a:t>S6E3d. Explain the causes </a:t>
            </a:r>
            <a:br>
              <a:rPr lang="en-US" sz="6000" dirty="0" smtClean="0">
                <a:effectLst/>
                <a:latin typeface="Apple Chancery" pitchFamily="66" charset="0"/>
              </a:rPr>
            </a:br>
            <a:r>
              <a:rPr lang="en-US" sz="6000" dirty="0" smtClean="0">
                <a:effectLst/>
                <a:latin typeface="Apple Chancery" pitchFamily="66" charset="0"/>
              </a:rPr>
              <a:t>of </a:t>
            </a:r>
            <a:r>
              <a:rPr lang="en-US" sz="6000" u="sng" dirty="0" smtClean="0">
                <a:effectLst/>
                <a:latin typeface="Apple Chancery" pitchFamily="66" charset="0"/>
              </a:rPr>
              <a:t>waves</a:t>
            </a:r>
            <a:r>
              <a:rPr lang="en-US" sz="6000" dirty="0" smtClean="0">
                <a:effectLst/>
                <a:latin typeface="Apple Chancery" pitchFamily="66" charset="0"/>
              </a:rPr>
              <a:t>, </a:t>
            </a:r>
            <a:r>
              <a:rPr lang="en-US" sz="6000" u="sng" dirty="0" smtClean="0">
                <a:effectLst/>
                <a:latin typeface="Apple Chancery" pitchFamily="66" charset="0"/>
              </a:rPr>
              <a:t>currents</a:t>
            </a:r>
            <a:r>
              <a:rPr lang="en-US" sz="6000" dirty="0" smtClean="0">
                <a:effectLst/>
                <a:latin typeface="Apple Chancery" pitchFamily="66" charset="0"/>
              </a:rPr>
              <a:t>, and tides.</a:t>
            </a:r>
            <a:endParaRPr lang="en-US" sz="6000" dirty="0">
              <a:effectLst/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942" y="198761"/>
            <a:ext cx="9067800" cy="19428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b="1" dirty="0" smtClean="0">
                <a:latin typeface="Apple Chancery" pitchFamily="66" charset="0"/>
              </a:rPr>
              <a:t>The video reminded us that the masses of water are moved by wind, but what did they say was the primary cause of ocean currents?</a:t>
            </a:r>
            <a:endParaRPr lang="en-US" sz="3700" b="1" dirty="0">
              <a:latin typeface="Apple Chancery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0731" y="2939249"/>
            <a:ext cx="9067800" cy="1618481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 smtClean="0">
                <a:latin typeface="Apple Chancery" pitchFamily="66" charset="0"/>
              </a:rPr>
              <a:t>Different densities are responsible for ocean currents. What factors did we learn influence ocean water’s density?</a:t>
            </a:r>
            <a:endParaRPr lang="en-US" sz="3700" b="1" dirty="0">
              <a:latin typeface="Apple Chancery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0731" y="4790340"/>
            <a:ext cx="9067800" cy="1618481"/>
          </a:xfrm>
          <a:prstGeom prst="rect">
            <a:avLst/>
          </a:prstGeom>
        </p:spPr>
        <p:txBody>
          <a:bodyPr vert="horz" lIns="0" tIns="45720" rIns="0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 smtClean="0">
                <a:latin typeface="Apple Chancery" pitchFamily="66" charset="0"/>
              </a:rPr>
              <a:t>Temperature and Salinity Affect the Density </a:t>
            </a:r>
            <a:br>
              <a:rPr lang="en-US" sz="3700" b="1" dirty="0" smtClean="0">
                <a:latin typeface="Apple Chancery" pitchFamily="66" charset="0"/>
              </a:rPr>
            </a:br>
            <a:r>
              <a:rPr lang="en-US" sz="3700" b="1" dirty="0" smtClean="0">
                <a:latin typeface="Apple Chancery" pitchFamily="66" charset="0"/>
              </a:rPr>
              <a:t>of Ocean Water.</a:t>
            </a:r>
            <a:endParaRPr lang="en-US" sz="3700" b="1" dirty="0"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76203"/>
            <a:ext cx="11887200" cy="160095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Temperature, Salinity</a:t>
            </a:r>
            <a:b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Density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711199" y="3957873"/>
            <a:ext cx="2032000" cy="1752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Temperature decreases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711202" y="2213195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Density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6271033" y="2202597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Salinity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3454402" y="2202597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Temperature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3454399" y="3957497"/>
            <a:ext cx="2032000" cy="1752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Density decreases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6293159" y="3802455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Density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9347197" y="1305208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Ocean depth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</a:p>
          <a:p>
            <a:pPr algn="ctr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9347197" y="2743200"/>
            <a:ext cx="2031999" cy="175260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Salinity</a:t>
            </a:r>
            <a:b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increases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9355236" y="4495800"/>
            <a:ext cx="2032000" cy="2209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Temperature decreases</a:t>
            </a:r>
          </a:p>
          <a:p>
            <a:pPr algn="ctr"/>
            <a:r>
              <a:rPr lang="en-U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because cold water is more dense and sinks</a:t>
            </a:r>
            <a:endParaRPr lang="en-U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27099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942" y="1638701"/>
            <a:ext cx="9067800" cy="4665846"/>
          </a:xfrm>
        </p:spPr>
        <p:txBody>
          <a:bodyPr>
            <a:noAutofit/>
          </a:bodyPr>
          <a:lstStyle/>
          <a:p>
            <a:r>
              <a:rPr lang="en-US" sz="3400" dirty="0" smtClean="0"/>
              <a:t>Deep in the ocean, waters circulate not because of wind but because of density differences.</a:t>
            </a:r>
          </a:p>
          <a:p>
            <a:r>
              <a:rPr lang="en-US" sz="3400" dirty="0" smtClean="0"/>
              <a:t>A density current forms when a mass of seawater becomes more dense than the surrounding water.</a:t>
            </a:r>
          </a:p>
          <a:p>
            <a:r>
              <a:rPr lang="en-US" sz="3400" dirty="0" smtClean="0"/>
              <a:t>More dense seawater sinks beneath less dense seawater.</a:t>
            </a:r>
          </a:p>
          <a:p>
            <a:r>
              <a:rPr lang="en-US" sz="3400" dirty="0" smtClean="0"/>
              <a:t>Density currents circulate ocean water slowly.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6894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RINGTONCB\Documents\Science\6th Grade\hydrology\eq4_waves_currents\density_curren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33" y="1630558"/>
            <a:ext cx="8382668" cy="446377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94854" y="214803"/>
            <a:ext cx="793482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u="sng" dirty="0" smtClean="0">
                <a:solidFill>
                  <a:srgbClr val="373545"/>
                </a:solidFill>
                <a:latin typeface="Apple Chancery" pitchFamily="66" charset="0"/>
              </a:rPr>
              <a:t>Density Currents</a:t>
            </a:r>
            <a:endParaRPr lang="en-US" sz="8000" b="1" u="sng" dirty="0">
              <a:solidFill>
                <a:srgbClr val="373545"/>
              </a:solidFill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59" y="2109328"/>
            <a:ext cx="6474661" cy="41226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013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260" y="238866"/>
            <a:ext cx="7934826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u="sng" dirty="0" smtClean="0">
                <a:latin typeface="Apple Chancery" pitchFamily="66" charset="0"/>
              </a:rPr>
              <a:t>Density Currents</a:t>
            </a:r>
            <a:endParaRPr lang="en-US" sz="8000" b="1" u="sng" dirty="0">
              <a:latin typeface="Apple Chancery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0" y="1578327"/>
            <a:ext cx="8382727" cy="496867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868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110" y="295015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Apple Chancery" pitchFamily="66" charset="0"/>
              </a:rPr>
              <a:t>Label on your diagram</a:t>
            </a:r>
            <a:endParaRPr lang="en-US" sz="6600" b="1" dirty="0">
              <a:latin typeface="Apple Chancery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5" y="1691138"/>
            <a:ext cx="7069723" cy="443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3653" y="1591998"/>
            <a:ext cx="7662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Ocean Currents Song</a:t>
            </a:r>
            <a:endParaRPr lang="en-US" sz="5400" dirty="0" smtClean="0">
              <a:hlinkClick r:id="rId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7653" y="2803820"/>
            <a:ext cx="75888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4"/>
              </a:rPr>
              <a:t>https://</a:t>
            </a:r>
            <a:r>
              <a:rPr lang="en-US" sz="4400" dirty="0" smtClean="0">
                <a:hlinkClick r:id="rId4"/>
              </a:rPr>
              <a:t>www.youtube.com/watch?v=NsdH_NRM-CU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0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542" y="720130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Apple Chancery" pitchFamily="66" charset="0"/>
              </a:rPr>
              <a:t>Waves &amp; Currents Video</a:t>
            </a:r>
            <a:endParaRPr lang="en-US" sz="6600" b="1" dirty="0">
              <a:latin typeface="Apple Chancery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9221" y="2496235"/>
            <a:ext cx="709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studyjams.scholastic.com/studyjams/jams/science/weather-and-climate/waves-and-currents.htm</a:t>
            </a:r>
            <a:r>
              <a:rPr lang="en-US" sz="3600" dirty="0" smtClean="0"/>
              <a:t>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8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675" y="495541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 smtClean="0">
                <a:latin typeface="Apple Chancery" pitchFamily="66" charset="0"/>
              </a:rPr>
              <a:t>Summarizing Strategy</a:t>
            </a:r>
            <a:endParaRPr lang="en-US" sz="6600" b="1" u="sng" dirty="0">
              <a:latin typeface="Apple Chancery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4" y="2013117"/>
            <a:ext cx="7568542" cy="439570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2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0"/>
            <a:ext cx="9067800" cy="2422518"/>
          </a:xfrm>
        </p:spPr>
        <p:txBody>
          <a:bodyPr/>
          <a:lstStyle/>
          <a:p>
            <a:pPr algn="ctr"/>
            <a:r>
              <a:rPr lang="en-US" dirty="0" smtClean="0">
                <a:latin typeface="Apple Chancery" pitchFamily="66" charset="0"/>
              </a:rPr>
              <a:t>Activating Strategy:</a:t>
            </a:r>
            <a:br>
              <a:rPr lang="en-US" dirty="0" smtClean="0">
                <a:latin typeface="Apple Chancery" pitchFamily="66" charset="0"/>
              </a:rPr>
            </a:br>
            <a:r>
              <a:rPr lang="en-US" dirty="0" smtClean="0">
                <a:latin typeface="Apple Chancery" pitchFamily="66" charset="0"/>
              </a:rPr>
              <a:t>Watch the video below then </a:t>
            </a:r>
            <a:br>
              <a:rPr lang="en-US" dirty="0" smtClean="0">
                <a:latin typeface="Apple Chancery" pitchFamily="66" charset="0"/>
              </a:rPr>
            </a:br>
            <a:r>
              <a:rPr lang="en-US" dirty="0" smtClean="0">
                <a:latin typeface="Apple Chancery" pitchFamily="66" charset="0"/>
              </a:rPr>
              <a:t>answer the questions.</a:t>
            </a:r>
            <a:endParaRPr lang="en-US" dirty="0">
              <a:latin typeface="Apple Chancery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11" y="3866147"/>
            <a:ext cx="9561094" cy="25908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Where is this event happening? </a:t>
            </a:r>
          </a:p>
          <a:p>
            <a:pPr algn="ctr"/>
            <a:r>
              <a:rPr lang="en-US" sz="3800" dirty="0" smtClean="0"/>
              <a:t>What causes the condition shown in the video?</a:t>
            </a:r>
          </a:p>
          <a:p>
            <a:pPr algn="ctr"/>
            <a:r>
              <a:rPr lang="en-US" sz="3800" dirty="0" smtClean="0"/>
              <a:t>What do you think is the importance of the condition shown?</a:t>
            </a:r>
            <a:endParaRPr lang="en-US" sz="3800" dirty="0"/>
          </a:p>
        </p:txBody>
      </p:sp>
      <p:sp>
        <p:nvSpPr>
          <p:cNvPr id="4" name="Rectangle 3"/>
          <p:cNvSpPr/>
          <p:nvPr/>
        </p:nvSpPr>
        <p:spPr>
          <a:xfrm>
            <a:off x="1179095" y="2567226"/>
            <a:ext cx="8654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video.disney.com/watch/catching-the-eac-4bb39d25a179ea8833003b15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9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pple Chancery" panose="03020702040506060504" pitchFamily="66" charset="0"/>
              </a:rPr>
              <a:t>Use your notes to record important information during the lesson.</a:t>
            </a:r>
            <a:endParaRPr lang="en-US" sz="4000" dirty="0">
              <a:latin typeface="Apple Chancery" panose="03020702040506060504" pitchFamily="66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72618"/>
              </p:ext>
            </p:extLst>
          </p:nvPr>
        </p:nvGraphicFramePr>
        <p:xfrm>
          <a:off x="3396259" y="2142498"/>
          <a:ext cx="3514857" cy="454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3886132" imgH="5029200" progId="AcroExch.Document.11">
                  <p:embed/>
                </p:oleObj>
              </mc:Choice>
              <mc:Fallback>
                <p:oleObj name="Acrobat Document" r:id="rId4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6259" y="2142498"/>
                        <a:ext cx="3514857" cy="454863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01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53" y="96253"/>
            <a:ext cx="4638174" cy="1405930"/>
          </a:xfrm>
        </p:spPr>
        <p:txBody>
          <a:bodyPr>
            <a:noAutofit/>
          </a:bodyPr>
          <a:lstStyle/>
          <a:p>
            <a:pPr algn="ctr"/>
            <a:r>
              <a:rPr lang="en-US" sz="9600" b="1" u="sng" dirty="0" smtClean="0">
                <a:latin typeface="Apple Chancery" pitchFamily="66" charset="0"/>
              </a:rPr>
              <a:t>Waves</a:t>
            </a:r>
            <a:endParaRPr lang="en-US" sz="96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458" y="1526406"/>
            <a:ext cx="4782553" cy="4553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A wave is a rhythmic movement that carries energy through matter and space. In the ocean, waves move through seawater.</a:t>
            </a:r>
            <a:endParaRPr lang="en-US" sz="4000" dirty="0"/>
          </a:p>
        </p:txBody>
      </p:sp>
      <p:pic>
        <p:nvPicPr>
          <p:cNvPr id="1026" name="Picture 2" descr="Continuous rolling ocean wave animation with a peek of the sunset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05" y="386986"/>
            <a:ext cx="4280068" cy="57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1" y="78446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Causes of Waves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878" y="1395662"/>
            <a:ext cx="9162047" cy="539817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When wind blows across a body of water, wind energy is transferred to the water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If the wind speed is great enough, the water begins to pile up, forming a wave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The height of a wave depends on:</a:t>
            </a:r>
          </a:p>
          <a:p>
            <a:pPr lvl="1"/>
            <a:r>
              <a:rPr lang="en-US" sz="3600" b="1" dirty="0" smtClean="0">
                <a:solidFill>
                  <a:schemeClr val="tx2"/>
                </a:solidFill>
              </a:rPr>
              <a:t>The speed of the wind</a:t>
            </a:r>
          </a:p>
          <a:p>
            <a:pPr lvl="1"/>
            <a:r>
              <a:rPr lang="en-US" sz="3600" b="1" dirty="0" smtClean="0">
                <a:solidFill>
                  <a:schemeClr val="tx2"/>
                </a:solidFill>
              </a:rPr>
              <a:t>The distance over which the wind blows</a:t>
            </a:r>
          </a:p>
          <a:p>
            <a:pPr lvl="1"/>
            <a:r>
              <a:rPr lang="en-US" sz="3600" b="1" dirty="0" smtClean="0">
                <a:solidFill>
                  <a:schemeClr val="tx2"/>
                </a:solidFill>
              </a:rPr>
              <a:t>The length of time the wind blows</a:t>
            </a:r>
          </a:p>
        </p:txBody>
      </p:sp>
    </p:spTree>
    <p:extLst>
      <p:ext uri="{BB962C8B-B14F-4D97-AF65-F5344CB8AC3E}">
        <p14:creationId xmlns:p14="http://schemas.microsoft.com/office/powerpoint/2010/main" val="41129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31" y="78446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Causes of Waves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8" y="1307430"/>
            <a:ext cx="9488905" cy="2229854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Once set in motion, waves continue moving for long distances, even if the wind stops blowing</a:t>
            </a:r>
          </a:p>
          <a:p>
            <a:r>
              <a:rPr lang="en-US" sz="3400" b="1" dirty="0" smtClean="0"/>
              <a:t>The waves you see lapping at a beach could have formed halfway around the world</a:t>
            </a:r>
            <a:endParaRPr lang="en-US" sz="3400" b="1" dirty="0"/>
          </a:p>
        </p:txBody>
      </p:sp>
      <p:pic>
        <p:nvPicPr>
          <p:cNvPr id="2050" name="Picture 2" descr="Video loop animation of tropical ocean waves breaking on long white sand beach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70" y="3812358"/>
            <a:ext cx="4649036" cy="27429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1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452" y="665747"/>
            <a:ext cx="10468864" cy="5983643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>
                <a:effectLst/>
                <a:latin typeface="Apple Chancery" pitchFamily="66" charset="0"/>
              </a:rPr>
              <a:t>Ocean Currents</a:t>
            </a:r>
            <a:endParaRPr lang="en-US" sz="19900" dirty="0">
              <a:effectLst/>
              <a:latin typeface="Apple Chancer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816" y="174699"/>
            <a:ext cx="90678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 smtClean="0">
                <a:latin typeface="Apple Chancery" pitchFamily="66" charset="0"/>
              </a:rPr>
              <a:t>Ocean Currents</a:t>
            </a:r>
            <a:endParaRPr lang="en-US" sz="7200" b="1" u="sng" dirty="0">
              <a:latin typeface="Apple Chancer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48" y="1558490"/>
            <a:ext cx="8887326" cy="43891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Ocean currents are a mass flow of ocean water. Remember the “Finding </a:t>
            </a:r>
            <a:r>
              <a:rPr lang="en-US" sz="4400" dirty="0" err="1" smtClean="0"/>
              <a:t>Nemo</a:t>
            </a:r>
            <a:r>
              <a:rPr lang="en-US" sz="4400" dirty="0" smtClean="0"/>
              <a:t>” clip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There are two main types of currents we will be discussing: Surface Currents and Density Currents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0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632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rylishious design template" id="{5E0A075C-1E97-4B0E-A77D-74186D809D06}" vid="{72F1ED54-9361-4B2F-8BE4-6849EEC0D618}"/>
    </a:ext>
  </a:extLst>
</a:theme>
</file>

<file path=ppt/theme/theme2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07EFC-BA9F-484C-8B42-7C07F9A92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TS103460632</Template>
  <TotalTime>0</TotalTime>
  <Words>1209</Words>
  <Application>Microsoft Office PowerPoint</Application>
  <PresentationFormat>Widescreen</PresentationFormat>
  <Paragraphs>145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Apple Chancery</vt:lpstr>
      <vt:lpstr>Calibri</vt:lpstr>
      <vt:lpstr>Georgia</vt:lpstr>
      <vt:lpstr>Trebuchet MS</vt:lpstr>
      <vt:lpstr>Wingdings 2</vt:lpstr>
      <vt:lpstr>TS103460632</vt:lpstr>
      <vt:lpstr>2_Slipstream</vt:lpstr>
      <vt:lpstr>Acrobat Document</vt:lpstr>
      <vt:lpstr>Waves and Currents</vt:lpstr>
      <vt:lpstr>Essential Question: How are waves and  currents created?</vt:lpstr>
      <vt:lpstr>Activating Strategy: Watch the video below then  answer the questions.</vt:lpstr>
      <vt:lpstr>Use your notes to record important information during the lesson.</vt:lpstr>
      <vt:lpstr>Waves</vt:lpstr>
      <vt:lpstr>Causes of Waves</vt:lpstr>
      <vt:lpstr>Causes of Waves</vt:lpstr>
      <vt:lpstr>Ocean Currents</vt:lpstr>
      <vt:lpstr>Ocean Currents</vt:lpstr>
      <vt:lpstr>Ocean Currents:  Surface Currents</vt:lpstr>
      <vt:lpstr>Ocean Currents:  Surface Currents</vt:lpstr>
      <vt:lpstr>Ocean Currents:  Surface Currents</vt:lpstr>
      <vt:lpstr>Ocean Currents:  Surface Currents</vt:lpstr>
      <vt:lpstr>Ocean Currents: Surface Currents</vt:lpstr>
      <vt:lpstr>Animation of Ocean  Surface Currents</vt:lpstr>
      <vt:lpstr>Surface Currents Affect Climate</vt:lpstr>
      <vt:lpstr>Surface Currents Affect Climate</vt:lpstr>
      <vt:lpstr>Surface Currents  Notice again the Red arrows and the Blue arrows showing the movement of warm water and the movement of cold water</vt:lpstr>
      <vt:lpstr>Gulf Stream and Climate</vt:lpstr>
      <vt:lpstr>The video reminded us that the masses of water are moved by wind, but what did they say was the primary cause of ocean currents?</vt:lpstr>
      <vt:lpstr>Temperature, Salinity and Density</vt:lpstr>
      <vt:lpstr>Density Currents</vt:lpstr>
      <vt:lpstr>PowerPoint Presentation</vt:lpstr>
      <vt:lpstr>Density Currents</vt:lpstr>
      <vt:lpstr>Density Currents</vt:lpstr>
      <vt:lpstr>Label on your diagram</vt:lpstr>
      <vt:lpstr>PowerPoint Presentation</vt:lpstr>
      <vt:lpstr>Waves &amp; Currents Video</vt:lpstr>
      <vt:lpstr>Summarizing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2014-10-08T18:59:26Z</dcterms:created>
  <dcterms:modified xsi:type="dcterms:W3CDTF">2018-12-10T21:27:48Z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TC034606329991</vt:lpwstr>
  </property>
</Properties>
</file>