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3" r:id="rId2"/>
    <p:sldMasterId id="2147484135" r:id="rId3"/>
    <p:sldMasterId id="2147484147" r:id="rId4"/>
    <p:sldMasterId id="2147484159" r:id="rId5"/>
    <p:sldMasterId id="2147484171" r:id="rId6"/>
    <p:sldMasterId id="2147484183" r:id="rId7"/>
    <p:sldMasterId id="2147484195" r:id="rId8"/>
    <p:sldMasterId id="2147484207" r:id="rId9"/>
    <p:sldMasterId id="2147484219" r:id="rId10"/>
    <p:sldMasterId id="2147484231" r:id="rId11"/>
    <p:sldMasterId id="2147484243" r:id="rId12"/>
    <p:sldMasterId id="2147484255" r:id="rId13"/>
  </p:sldMasterIdLst>
  <p:notesMasterIdLst>
    <p:notesMasterId r:id="rId40"/>
  </p:notesMasterIdLst>
  <p:handoutMasterIdLst>
    <p:handoutMasterId r:id="rId41"/>
  </p:handoutMasterIdLst>
  <p:sldIdLst>
    <p:sldId id="332" r:id="rId14"/>
    <p:sldId id="333" r:id="rId15"/>
    <p:sldId id="336" r:id="rId16"/>
    <p:sldId id="334" r:id="rId17"/>
    <p:sldId id="335" r:id="rId18"/>
    <p:sldId id="337" r:id="rId19"/>
    <p:sldId id="338" r:id="rId20"/>
    <p:sldId id="329" r:id="rId21"/>
    <p:sldId id="339" r:id="rId22"/>
    <p:sldId id="341" r:id="rId23"/>
    <p:sldId id="348" r:id="rId24"/>
    <p:sldId id="355" r:id="rId25"/>
    <p:sldId id="340" r:id="rId26"/>
    <p:sldId id="342" r:id="rId27"/>
    <p:sldId id="349" r:id="rId28"/>
    <p:sldId id="343" r:id="rId29"/>
    <p:sldId id="344" r:id="rId30"/>
    <p:sldId id="345" r:id="rId31"/>
    <p:sldId id="353" r:id="rId32"/>
    <p:sldId id="356" r:id="rId33"/>
    <p:sldId id="346" r:id="rId34"/>
    <p:sldId id="347" r:id="rId35"/>
    <p:sldId id="351" r:id="rId36"/>
    <p:sldId id="352" r:id="rId37"/>
    <p:sldId id="350" r:id="rId38"/>
    <p:sldId id="354"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655" autoAdjust="0"/>
  </p:normalViewPr>
  <p:slideViewPr>
    <p:cSldViewPr>
      <p:cViewPr varScale="1">
        <p:scale>
          <a:sx n="76" d="100"/>
          <a:sy n="76" d="100"/>
        </p:scale>
        <p:origin x="12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DE56322-63A8-4C89-8874-DB638596E057}" type="datetimeFigureOut">
              <a:rPr lang="en-US" smtClean="0"/>
              <a:t>1/9/2017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7F4D5F3-DEA8-45F8-BFD9-F5054CCDE724}" type="slidenum">
              <a:rPr lang="en-US" smtClean="0"/>
              <a:t>‹#›</a:t>
            </a:fld>
            <a:endParaRPr lang="en-US"/>
          </a:p>
        </p:txBody>
      </p:sp>
    </p:spTree>
    <p:extLst>
      <p:ext uri="{BB962C8B-B14F-4D97-AF65-F5344CB8AC3E}">
        <p14:creationId xmlns:p14="http://schemas.microsoft.com/office/powerpoint/2010/main" val="1886481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4451"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4455"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B6EB29A-F305-4F2B-8825-8EFC54C37B1F}" type="slidenum">
              <a:rPr lang="en-US"/>
              <a:pPr>
                <a:defRPr/>
              </a:pPr>
              <a:t>‹#›</a:t>
            </a:fld>
            <a:endParaRPr lang="en-US"/>
          </a:p>
        </p:txBody>
      </p:sp>
    </p:spTree>
    <p:extLst>
      <p:ext uri="{BB962C8B-B14F-4D97-AF65-F5344CB8AC3E}">
        <p14:creationId xmlns:p14="http://schemas.microsoft.com/office/powerpoint/2010/main" val="232134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a:t>
            </a:fld>
            <a:endParaRPr lang="en-US"/>
          </a:p>
        </p:txBody>
      </p:sp>
    </p:spTree>
    <p:extLst>
      <p:ext uri="{BB962C8B-B14F-4D97-AF65-F5344CB8AC3E}">
        <p14:creationId xmlns:p14="http://schemas.microsoft.com/office/powerpoint/2010/main" val="1165721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Humidity will be covered more in depth in the next unit with weather. However, the teacher may want to have the students add humidity to their graphic organizer (near the water vapor molecules).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10</a:t>
            </a:fld>
            <a:endParaRPr lang="en-US"/>
          </a:p>
        </p:txBody>
      </p:sp>
    </p:spTree>
    <p:extLst>
      <p:ext uri="{BB962C8B-B14F-4D97-AF65-F5344CB8AC3E}">
        <p14:creationId xmlns:p14="http://schemas.microsoft.com/office/powerpoint/2010/main" val="336329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illustrate that humidity represents the amount of water vapor in the air and that higher humidity means there are more water vapor</a:t>
            </a:r>
            <a:r>
              <a:rPr lang="en-US" baseline="0" dirty="0" smtClean="0"/>
              <a:t> molecules in the air. In relation, it means the temperature is warmer because in warmer temperatures, the particles move faster and don’t easily come together. Do not focus on the term relative humidity.</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11</a:t>
            </a:fld>
            <a:endParaRPr lang="en-US"/>
          </a:p>
        </p:txBody>
      </p:sp>
    </p:spTree>
    <p:extLst>
      <p:ext uri="{BB962C8B-B14F-4D97-AF65-F5344CB8AC3E}">
        <p14:creationId xmlns:p14="http://schemas.microsoft.com/office/powerpoint/2010/main" val="118287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4174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13</a:t>
            </a:fld>
            <a:endParaRPr lang="en-US"/>
          </a:p>
        </p:txBody>
      </p:sp>
    </p:spTree>
    <p:extLst>
      <p:ext uri="{BB962C8B-B14F-4D97-AF65-F5344CB8AC3E}">
        <p14:creationId xmlns:p14="http://schemas.microsoft.com/office/powerpoint/2010/main" val="36060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14</a:t>
            </a:fld>
            <a:endParaRPr lang="en-US"/>
          </a:p>
        </p:txBody>
      </p:sp>
    </p:spTree>
    <p:extLst>
      <p:ext uri="{BB962C8B-B14F-4D97-AF65-F5344CB8AC3E}">
        <p14:creationId xmlns:p14="http://schemas.microsoft.com/office/powerpoint/2010/main" val="86280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The teacher should not focus on the term “dew point”. Use the slide to illustrate that as the water vapor molecules move further up into the atmosphere they begin to cool until they slow down enough to condense.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15</a:t>
            </a:fld>
            <a:endParaRPr lang="en-US"/>
          </a:p>
        </p:txBody>
      </p:sp>
    </p:spTree>
    <p:extLst>
      <p:ext uri="{BB962C8B-B14F-4D97-AF65-F5344CB8AC3E}">
        <p14:creationId xmlns:p14="http://schemas.microsoft.com/office/powerpoint/2010/main" val="172737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16</a:t>
            </a:fld>
            <a:endParaRPr lang="en-US"/>
          </a:p>
        </p:txBody>
      </p:sp>
    </p:spTree>
    <p:extLst>
      <p:ext uri="{BB962C8B-B14F-4D97-AF65-F5344CB8AC3E}">
        <p14:creationId xmlns:p14="http://schemas.microsoft.com/office/powerpoint/2010/main" val="259853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17</a:t>
            </a:fld>
            <a:endParaRPr lang="en-US"/>
          </a:p>
        </p:txBody>
      </p:sp>
    </p:spTree>
    <p:extLst>
      <p:ext uri="{BB962C8B-B14F-4D97-AF65-F5344CB8AC3E}">
        <p14:creationId xmlns:p14="http://schemas.microsoft.com/office/powerpoint/2010/main" val="250202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18</a:t>
            </a:fld>
            <a:endParaRPr lang="en-US"/>
          </a:p>
        </p:txBody>
      </p:sp>
    </p:spTree>
    <p:extLst>
      <p:ext uri="{BB962C8B-B14F-4D97-AF65-F5344CB8AC3E}">
        <p14:creationId xmlns:p14="http://schemas.microsoft.com/office/powerpoint/2010/main" val="215327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Use</a:t>
            </a:r>
            <a:r>
              <a:rPr lang="en-US" baseline="0" dirty="0" smtClean="0"/>
              <a:t> 1-2 of the condensation labs/demonstrations [linked on the curriculum map] to reinforce the concept of condensation.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59853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Each student should complete the Water Cycle Pretest [linked on the resource page]. The teacher should use the pretest to determine if the stages of the water cycle should be reviewed or if the teacher can move forward with atmospheric conditions related to the water cycle. If differentiation is needed, see the curriculum map for possible resources.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a:t>
            </a:fld>
            <a:endParaRPr lang="en-US"/>
          </a:p>
        </p:txBody>
      </p:sp>
    </p:spTree>
    <p:extLst>
      <p:ext uri="{BB962C8B-B14F-4D97-AF65-F5344CB8AC3E}">
        <p14:creationId xmlns:p14="http://schemas.microsoft.com/office/powerpoint/2010/main" val="205255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the ice water in the glass</a:t>
            </a:r>
            <a:r>
              <a:rPr lang="en-US" baseline="0" dirty="0" smtClean="0"/>
              <a:t> cools the warmer air surrounding it to its “dew point” so the water vapor molecules around the glass condense (change from gas </a:t>
            </a:r>
            <a:r>
              <a:rPr lang="en-US" baseline="0" smtClean="0"/>
              <a:t>to liquid) </a:t>
            </a:r>
            <a:r>
              <a:rPr lang="en-US" baseline="0" dirty="0" smtClean="0"/>
              <a:t>on </a:t>
            </a:r>
            <a:r>
              <a:rPr lang="en-US" baseline="0" smtClean="0"/>
              <a:t>the glass.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363290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21</a:t>
            </a:fld>
            <a:endParaRPr lang="en-US"/>
          </a:p>
        </p:txBody>
      </p:sp>
    </p:spTree>
    <p:extLst>
      <p:ext uri="{BB962C8B-B14F-4D97-AF65-F5344CB8AC3E}">
        <p14:creationId xmlns:p14="http://schemas.microsoft.com/office/powerpoint/2010/main" val="149374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graphic organizer. Show the animation</a:t>
            </a:r>
            <a:r>
              <a:rPr lang="en-US" baseline="0" dirty="0" smtClean="0"/>
              <a:t> at the bottom of the slide to illustrate the formation of rain, sleet, </a:t>
            </a:r>
            <a:r>
              <a:rPr lang="en-US" baseline="0" smtClean="0"/>
              <a:t>and snow.</a:t>
            </a:r>
            <a:endParaRPr lang="en-US" dirty="0" smtClean="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22</a:t>
            </a:fld>
            <a:endParaRPr lang="en-US"/>
          </a:p>
        </p:txBody>
      </p:sp>
    </p:spTree>
    <p:extLst>
      <p:ext uri="{BB962C8B-B14F-4D97-AF65-F5344CB8AC3E}">
        <p14:creationId xmlns:p14="http://schemas.microsoft.com/office/powerpoint/2010/main" val="326823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graphic organizer. </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23</a:t>
            </a:fld>
            <a:endParaRPr lang="en-US"/>
          </a:p>
        </p:txBody>
      </p:sp>
    </p:spTree>
    <p:extLst>
      <p:ext uri="{BB962C8B-B14F-4D97-AF65-F5344CB8AC3E}">
        <p14:creationId xmlns:p14="http://schemas.microsoft.com/office/powerpoint/2010/main" val="694032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Students should partner up to discuss how temperature affects each stage of the water</a:t>
            </a:r>
            <a:r>
              <a:rPr lang="en-US" baseline="0" dirty="0" smtClean="0"/>
              <a:t> cycle</a:t>
            </a:r>
            <a:r>
              <a:rPr lang="en-US" dirty="0" smtClean="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24</a:t>
            </a:fld>
            <a:endParaRPr lang="en-US"/>
          </a:p>
        </p:txBody>
      </p:sp>
    </p:spTree>
    <p:extLst>
      <p:ext uri="{BB962C8B-B14F-4D97-AF65-F5344CB8AC3E}">
        <p14:creationId xmlns:p14="http://schemas.microsoft.com/office/powerpoint/2010/main" val="353788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linked</a:t>
            </a:r>
            <a:r>
              <a:rPr lang="en-US" baseline="0" dirty="0" smtClean="0"/>
              <a:t> animation to illustrate the concepts of the lesson.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25</a:t>
            </a:fld>
            <a:endParaRPr lang="en-US"/>
          </a:p>
        </p:txBody>
      </p:sp>
    </p:spTree>
    <p:extLst>
      <p:ext uri="{BB962C8B-B14F-4D97-AF65-F5344CB8AC3E}">
        <p14:creationId xmlns:p14="http://schemas.microsoft.com/office/powerpoint/2010/main" val="1131423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The teacher should use the summarizer to determine the level of student mastery and if differentiation is needed.</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426311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review the main stages of the</a:t>
            </a:r>
            <a:r>
              <a:rPr lang="en-US" baseline="0" dirty="0" smtClean="0"/>
              <a:t> water cycle.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3</a:t>
            </a:fld>
            <a:endParaRPr lang="en-US"/>
          </a:p>
        </p:txBody>
      </p:sp>
    </p:spTree>
    <p:extLst>
      <p:ext uri="{BB962C8B-B14F-4D97-AF65-F5344CB8AC3E}">
        <p14:creationId xmlns:p14="http://schemas.microsoft.com/office/powerpoint/2010/main" val="221798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and have students partner up to discuss the meaning of atmospheric condition. .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When ready, click to the next slide to discuss the answer.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4</a:t>
            </a:fld>
            <a:endParaRPr lang="en-US"/>
          </a:p>
        </p:txBody>
      </p:sp>
    </p:spTree>
    <p:extLst>
      <p:ext uri="{BB962C8B-B14F-4D97-AF65-F5344CB8AC3E}">
        <p14:creationId xmlns:p14="http://schemas.microsoft.com/office/powerpoint/2010/main" val="254423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5</a:t>
            </a:fld>
            <a:endParaRPr lang="en-US"/>
          </a:p>
        </p:txBody>
      </p:sp>
    </p:spTree>
    <p:extLst>
      <p:ext uri="{BB962C8B-B14F-4D97-AF65-F5344CB8AC3E}">
        <p14:creationId xmlns:p14="http://schemas.microsoft.com/office/powerpoint/2010/main" val="40247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6</a:t>
            </a:fld>
            <a:endParaRPr lang="en-US"/>
          </a:p>
        </p:txBody>
      </p:sp>
    </p:spTree>
    <p:extLst>
      <p:ext uri="{BB962C8B-B14F-4D97-AF65-F5344CB8AC3E}">
        <p14:creationId xmlns:p14="http://schemas.microsoft.com/office/powerpoint/2010/main" val="409758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Water Cycle &amp;</a:t>
            </a:r>
            <a:r>
              <a:rPr lang="en-US" baseline="0" dirty="0" smtClean="0"/>
              <a:t> Atmospheric Conditions Graphic Organizer </a:t>
            </a:r>
            <a:r>
              <a:rPr lang="en-US" dirty="0" smtClean="0"/>
              <a:t>[linked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7</a:t>
            </a:fld>
            <a:endParaRPr lang="en-US"/>
          </a:p>
        </p:txBody>
      </p:sp>
    </p:spTree>
    <p:extLst>
      <p:ext uri="{BB962C8B-B14F-4D97-AF65-F5344CB8AC3E}">
        <p14:creationId xmlns:p14="http://schemas.microsoft.com/office/powerpoint/2010/main" val="108846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introduce</a:t>
            </a:r>
            <a:r>
              <a:rPr lang="en-US" baseline="0" dirty="0" smtClean="0"/>
              <a:t> evaporation.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8</a:t>
            </a:fld>
            <a:endParaRPr lang="en-US"/>
          </a:p>
        </p:txBody>
      </p:sp>
    </p:spTree>
    <p:extLst>
      <p:ext uri="{BB962C8B-B14F-4D97-AF65-F5344CB8AC3E}">
        <p14:creationId xmlns:p14="http://schemas.microsoft.com/office/powerpoint/2010/main" val="426311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9</a:t>
            </a:fld>
            <a:endParaRPr lang="en-US"/>
          </a:p>
        </p:txBody>
      </p:sp>
    </p:spTree>
    <p:extLst>
      <p:ext uri="{BB962C8B-B14F-4D97-AF65-F5344CB8AC3E}">
        <p14:creationId xmlns:p14="http://schemas.microsoft.com/office/powerpoint/2010/main" val="274174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pPr>
                <a:defRPr/>
              </a:pPr>
              <a:t>‹#›</a:t>
            </a:fld>
            <a:endParaRPr lang="en-US"/>
          </a:p>
        </p:txBody>
      </p:sp>
    </p:spTree>
    <p:extLst>
      <p:ext uri="{BB962C8B-B14F-4D97-AF65-F5344CB8AC3E}">
        <p14:creationId xmlns:p14="http://schemas.microsoft.com/office/powerpoint/2010/main" val="38044607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pPr>
                <a:defRPr/>
              </a:pPr>
              <a:t>‹#›</a:t>
            </a:fld>
            <a:endParaRPr lang="en-US"/>
          </a:p>
        </p:txBody>
      </p:sp>
    </p:spTree>
    <p:extLst>
      <p:ext uri="{BB962C8B-B14F-4D97-AF65-F5344CB8AC3E}">
        <p14:creationId xmlns:p14="http://schemas.microsoft.com/office/powerpoint/2010/main" val="174458860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96123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8362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4123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615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9331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06962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37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0219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7703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3424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pPr>
                <a:defRPr/>
              </a:pPr>
              <a:t>‹#›</a:t>
            </a:fld>
            <a:endParaRPr lang="en-US"/>
          </a:p>
        </p:txBody>
      </p:sp>
    </p:spTree>
    <p:extLst>
      <p:ext uri="{BB962C8B-B14F-4D97-AF65-F5344CB8AC3E}">
        <p14:creationId xmlns:p14="http://schemas.microsoft.com/office/powerpoint/2010/main" val="3734223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00339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66218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02655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7749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25057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3377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701368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20774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16977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22675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4050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1031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0863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7747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8527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6369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98182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71235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6759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5138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23160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65255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1521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78980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32601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8054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5047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8822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36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78576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32249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562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1656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4070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68913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0292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20583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3660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2636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81810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48821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84309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pPr>
                <a:defRPr/>
              </a:pPr>
              <a:t>‹#›</a:t>
            </a:fld>
            <a:endParaRPr lang="en-US"/>
          </a:p>
        </p:txBody>
      </p:sp>
    </p:spTree>
    <p:extLst>
      <p:ext uri="{BB962C8B-B14F-4D97-AF65-F5344CB8AC3E}">
        <p14:creationId xmlns:p14="http://schemas.microsoft.com/office/powerpoint/2010/main" val="42230422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9213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5227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991300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2290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5880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435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7010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4247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09632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4376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pPr>
                <a:defRPr/>
              </a:pPr>
              <a:t>‹#›</a:t>
            </a:fld>
            <a:endParaRPr lang="en-US"/>
          </a:p>
        </p:txBody>
      </p:sp>
    </p:spTree>
    <p:extLst>
      <p:ext uri="{BB962C8B-B14F-4D97-AF65-F5344CB8AC3E}">
        <p14:creationId xmlns:p14="http://schemas.microsoft.com/office/powerpoint/2010/main" val="40346563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34037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31056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64776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744593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347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5302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84074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0363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30799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19507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pPr>
                <a:defRPr/>
              </a:pPr>
              <a:t>‹#›</a:t>
            </a:fld>
            <a:endParaRPr lang="en-US"/>
          </a:p>
        </p:txBody>
      </p:sp>
    </p:spTree>
    <p:extLst>
      <p:ext uri="{BB962C8B-B14F-4D97-AF65-F5344CB8AC3E}">
        <p14:creationId xmlns:p14="http://schemas.microsoft.com/office/powerpoint/2010/main" val="41837670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71227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00878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51482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33133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84374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257617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21553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94713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4220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91855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pPr>
                <a:defRPr/>
              </a:pPr>
              <a:t>‹#›</a:t>
            </a:fld>
            <a:endParaRPr lang="en-US"/>
          </a:p>
        </p:txBody>
      </p:sp>
    </p:spTree>
    <p:extLst>
      <p:ext uri="{BB962C8B-B14F-4D97-AF65-F5344CB8AC3E}">
        <p14:creationId xmlns:p14="http://schemas.microsoft.com/office/powerpoint/2010/main" val="27616298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0551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510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7049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7709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12417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8454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2774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57530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4096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08381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pPr>
                <a:defRPr/>
              </a:pPr>
              <a:t>‹#›</a:t>
            </a:fld>
            <a:endParaRPr lang="en-US"/>
          </a:p>
        </p:txBody>
      </p:sp>
    </p:spTree>
    <p:extLst>
      <p:ext uri="{BB962C8B-B14F-4D97-AF65-F5344CB8AC3E}">
        <p14:creationId xmlns:p14="http://schemas.microsoft.com/office/powerpoint/2010/main" val="18766415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98381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486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7178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5233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33710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7999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9102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6436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90420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81739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pPr>
                <a:defRPr/>
              </a:pPr>
              <a:t>‹#›</a:t>
            </a:fld>
            <a:endParaRPr lang="en-US"/>
          </a:p>
        </p:txBody>
      </p:sp>
    </p:spTree>
    <p:extLst>
      <p:ext uri="{BB962C8B-B14F-4D97-AF65-F5344CB8AC3E}">
        <p14:creationId xmlns:p14="http://schemas.microsoft.com/office/powerpoint/2010/main" val="180473725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79122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884530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9118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41487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93349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3746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58607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847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85418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141899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pPr>
                <a:defRPr/>
              </a:pPr>
              <a:t>‹#›</a:t>
            </a:fld>
            <a:endParaRPr lang="en-US"/>
          </a:p>
        </p:txBody>
      </p:sp>
    </p:spTree>
    <p:extLst>
      <p:ext uri="{BB962C8B-B14F-4D97-AF65-F5344CB8AC3E}">
        <p14:creationId xmlns:p14="http://schemas.microsoft.com/office/powerpoint/2010/main" val="131498398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2622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931223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4217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6210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0383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68123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60336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483020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52859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7988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pPr>
                <a:defRPr/>
              </a:pPr>
              <a:t>‹#›</a:t>
            </a:fld>
            <a:endParaRPr lang="en-US"/>
          </a:p>
        </p:txBody>
      </p:sp>
    </p:spTree>
    <p:extLst>
      <p:ext uri="{BB962C8B-B14F-4D97-AF65-F5344CB8AC3E}">
        <p14:creationId xmlns:p14="http://schemas.microsoft.com/office/powerpoint/2010/main" val="10245384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4359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91849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58626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40656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12878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21653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6855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66495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4214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66976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21809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734517"/>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587681"/>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37421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47233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38828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02422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914669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23335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897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92742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63168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hyperlink" Target="http://www.atmosedu.com/meteor/Animations/51_Sleet/51.html" TargetMode="External"/><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0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hyperlink" Target="http://commons.wikimedia.org/w/index.php?title=File:The_Water_Cycle_Watering_the_Land.ogv" TargetMode="Externa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8.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0.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43200"/>
            <a:ext cx="4227496" cy="254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28600" y="152400"/>
            <a:ext cx="8607392" cy="2514600"/>
          </a:xfrm>
        </p:spPr>
        <p:txBody>
          <a:bodyPr/>
          <a:lstStyle/>
          <a:p>
            <a:r>
              <a:rPr lang="en-US" altLang="en-US" dirty="0">
                <a:latin typeface="Berlin Sans FB" panose="020E0602020502020306" pitchFamily="34" charset="0"/>
                <a:cs typeface="Aharoni" panose="02010803020104030203" pitchFamily="2" charset="-79"/>
              </a:rPr>
              <a:t>Essential Question:</a:t>
            </a:r>
            <a:br>
              <a:rPr lang="en-US" altLang="en-US" dirty="0">
                <a:latin typeface="Berlin Sans FB" panose="020E0602020502020306" pitchFamily="34" charset="0"/>
                <a:cs typeface="Aharoni" panose="02010803020104030203" pitchFamily="2" charset="-79"/>
              </a:rPr>
            </a:br>
            <a:r>
              <a:rPr lang="en-US" altLang="en-US" dirty="0">
                <a:latin typeface="Berlin Sans FB" panose="020E0602020502020306" pitchFamily="34" charset="0"/>
                <a:cs typeface="Aharoni" panose="02010803020104030203" pitchFamily="2" charset="-79"/>
              </a:rPr>
              <a:t>How does the water cycle explain various atmospheric conditions </a:t>
            </a:r>
            <a:r>
              <a:rPr lang="en-US" altLang="en-US" dirty="0" smtClean="0">
                <a:latin typeface="Berlin Sans FB" panose="020E0602020502020306" pitchFamily="34" charset="0"/>
                <a:cs typeface="Aharoni" panose="02010803020104030203" pitchFamily="2" charset="-79"/>
              </a:rPr>
              <a:t>on </a:t>
            </a:r>
            <a:br>
              <a:rPr lang="en-US" altLang="en-US" dirty="0" smtClean="0">
                <a:latin typeface="Berlin Sans FB" panose="020E0602020502020306" pitchFamily="34" charset="0"/>
                <a:cs typeface="Aharoni" panose="02010803020104030203" pitchFamily="2" charset="-79"/>
              </a:rPr>
            </a:br>
            <a:r>
              <a:rPr lang="en-US" altLang="en-US" dirty="0" smtClean="0">
                <a:latin typeface="Berlin Sans FB" panose="020E0602020502020306" pitchFamily="34" charset="0"/>
                <a:cs typeface="Aharoni" panose="02010803020104030203" pitchFamily="2" charset="-79"/>
              </a:rPr>
              <a:t>the </a:t>
            </a:r>
            <a:r>
              <a:rPr lang="en-US" altLang="en-US" dirty="0">
                <a:latin typeface="Berlin Sans FB" panose="020E0602020502020306" pitchFamily="34" charset="0"/>
                <a:cs typeface="Aharoni" panose="02010803020104030203" pitchFamily="2" charset="-79"/>
              </a:rPr>
              <a:t>Earth</a:t>
            </a:r>
            <a:r>
              <a:rPr lang="en-US" altLang="en-US" dirty="0" smtClean="0">
                <a:latin typeface="Berlin Sans FB" panose="020E0602020502020306" pitchFamily="34" charset="0"/>
                <a:cs typeface="Aharoni" panose="02010803020104030203" pitchFamily="2" charset="-79"/>
              </a:rPr>
              <a:t>?</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a:t>
            </a:fld>
            <a:endParaRPr lang="en-US" altLang="en-US" smtClean="0">
              <a:solidFill>
                <a:srgbClr val="000000"/>
              </a:solidFill>
            </a:endParaRPr>
          </a:p>
        </p:txBody>
      </p:sp>
      <p:sp>
        <p:nvSpPr>
          <p:cNvPr id="7" name="Title 1"/>
          <p:cNvSpPr txBox="1">
            <a:spLocks/>
          </p:cNvSpPr>
          <p:nvPr/>
        </p:nvSpPr>
        <p:spPr bwMode="auto">
          <a:xfrm>
            <a:off x="307006" y="4722796"/>
            <a:ext cx="86073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pPr algn="l"/>
            <a:r>
              <a:rPr lang="en-US" altLang="en-US" kern="0" dirty="0">
                <a:latin typeface="Berlin Sans FB" panose="020E0602020502020306" pitchFamily="34" charset="0"/>
              </a:rPr>
              <a:t>Standard:</a:t>
            </a:r>
            <a:br>
              <a:rPr lang="en-US" altLang="en-US" kern="0" dirty="0">
                <a:latin typeface="Berlin Sans FB" panose="020E0602020502020306" pitchFamily="34" charset="0"/>
              </a:rPr>
            </a:br>
            <a:r>
              <a:rPr lang="en-US" altLang="en-US" kern="0" dirty="0">
                <a:latin typeface="Berlin Sans FB" panose="020E0602020502020306" pitchFamily="34" charset="0"/>
              </a:rPr>
              <a:t>S6E3b. Relate various atmospheric conditions to stages of the water cycle</a:t>
            </a:r>
            <a:endParaRPr lang="en-US" altLang="en-US" kern="0" dirty="0" smtClean="0">
              <a:latin typeface="Berlin Sans FB" panose="020E0602020502020306" pitchFamily="34" charset="0"/>
            </a:endParaRPr>
          </a:p>
        </p:txBody>
      </p:sp>
    </p:spTree>
    <p:extLst>
      <p:ext uri="{BB962C8B-B14F-4D97-AF65-F5344CB8AC3E}">
        <p14:creationId xmlns:p14="http://schemas.microsoft.com/office/powerpoint/2010/main" val="406260484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F6C56A-5BA6-420E-AAAE-15E2C5031271}" type="slidenum">
              <a:rPr lang="en-US" altLang="en-US" smtClean="0">
                <a:solidFill>
                  <a:srgbClr val="000000"/>
                </a:solidFill>
              </a:rPr>
              <a:pPr eaLnBrk="1" hangingPunct="1"/>
              <a:t>10</a:t>
            </a:fld>
            <a:endParaRPr lang="en-US" altLang="en-US" smtClean="0">
              <a:solidFill>
                <a:srgbClr val="000000"/>
              </a:solidFill>
            </a:endParaRPr>
          </a:p>
        </p:txBody>
      </p:sp>
      <p:sp>
        <p:nvSpPr>
          <p:cNvPr id="2" name="Rectangle 1"/>
          <p:cNvSpPr/>
          <p:nvPr/>
        </p:nvSpPr>
        <p:spPr>
          <a:xfrm>
            <a:off x="389446" y="762000"/>
            <a:ext cx="8301038" cy="1446550"/>
          </a:xfrm>
          <a:prstGeom prst="rect">
            <a:avLst/>
          </a:prstGeom>
        </p:spPr>
        <p:txBody>
          <a:bodyPr>
            <a:spAutoFit/>
          </a:bodyPr>
          <a:lstStyle/>
          <a:p>
            <a:pPr algn="ctr" eaLnBrk="0" hangingPunct="0">
              <a:spcBef>
                <a:spcPct val="20000"/>
              </a:spcBef>
              <a:defRPr/>
            </a:pPr>
            <a:r>
              <a:rPr lang="en-US" sz="4400" kern="0" dirty="0">
                <a:solidFill>
                  <a:srgbClr val="000000"/>
                </a:solidFill>
                <a:latin typeface="Berlin Sans FB" panose="020E0602020502020306" pitchFamily="34" charset="0"/>
                <a:cs typeface="Arial"/>
              </a:rPr>
              <a:t>Humidity is the amount of water vapor present in the air</a:t>
            </a:r>
            <a:r>
              <a:rPr lang="en-US" sz="4400" kern="0" dirty="0" smtClean="0">
                <a:solidFill>
                  <a:srgbClr val="000000"/>
                </a:solidFill>
                <a:latin typeface="Berlin Sans FB" panose="020E0602020502020306" pitchFamily="34" charset="0"/>
                <a:cs typeface="Arial"/>
              </a:rPr>
              <a:t>.</a:t>
            </a:r>
          </a:p>
        </p:txBody>
      </p:sp>
      <p:pic>
        <p:nvPicPr>
          <p:cNvPr id="35847" name="Picture 7" descr="http://1.bp.blogspot.com/-oZEbhxdF-dY/ThtFw8ifuWI/AAAAAAAADUE/pPOgHHRtNyY/s1600/humidity+ill.+What+Will+We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825750"/>
            <a:ext cx="91567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729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3B83F1-77D1-4051-9B46-A0E5AFAA5862}" type="slidenum">
              <a:rPr lang="en-US" smtClean="0">
                <a:solidFill>
                  <a:srgbClr val="000000"/>
                </a:solidFill>
              </a:rPr>
              <a:pPr>
                <a:defRPr/>
              </a:pPr>
              <a:t>11</a:t>
            </a:fld>
            <a:endParaRPr lang="en-US">
              <a:solidFill>
                <a:srgbClr val="000000"/>
              </a:solidFill>
            </a:endParaRPr>
          </a:p>
        </p:txBody>
      </p:sp>
      <p:pic>
        <p:nvPicPr>
          <p:cNvPr id="31750" name="Picture 6" descr="http://cdn2.hubspot.net/hub/137863/file-1464675250-gif/images/g184.gif?t=1432151789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467600" cy="5600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663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12</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990600" y="762000"/>
            <a:ext cx="7087457" cy="695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586946" y="2988066"/>
            <a:ext cx="4038600" cy="3276600"/>
          </a:xfrm>
        </p:spPr>
        <p:txBody>
          <a:bodyPr/>
          <a:lstStyle/>
          <a:p>
            <a:r>
              <a:rPr lang="en-US" altLang="en-US" sz="2700" dirty="0" smtClean="0">
                <a:latin typeface="Berlin Sans FB" panose="020E0602020502020306" pitchFamily="34" charset="0"/>
              </a:rPr>
              <a:t>Higher temperatures mean more evaporation. More evaporation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means more water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vapor in the air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(higher humidity).</a:t>
            </a:r>
          </a:p>
        </p:txBody>
      </p:sp>
      <p:sp>
        <p:nvSpPr>
          <p:cNvPr id="10" name="Title 1"/>
          <p:cNvSpPr txBox="1">
            <a:spLocks/>
          </p:cNvSpPr>
          <p:nvPr/>
        </p:nvSpPr>
        <p:spPr bwMode="auto">
          <a:xfrm>
            <a:off x="152400" y="295380"/>
            <a:ext cx="8991600" cy="1518863"/>
          </a:xfrm>
          <a:prstGeom prst="rect">
            <a:avLst/>
          </a:prstGeom>
          <a:solidFill>
            <a:schemeClr val="bg1">
              <a:alpha val="55000"/>
            </a:schemeClr>
          </a:solidFill>
          <a:ln>
            <a:noFill/>
          </a:ln>
          <a:effectLst>
            <a:softEdge rad="63500"/>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400" b="1" kern="0" dirty="0" smtClean="0">
                <a:solidFill>
                  <a:srgbClr val="000000"/>
                </a:solidFill>
                <a:latin typeface="Berlin Sans FB" panose="020E0602020502020306" pitchFamily="34" charset="0"/>
              </a:rPr>
              <a:t>How does temperature affect evaporation?</a:t>
            </a:r>
          </a:p>
          <a:p>
            <a:endParaRPr lang="en-US" altLang="en-US" sz="1800" kern="0" dirty="0">
              <a:solidFill>
                <a:srgbClr val="000000"/>
              </a:solidFill>
              <a:latin typeface="Berlin Sans FB" panose="020E0602020502020306" pitchFamily="34" charset="0"/>
            </a:endParaRPr>
          </a:p>
          <a:p>
            <a:r>
              <a:rPr lang="en-US" altLang="en-US" sz="3400" b="1" kern="0" dirty="0" smtClean="0">
                <a:solidFill>
                  <a:srgbClr val="000000"/>
                </a:solidFill>
                <a:latin typeface="Berlin Sans FB" panose="020E0602020502020306" pitchFamily="34" charset="0"/>
              </a:rPr>
              <a:t>What atmospheric condition occurs </a:t>
            </a:r>
            <a:br>
              <a:rPr lang="en-US" altLang="en-US" sz="3400" b="1" kern="0" dirty="0" smtClean="0">
                <a:solidFill>
                  <a:srgbClr val="000000"/>
                </a:solidFill>
                <a:latin typeface="Berlin Sans FB" panose="020E0602020502020306" pitchFamily="34" charset="0"/>
              </a:rPr>
            </a:br>
            <a:r>
              <a:rPr lang="en-US" altLang="en-US" sz="3400" b="1" kern="0" dirty="0" smtClean="0">
                <a:solidFill>
                  <a:srgbClr val="000000"/>
                </a:solidFill>
                <a:latin typeface="Berlin Sans FB" panose="020E0602020502020306" pitchFamily="34" charset="0"/>
              </a:rPr>
              <a:t>due to evaporation?</a:t>
            </a:r>
          </a:p>
        </p:txBody>
      </p:sp>
    </p:spTree>
    <p:extLst>
      <p:ext uri="{BB962C8B-B14F-4D97-AF65-F5344CB8AC3E}">
        <p14:creationId xmlns:p14="http://schemas.microsoft.com/office/powerpoint/2010/main" val="340341152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13</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83" y="3886199"/>
            <a:ext cx="3166852" cy="31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304800" y="3581400"/>
            <a:ext cx="5562600" cy="2209800"/>
          </a:xfrm>
        </p:spPr>
        <p:txBody>
          <a:bodyPr/>
          <a:lstStyle/>
          <a:p>
            <a:r>
              <a:rPr lang="en-US" altLang="en-US" sz="3200" dirty="0" smtClean="0">
                <a:latin typeface="Berlin Sans FB" panose="020E0602020502020306" pitchFamily="34" charset="0"/>
              </a:rPr>
              <a:t>At cooler temperatures water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vapor molecules slow down and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form droplets of liquid water.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The air is saturated (holding as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much water vapor as it can). </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02524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14</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05791"/>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152400"/>
            <a:ext cx="8316097" cy="3200400"/>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713075" y="820550"/>
            <a:ext cx="4876800" cy="1600200"/>
          </a:xfrm>
        </p:spPr>
        <p:txBody>
          <a:bodyPr/>
          <a:lstStyle/>
          <a:p>
            <a:r>
              <a:rPr lang="en-US" altLang="en-US" sz="2800" dirty="0" smtClean="0">
                <a:latin typeface="Berlin Sans FB" panose="020E0602020502020306" pitchFamily="34" charset="0"/>
              </a:rPr>
              <a:t>Clouds form when water </a:t>
            </a:r>
            <a:br>
              <a:rPr lang="en-US" altLang="en-US" sz="2800" dirty="0" smtClean="0">
                <a:latin typeface="Berlin Sans FB" panose="020E0602020502020306" pitchFamily="34" charset="0"/>
              </a:rPr>
            </a:br>
            <a:r>
              <a:rPr lang="en-US" altLang="en-US" sz="2800" dirty="0" smtClean="0">
                <a:latin typeface="Berlin Sans FB" panose="020E0602020502020306" pitchFamily="34" charset="0"/>
              </a:rPr>
              <a:t>vapor condenses in tiny droplets around small particles </a:t>
            </a:r>
            <a:br>
              <a:rPr lang="en-US" altLang="en-US" sz="2800" dirty="0" smtClean="0">
                <a:latin typeface="Berlin Sans FB" panose="020E0602020502020306" pitchFamily="34" charset="0"/>
              </a:rPr>
            </a:br>
            <a:r>
              <a:rPr lang="en-US" altLang="en-US" sz="2800" dirty="0" smtClean="0">
                <a:latin typeface="Berlin Sans FB" panose="020E0602020502020306" pitchFamily="34" charset="0"/>
              </a:rPr>
              <a:t>such as dust and salt.</a:t>
            </a:r>
          </a:p>
        </p:txBody>
      </p:sp>
      <p:pic>
        <p:nvPicPr>
          <p:cNvPr id="7" name="Picture 2" descr="http://water.me.vccs.edu/courses/young/coalescenc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86199"/>
            <a:ext cx="301942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45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3B83F1-77D1-4051-9B46-A0E5AFAA5862}" type="slidenum">
              <a:rPr lang="en-US" smtClean="0">
                <a:solidFill>
                  <a:srgbClr val="000000"/>
                </a:solidFill>
              </a:rPr>
              <a:pPr>
                <a:defRPr/>
              </a:pPr>
              <a:t>15</a:t>
            </a:fld>
            <a:endParaRPr lang="en-US">
              <a:solidFill>
                <a:srgbClr val="000000"/>
              </a:solidFill>
            </a:endParaRPr>
          </a:p>
        </p:txBody>
      </p:sp>
      <p:pic>
        <p:nvPicPr>
          <p:cNvPr id="31746" name="Picture 2" descr="http://www.srh.noaa.gov/srh/jetstream/clouds/cloudwise/images/lapserate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4103"/>
            <a:ext cx="4800600" cy="5928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57261" y="1670173"/>
            <a:ext cx="3657600" cy="3276600"/>
          </a:xfrm>
          <a:prstGeom prst="rect">
            <a:avLst/>
          </a:prstGeom>
        </p:spPr>
        <p:txBody>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600" kern="0" dirty="0" smtClean="0">
                <a:latin typeface="Berlin Sans FB" panose="020E0602020502020306" pitchFamily="34" charset="0"/>
              </a:rPr>
              <a:t>Dew Point is the temperature at which air is saturated and condensation forms.</a:t>
            </a:r>
          </a:p>
        </p:txBody>
      </p:sp>
    </p:spTree>
    <p:extLst>
      <p:ext uri="{BB962C8B-B14F-4D97-AF65-F5344CB8AC3E}">
        <p14:creationId xmlns:p14="http://schemas.microsoft.com/office/powerpoint/2010/main" val="311365749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16</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05791"/>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152400"/>
            <a:ext cx="8316097" cy="3200400"/>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607200" y="705050"/>
            <a:ext cx="4876800" cy="1600200"/>
          </a:xfrm>
        </p:spPr>
        <p:txBody>
          <a:bodyPr/>
          <a:lstStyle/>
          <a:p>
            <a:r>
              <a:rPr lang="en-US" altLang="en-US" sz="4800" dirty="0" smtClean="0">
                <a:latin typeface="Berlin Sans FB" panose="020E0602020502020306" pitchFamily="34" charset="0"/>
              </a:rPr>
              <a:t>Other Forms of</a:t>
            </a:r>
            <a:br>
              <a:rPr lang="en-US" altLang="en-US" sz="4800" dirty="0" smtClean="0">
                <a:latin typeface="Berlin Sans FB" panose="020E0602020502020306" pitchFamily="34" charset="0"/>
              </a:rPr>
            </a:br>
            <a:r>
              <a:rPr lang="en-US" altLang="en-US" sz="4800" dirty="0" smtClean="0">
                <a:latin typeface="Berlin Sans FB" panose="020E0602020502020306" pitchFamily="34" charset="0"/>
              </a:rPr>
              <a:t>Condensation</a:t>
            </a:r>
          </a:p>
        </p:txBody>
      </p:sp>
      <p:sp>
        <p:nvSpPr>
          <p:cNvPr id="9" name="Title 1"/>
          <p:cNvSpPr txBox="1">
            <a:spLocks/>
          </p:cNvSpPr>
          <p:nvPr/>
        </p:nvSpPr>
        <p:spPr bwMode="auto">
          <a:xfrm>
            <a:off x="283143" y="3810000"/>
            <a:ext cx="5562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200" kern="0" dirty="0" smtClean="0">
                <a:latin typeface="Berlin Sans FB" panose="020E0602020502020306" pitchFamily="34" charset="0"/>
              </a:rPr>
              <a:t>Condensation can occur whenever air becomes saturated (holding as much water vapor as it can).</a:t>
            </a:r>
          </a:p>
        </p:txBody>
      </p:sp>
    </p:spTree>
    <p:extLst>
      <p:ext uri="{BB962C8B-B14F-4D97-AF65-F5344CB8AC3E}">
        <p14:creationId xmlns:p14="http://schemas.microsoft.com/office/powerpoint/2010/main" val="6516241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741" y="1902443"/>
            <a:ext cx="7391834" cy="532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bwMode="auto">
          <a:xfrm>
            <a:off x="920825" y="3925500"/>
            <a:ext cx="4800600" cy="241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2800" kern="0" dirty="0" smtClean="0">
                <a:solidFill>
                  <a:srgbClr val="000000"/>
                </a:solidFill>
                <a:latin typeface="Berlin Sans FB" panose="020E0602020502020306" pitchFamily="34" charset="0"/>
              </a:rPr>
              <a:t>When water </a:t>
            </a:r>
            <a:r>
              <a:rPr lang="en-US" altLang="en-US" sz="2800" kern="0" dirty="0">
                <a:solidFill>
                  <a:srgbClr val="000000"/>
                </a:solidFill>
                <a:latin typeface="Berlin Sans FB" panose="020E0602020502020306" pitchFamily="34" charset="0"/>
              </a:rPr>
              <a:t>vapor molecules suspended in the atmosphere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at </a:t>
            </a:r>
            <a:r>
              <a:rPr lang="en-US" altLang="en-US" sz="2800" kern="0" dirty="0">
                <a:solidFill>
                  <a:srgbClr val="000000"/>
                </a:solidFill>
                <a:latin typeface="Berlin Sans FB" panose="020E0602020502020306" pitchFamily="34" charset="0"/>
              </a:rPr>
              <a:t>or near the earth's surface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cool and condense, fog can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occur (a cloud next to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the surface)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17</a:t>
            </a:fld>
            <a:endParaRPr lang="en-US" altLang="en-US" dirty="0" smtClean="0">
              <a:solidFill>
                <a:srgbClr val="000000"/>
              </a:solidFill>
            </a:endParaRPr>
          </a:p>
        </p:txBody>
      </p:sp>
      <p:grpSp>
        <p:nvGrpSpPr>
          <p:cNvPr id="3" name="Group 2"/>
          <p:cNvGrpSpPr/>
          <p:nvPr/>
        </p:nvGrpSpPr>
        <p:grpSpPr>
          <a:xfrm>
            <a:off x="1399642" y="-5148"/>
            <a:ext cx="7134758" cy="2672148"/>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1330793" y="247050"/>
            <a:ext cx="4876800" cy="1600200"/>
          </a:xfrm>
        </p:spPr>
        <p:txBody>
          <a:bodyPr/>
          <a:lstStyle/>
          <a:p>
            <a:r>
              <a:rPr lang="en-US" altLang="en-US" dirty="0" smtClean="0">
                <a:latin typeface="Berlin Sans FB" panose="020E0602020502020306" pitchFamily="34" charset="0"/>
              </a:rPr>
              <a:t>Other Forms of</a:t>
            </a:r>
            <a:br>
              <a:rPr lang="en-US" altLang="en-US" dirty="0" smtClean="0">
                <a:latin typeface="Berlin Sans FB" panose="020E0602020502020306" pitchFamily="34" charset="0"/>
              </a:rPr>
            </a:br>
            <a:r>
              <a:rPr lang="en-US" altLang="en-US" dirty="0" smtClean="0">
                <a:latin typeface="Berlin Sans FB" panose="020E0602020502020306" pitchFamily="34" charset="0"/>
              </a:rPr>
              <a:t>Condensation</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800" y="3810000"/>
            <a:ext cx="3121355" cy="30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86111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6462344" cy="453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18</a:t>
            </a:fld>
            <a:endParaRPr lang="en-US" altLang="en-US" dirty="0" smtClean="0">
              <a:solidFill>
                <a:srgbClr val="000000"/>
              </a:solidFill>
            </a:endParaRPr>
          </a:p>
        </p:txBody>
      </p:sp>
      <p:grpSp>
        <p:nvGrpSpPr>
          <p:cNvPr id="3" name="Group 2"/>
          <p:cNvGrpSpPr/>
          <p:nvPr/>
        </p:nvGrpSpPr>
        <p:grpSpPr>
          <a:xfrm>
            <a:off x="1399642" y="-5148"/>
            <a:ext cx="7058558" cy="2519748"/>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1292293" y="189300"/>
            <a:ext cx="4876800" cy="1600200"/>
          </a:xfrm>
        </p:spPr>
        <p:txBody>
          <a:bodyPr/>
          <a:lstStyle/>
          <a:p>
            <a:r>
              <a:rPr lang="en-US" altLang="en-US" dirty="0" smtClean="0">
                <a:latin typeface="Berlin Sans FB" panose="020E0602020502020306" pitchFamily="34" charset="0"/>
              </a:rPr>
              <a:t>Other Forms of</a:t>
            </a:r>
            <a:br>
              <a:rPr lang="en-US" altLang="en-US" dirty="0" smtClean="0">
                <a:latin typeface="Berlin Sans FB" panose="020E0602020502020306" pitchFamily="34" charset="0"/>
              </a:rPr>
            </a:br>
            <a:r>
              <a:rPr lang="en-US" altLang="en-US" dirty="0" smtClean="0">
                <a:latin typeface="Berlin Sans FB" panose="020E0602020502020306" pitchFamily="34" charset="0"/>
              </a:rPr>
              <a:t>Condensation</a:t>
            </a:r>
          </a:p>
        </p:txBody>
      </p:sp>
      <p:sp>
        <p:nvSpPr>
          <p:cNvPr id="9" name="Title 1"/>
          <p:cNvSpPr txBox="1">
            <a:spLocks/>
          </p:cNvSpPr>
          <p:nvPr/>
        </p:nvSpPr>
        <p:spPr bwMode="auto">
          <a:xfrm>
            <a:off x="304800" y="4076300"/>
            <a:ext cx="601797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2800" kern="0" dirty="0" smtClean="0">
                <a:solidFill>
                  <a:srgbClr val="000000"/>
                </a:solidFill>
                <a:latin typeface="Berlin Sans FB" panose="020E0602020502020306" pitchFamily="34" charset="0"/>
              </a:rPr>
              <a:t>              Dew forms when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            water </a:t>
            </a:r>
            <a:r>
              <a:rPr lang="en-US" altLang="en-US" sz="2800" kern="0" dirty="0">
                <a:solidFill>
                  <a:srgbClr val="000000"/>
                </a:solidFill>
                <a:latin typeface="Berlin Sans FB" panose="020E0602020502020306" pitchFamily="34" charset="0"/>
              </a:rPr>
              <a:t>droplets </a:t>
            </a:r>
            <a:r>
              <a:rPr lang="en-US" altLang="en-US" sz="2800" kern="0" dirty="0" smtClean="0">
                <a:solidFill>
                  <a:srgbClr val="000000"/>
                </a:solidFill>
                <a:latin typeface="Berlin Sans FB" panose="020E0602020502020306" pitchFamily="34" charset="0"/>
              </a:rPr>
              <a:t>condense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from </a:t>
            </a:r>
            <a:r>
              <a:rPr lang="en-US" altLang="en-US" sz="2800" kern="0" dirty="0">
                <a:solidFill>
                  <a:srgbClr val="000000"/>
                </a:solidFill>
                <a:latin typeface="Berlin Sans FB" panose="020E0602020502020306" pitchFamily="34" charset="0"/>
              </a:rPr>
              <a:t>the air, usually at night,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onto cool </a:t>
            </a:r>
            <a:r>
              <a:rPr lang="en-US" altLang="en-US" sz="2800" kern="0" dirty="0">
                <a:solidFill>
                  <a:srgbClr val="000000"/>
                </a:solidFill>
                <a:latin typeface="Berlin Sans FB" panose="020E0602020502020306" pitchFamily="34" charset="0"/>
              </a:rPr>
              <a:t>surfaces near the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ground. Frost may form when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temperatures are near 0°C.</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800" y="3810000"/>
            <a:ext cx="3121355" cy="30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49888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19</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05200"/>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1600200" y="1371600"/>
            <a:ext cx="5943600" cy="1600200"/>
          </a:xfrm>
        </p:spPr>
        <p:txBody>
          <a:bodyPr/>
          <a:lstStyle/>
          <a:p>
            <a:r>
              <a:rPr lang="en-US" altLang="en-US" sz="4800" dirty="0" smtClean="0">
                <a:latin typeface="Berlin Sans FB" panose="020E0602020502020306" pitchFamily="34" charset="0"/>
              </a:rPr>
              <a:t>Lab/Demonstration of</a:t>
            </a:r>
            <a:br>
              <a:rPr lang="en-US" altLang="en-US" sz="4800" dirty="0" smtClean="0">
                <a:latin typeface="Berlin Sans FB" panose="020E0602020502020306" pitchFamily="34" charset="0"/>
              </a:rPr>
            </a:br>
            <a:r>
              <a:rPr lang="en-US" altLang="en-US" sz="4800" dirty="0" smtClean="0">
                <a:latin typeface="Berlin Sans FB" panose="020E0602020502020306" pitchFamily="34" charset="0"/>
              </a:rPr>
              <a:t>Condensation</a:t>
            </a:r>
          </a:p>
        </p:txBody>
      </p:sp>
      <p:sp>
        <p:nvSpPr>
          <p:cNvPr id="4" name="Cloud 3"/>
          <p:cNvSpPr/>
          <p:nvPr/>
        </p:nvSpPr>
        <p:spPr>
          <a:xfrm>
            <a:off x="762000" y="304800"/>
            <a:ext cx="7320337" cy="4191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8151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102065" cy="1371600"/>
          </a:xfrm>
        </p:spPr>
        <p:txBody>
          <a:bodyPr/>
          <a:lstStyle/>
          <a:p>
            <a:r>
              <a:rPr lang="en-US" altLang="en-US" sz="6000" dirty="0" smtClean="0">
                <a:latin typeface="Berlin Sans FB Demi" panose="020E0802020502020306" pitchFamily="34" charset="0"/>
              </a:rPr>
              <a:t>Water Cycle Pretest</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a:t>
            </a:fld>
            <a:endParaRPr lang="en-US" altLang="en-US" smtClean="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1487246"/>
              </p:ext>
            </p:extLst>
          </p:nvPr>
        </p:nvGraphicFramePr>
        <p:xfrm>
          <a:off x="1447800" y="1600200"/>
          <a:ext cx="6172200" cy="4769427"/>
        </p:xfrm>
        <a:graphic>
          <a:graphicData uri="http://schemas.openxmlformats.org/presentationml/2006/ole">
            <mc:AlternateContent xmlns:mc="http://schemas.openxmlformats.org/markup-compatibility/2006">
              <mc:Choice xmlns:v="urn:schemas-microsoft-com:vml" Requires="v">
                <p:oleObj spid="_x0000_s1057"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447800" y="1600200"/>
                        <a:ext cx="6172200" cy="476942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93864054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F6C56A-5BA6-420E-AAAE-15E2C5031271}" type="slidenum">
              <a:rPr lang="en-US" altLang="en-US" smtClean="0">
                <a:solidFill>
                  <a:srgbClr val="000000"/>
                </a:solidFill>
              </a:rPr>
              <a:pPr eaLnBrk="1" hangingPunct="1"/>
              <a:t>20</a:t>
            </a:fld>
            <a:endParaRPr lang="en-US" altLang="en-US" smtClean="0">
              <a:solidFill>
                <a:srgbClr val="000000"/>
              </a:solidFill>
            </a:endParaRPr>
          </a:p>
        </p:txBody>
      </p:sp>
      <p:sp>
        <p:nvSpPr>
          <p:cNvPr id="2" name="Rectangle 1"/>
          <p:cNvSpPr/>
          <p:nvPr/>
        </p:nvSpPr>
        <p:spPr>
          <a:xfrm>
            <a:off x="407426" y="152400"/>
            <a:ext cx="8301038" cy="2936188"/>
          </a:xfrm>
          <a:prstGeom prst="rect">
            <a:avLst/>
          </a:prstGeom>
        </p:spPr>
        <p:txBody>
          <a:bodyPr>
            <a:spAutoFit/>
          </a:bodyPr>
          <a:lstStyle/>
          <a:p>
            <a:pPr algn="ctr" eaLnBrk="0" hangingPunct="0">
              <a:spcBef>
                <a:spcPct val="20000"/>
              </a:spcBef>
              <a:defRPr/>
            </a:pPr>
            <a:r>
              <a:rPr lang="en-US" sz="4400" kern="0" dirty="0" smtClean="0">
                <a:solidFill>
                  <a:srgbClr val="000000"/>
                </a:solidFill>
                <a:latin typeface="Berlin Sans FB" panose="020E0602020502020306" pitchFamily="34" charset="0"/>
                <a:cs typeface="Arial"/>
              </a:rPr>
              <a:t>Think, Pair, Share:</a:t>
            </a:r>
          </a:p>
          <a:p>
            <a:pPr algn="ctr" eaLnBrk="0" hangingPunct="0">
              <a:spcBef>
                <a:spcPct val="20000"/>
              </a:spcBef>
              <a:defRPr/>
            </a:pPr>
            <a:r>
              <a:rPr lang="en-US" sz="4400" kern="0" dirty="0" smtClean="0">
                <a:solidFill>
                  <a:srgbClr val="000000"/>
                </a:solidFill>
                <a:latin typeface="Berlin Sans FB" panose="020E0602020502020306" pitchFamily="34" charset="0"/>
                <a:cs typeface="Arial"/>
              </a:rPr>
              <a:t>Using your knowledge, explain why condensation occurs on the glass shown below.</a:t>
            </a:r>
          </a:p>
        </p:txBody>
      </p:sp>
      <p:pic>
        <p:nvPicPr>
          <p:cNvPr id="9218" name="Picture 2" descr="http://science.jrank.org/kids/article_images/weather_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17188"/>
            <a:ext cx="2200275" cy="3219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9418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21</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83" y="3886199"/>
            <a:ext cx="3166852" cy="31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18911" y="4114800"/>
            <a:ext cx="5562600" cy="2209800"/>
          </a:xfrm>
        </p:spPr>
        <p:txBody>
          <a:bodyPr/>
          <a:lstStyle/>
          <a:p>
            <a:r>
              <a:rPr lang="en-US" altLang="en-US" sz="3200" dirty="0" smtClean="0">
                <a:latin typeface="Berlin Sans FB" panose="020E0602020502020306" pitchFamily="34" charset="0"/>
              </a:rPr>
              <a:t>When liquid water droplets combine and grow too large for the atmosphere to support their weight, the droplets fall.</a:t>
            </a:r>
          </a:p>
        </p:txBody>
      </p:sp>
      <p:grpSp>
        <p:nvGrpSpPr>
          <p:cNvPr id="4" name="Group 3"/>
          <p:cNvGrpSpPr/>
          <p:nvPr/>
        </p:nvGrpSpPr>
        <p:grpSpPr>
          <a:xfrm>
            <a:off x="1456359" y="355222"/>
            <a:ext cx="6216650" cy="2762250"/>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5250209" y="1578572"/>
              <a:ext cx="1816100"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200" b="1" u="sng" dirty="0">
                  <a:effectLst/>
                  <a:latin typeface="Calibri"/>
                  <a:ea typeface="Calibri"/>
                  <a:cs typeface="Times New Roman"/>
                </a:rPr>
                <a:t>Condensation</a:t>
              </a:r>
              <a:endParaRPr lang="en-US" sz="1100" dirty="0">
                <a:effectLst/>
                <a:latin typeface="Calibri"/>
                <a:ea typeface="Calibri"/>
                <a:cs typeface="Times New Roman"/>
              </a:endParaRPr>
            </a:p>
          </p:txBody>
        </p:sp>
      </p:grpSp>
      <p:sp>
        <p:nvSpPr>
          <p:cNvPr id="18" name="Text Box 44054"/>
          <p:cNvSpPr txBox="1"/>
          <p:nvPr/>
        </p:nvSpPr>
        <p:spPr>
          <a:xfrm>
            <a:off x="807724" y="3075275"/>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0" b="1" u="sng" dirty="0">
                <a:effectLst/>
                <a:latin typeface="Calibri"/>
                <a:ea typeface="Calibri"/>
                <a:cs typeface="Times New Roman"/>
              </a:rPr>
              <a:t>Precipitation</a:t>
            </a:r>
            <a:endParaRPr lang="en-US" sz="3600" dirty="0">
              <a:effectLst/>
              <a:latin typeface="Calibri"/>
              <a:ea typeface="Calibri"/>
              <a:cs typeface="Times New Roman"/>
            </a:endParaRPr>
          </a:p>
        </p:txBody>
      </p:sp>
    </p:spTree>
    <p:extLst>
      <p:ext uri="{BB962C8B-B14F-4D97-AF65-F5344CB8AC3E}">
        <p14:creationId xmlns:p14="http://schemas.microsoft.com/office/powerpoint/2010/main" val="322446315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fade">
                                      <p:cBhvr>
                                        <p:cTn id="12" dur="1000"/>
                                        <p:tgtEl>
                                          <p:spTgt spid="37890"/>
                                        </p:tgtEl>
                                      </p:cBhvr>
                                    </p:animEffect>
                                    <p:anim calcmode="lin" valueType="num">
                                      <p:cBhvr>
                                        <p:cTn id="13" dur="1000" fill="hold"/>
                                        <p:tgtEl>
                                          <p:spTgt spid="37890"/>
                                        </p:tgtEl>
                                        <p:attrNameLst>
                                          <p:attrName>ppt_x</p:attrName>
                                        </p:attrNameLst>
                                      </p:cBhvr>
                                      <p:tavLst>
                                        <p:tav tm="0">
                                          <p:val>
                                            <p:strVal val="#ppt_x"/>
                                          </p:val>
                                        </p:tav>
                                        <p:tav tm="100000">
                                          <p:val>
                                            <p:strVal val="#ppt_x"/>
                                          </p:val>
                                        </p:tav>
                                      </p:tavLst>
                                    </p:anim>
                                    <p:anim calcmode="lin" valueType="num">
                                      <p:cBhvr>
                                        <p:cTn id="14"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22</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12" y="4495800"/>
            <a:ext cx="2508276" cy="246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049701" y="179597"/>
            <a:ext cx="5543550" cy="2418383"/>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2278387" y="732447"/>
              <a:ext cx="2895115"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Condensation</a:t>
              </a:r>
              <a:endParaRPr lang="en-US" sz="1400" dirty="0">
                <a:solidFill>
                  <a:srgbClr val="000000"/>
                </a:solidFill>
                <a:latin typeface="Calibri"/>
                <a:ea typeface="Calibri"/>
                <a:cs typeface="Times New Roman"/>
              </a:endParaRPr>
            </a:p>
          </p:txBody>
        </p:sp>
      </p:grpSp>
      <p:sp>
        <p:nvSpPr>
          <p:cNvPr id="18" name="Text Box 44054"/>
          <p:cNvSpPr txBox="1"/>
          <p:nvPr/>
        </p:nvSpPr>
        <p:spPr>
          <a:xfrm>
            <a:off x="1705477" y="1910630"/>
            <a:ext cx="3458542" cy="768728"/>
          </a:xfrm>
          <a:prstGeom prst="rect">
            <a:avLst/>
          </a:prstGeom>
          <a:solidFill>
            <a:schemeClr val="lt1"/>
          </a:solidFill>
          <a:ln w="6350">
            <a:noFill/>
          </a:ln>
          <a:effectLst>
            <a:softEdge rad="1270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4800" b="1" u="sng" dirty="0">
                <a:solidFill>
                  <a:srgbClr val="000000"/>
                </a:solidFill>
                <a:latin typeface="Calibri"/>
                <a:ea typeface="Calibri"/>
                <a:cs typeface="Times New Roman"/>
              </a:rPr>
              <a:t>Precipitation</a:t>
            </a:r>
            <a:endParaRPr lang="en-US" sz="2800" dirty="0">
              <a:solidFill>
                <a:srgbClr val="000000"/>
              </a:solidFill>
              <a:latin typeface="Calibri"/>
              <a:ea typeface="Calibri"/>
              <a:cs typeface="Times New Roman"/>
            </a:endParaRPr>
          </a:p>
        </p:txBody>
      </p:sp>
      <p:grpSp>
        <p:nvGrpSpPr>
          <p:cNvPr id="6" name="Group 5"/>
          <p:cNvGrpSpPr/>
          <p:nvPr/>
        </p:nvGrpSpPr>
        <p:grpSpPr>
          <a:xfrm>
            <a:off x="200237" y="2921415"/>
            <a:ext cx="6705600" cy="3586920"/>
            <a:chOff x="200237" y="2921415"/>
            <a:chExt cx="6705600" cy="3586920"/>
          </a:xfrm>
        </p:grpSpPr>
        <p:grpSp>
          <p:nvGrpSpPr>
            <p:cNvPr id="5" name="Group 4"/>
            <p:cNvGrpSpPr/>
            <p:nvPr/>
          </p:nvGrpSpPr>
          <p:grpSpPr>
            <a:xfrm>
              <a:off x="200237" y="2921415"/>
              <a:ext cx="6705600" cy="3586920"/>
              <a:chOff x="381000" y="3657600"/>
              <a:chExt cx="5930900" cy="2527300"/>
            </a:xfrm>
          </p:grpSpPr>
          <p:grpSp>
            <p:nvGrpSpPr>
              <p:cNvPr id="20" name="Group 19"/>
              <p:cNvGrpSpPr/>
              <p:nvPr/>
            </p:nvGrpSpPr>
            <p:grpSpPr>
              <a:xfrm>
                <a:off x="381000" y="4552950"/>
                <a:ext cx="5930900" cy="1631950"/>
                <a:chOff x="0" y="0"/>
                <a:chExt cx="5930900" cy="1460500"/>
              </a:xfrm>
            </p:grpSpPr>
            <p:sp>
              <p:nvSpPr>
                <p:cNvPr id="33" name="Text Box 9"/>
                <p:cNvSpPr txBox="1"/>
                <p:nvPr/>
              </p:nvSpPr>
              <p:spPr>
                <a:xfrm>
                  <a:off x="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4" name="Text Box 22"/>
                <p:cNvSpPr txBox="1"/>
                <p:nvPr/>
              </p:nvSpPr>
              <p:spPr>
                <a:xfrm>
                  <a:off x="149225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5" name="Text Box 23"/>
                <p:cNvSpPr txBox="1"/>
                <p:nvPr/>
              </p:nvSpPr>
              <p:spPr>
                <a:xfrm>
                  <a:off x="298450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6" name="Text Box 24"/>
                <p:cNvSpPr txBox="1"/>
                <p:nvPr/>
              </p:nvSpPr>
              <p:spPr>
                <a:xfrm>
                  <a:off x="447675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grpSp>
          <p:sp>
            <p:nvSpPr>
              <p:cNvPr id="21" name="Rectangle 20"/>
              <p:cNvSpPr/>
              <p:nvPr/>
            </p:nvSpPr>
            <p:spPr>
              <a:xfrm>
                <a:off x="812800" y="3657600"/>
                <a:ext cx="5029200" cy="520700"/>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2" name="Group 21"/>
              <p:cNvGrpSpPr/>
              <p:nvPr/>
            </p:nvGrpSpPr>
            <p:grpSpPr>
              <a:xfrm>
                <a:off x="1016000" y="4184650"/>
                <a:ext cx="4552950" cy="368300"/>
                <a:chOff x="0" y="0"/>
                <a:chExt cx="4552950" cy="368300"/>
              </a:xfrm>
            </p:grpSpPr>
            <p:cxnSp>
              <p:nvCxnSpPr>
                <p:cNvPr id="27" name="Straight Connector 26"/>
                <p:cNvCxnSpPr/>
                <p:nvPr/>
              </p:nvCxnSpPr>
              <p:spPr>
                <a:xfrm flipV="1">
                  <a:off x="0" y="190500"/>
                  <a:ext cx="0" cy="177800"/>
                </a:xfrm>
                <a:prstGeom prst="line">
                  <a:avLst/>
                </a:prstGeom>
                <a:noFill/>
                <a:ln w="19050" cap="flat" cmpd="sng" algn="ctr">
                  <a:solidFill>
                    <a:sysClr val="windowText" lastClr="000000"/>
                  </a:solidFill>
                  <a:prstDash val="solid"/>
                </a:ln>
                <a:effectLst/>
              </p:spPr>
            </p:cxnSp>
            <p:cxnSp>
              <p:nvCxnSpPr>
                <p:cNvPr id="28" name="Straight Connector 27"/>
                <p:cNvCxnSpPr/>
                <p:nvPr/>
              </p:nvCxnSpPr>
              <p:spPr>
                <a:xfrm flipV="1">
                  <a:off x="1536700" y="190500"/>
                  <a:ext cx="0" cy="177800"/>
                </a:xfrm>
                <a:prstGeom prst="line">
                  <a:avLst/>
                </a:prstGeom>
                <a:noFill/>
                <a:ln w="19050" cap="flat" cmpd="sng" algn="ctr">
                  <a:solidFill>
                    <a:sysClr val="windowText" lastClr="000000"/>
                  </a:solidFill>
                  <a:prstDash val="solid"/>
                </a:ln>
                <a:effectLst/>
              </p:spPr>
            </p:cxnSp>
            <p:cxnSp>
              <p:nvCxnSpPr>
                <p:cNvPr id="29" name="Straight Connector 28"/>
                <p:cNvCxnSpPr/>
                <p:nvPr/>
              </p:nvCxnSpPr>
              <p:spPr>
                <a:xfrm flipV="1">
                  <a:off x="3041650" y="190500"/>
                  <a:ext cx="0" cy="177800"/>
                </a:xfrm>
                <a:prstGeom prst="line">
                  <a:avLst/>
                </a:prstGeom>
                <a:noFill/>
                <a:ln w="19050" cap="flat" cmpd="sng" algn="ctr">
                  <a:solidFill>
                    <a:sysClr val="windowText" lastClr="000000"/>
                  </a:solidFill>
                  <a:prstDash val="solid"/>
                </a:ln>
                <a:effectLst/>
              </p:spPr>
            </p:cxnSp>
            <p:cxnSp>
              <p:nvCxnSpPr>
                <p:cNvPr id="30" name="Straight Connector 29"/>
                <p:cNvCxnSpPr/>
                <p:nvPr/>
              </p:nvCxnSpPr>
              <p:spPr>
                <a:xfrm flipV="1">
                  <a:off x="4552950" y="190500"/>
                  <a:ext cx="0" cy="177800"/>
                </a:xfrm>
                <a:prstGeom prst="line">
                  <a:avLst/>
                </a:prstGeom>
                <a:noFill/>
                <a:ln w="19050" cap="flat" cmpd="sng" algn="ctr">
                  <a:solidFill>
                    <a:sysClr val="windowText" lastClr="000000"/>
                  </a:solidFill>
                  <a:prstDash val="solid"/>
                </a:ln>
                <a:effectLst/>
              </p:spPr>
            </p:cxnSp>
            <p:cxnSp>
              <p:nvCxnSpPr>
                <p:cNvPr id="31" name="Straight Connector 30"/>
                <p:cNvCxnSpPr/>
                <p:nvPr/>
              </p:nvCxnSpPr>
              <p:spPr>
                <a:xfrm>
                  <a:off x="0" y="190500"/>
                  <a:ext cx="4552950" cy="0"/>
                </a:xfrm>
                <a:prstGeom prst="line">
                  <a:avLst/>
                </a:prstGeom>
                <a:noFill/>
                <a:ln w="19050" cap="flat" cmpd="sng" algn="ctr">
                  <a:solidFill>
                    <a:sysClr val="windowText" lastClr="000000"/>
                  </a:solidFill>
                  <a:prstDash val="solid"/>
                </a:ln>
                <a:effectLst/>
              </p:spPr>
            </p:cxnSp>
            <p:cxnSp>
              <p:nvCxnSpPr>
                <p:cNvPr id="32" name="Straight Connector 31"/>
                <p:cNvCxnSpPr/>
                <p:nvPr/>
              </p:nvCxnSpPr>
              <p:spPr>
                <a:xfrm flipV="1">
                  <a:off x="2336800" y="0"/>
                  <a:ext cx="0" cy="190500"/>
                </a:xfrm>
                <a:prstGeom prst="line">
                  <a:avLst/>
                </a:prstGeom>
                <a:noFill/>
                <a:ln w="19050" cap="flat" cmpd="sng" algn="ctr">
                  <a:solidFill>
                    <a:sysClr val="windowText" lastClr="000000"/>
                  </a:solidFill>
                  <a:prstDash val="solid"/>
                </a:ln>
                <a:effectLst/>
              </p:spPr>
            </p:cxnSp>
          </p:grpSp>
        </p:grpSp>
        <p:sp>
          <p:nvSpPr>
            <p:cNvPr id="23" name="Text Box 44055"/>
            <p:cNvSpPr txBox="1"/>
            <p:nvPr/>
          </p:nvSpPr>
          <p:spPr>
            <a:xfrm>
              <a:off x="513383" y="4138900"/>
              <a:ext cx="8445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Rain</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4" name="Text Box 44056"/>
            <p:cNvSpPr txBox="1"/>
            <p:nvPr/>
          </p:nvSpPr>
          <p:spPr>
            <a:xfrm>
              <a:off x="2280650" y="4171625"/>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Sleet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5" name="Text Box 44057"/>
            <p:cNvSpPr txBox="1"/>
            <p:nvPr/>
          </p:nvSpPr>
          <p:spPr>
            <a:xfrm>
              <a:off x="3971550" y="4139675"/>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a:ln>
                    <a:noFill/>
                  </a:ln>
                  <a:solidFill>
                    <a:sysClr val="windowText" lastClr="000000"/>
                  </a:solidFill>
                  <a:effectLst/>
                  <a:uLnTx/>
                  <a:uFillTx/>
                  <a:latin typeface="Calibri"/>
                  <a:ea typeface="Calibri"/>
                  <a:cs typeface="Times New Roman"/>
                </a:rPr>
                <a:t>Snow</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6" name="Text Box 44058"/>
            <p:cNvSpPr txBox="1"/>
            <p:nvPr/>
          </p:nvSpPr>
          <p:spPr>
            <a:xfrm>
              <a:off x="5681667" y="4144033"/>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Hail</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grpSp>
      <p:sp>
        <p:nvSpPr>
          <p:cNvPr id="8" name="TextBox 7"/>
          <p:cNvSpPr txBox="1"/>
          <p:nvPr/>
        </p:nvSpPr>
        <p:spPr>
          <a:xfrm>
            <a:off x="688439" y="2884375"/>
            <a:ext cx="5675936" cy="830997"/>
          </a:xfrm>
          <a:prstGeom prst="rect">
            <a:avLst/>
          </a:prstGeom>
          <a:noFill/>
        </p:spPr>
        <p:txBody>
          <a:bodyPr wrap="square" rtlCol="0">
            <a:spAutoFit/>
          </a:bodyPr>
          <a:lstStyle/>
          <a:p>
            <a:pPr algn="ctr"/>
            <a:r>
              <a:rPr lang="en-US" sz="2400" dirty="0" smtClean="0">
                <a:latin typeface="Berlin Sans FB" panose="020E0602020502020306" pitchFamily="34" charset="0"/>
              </a:rPr>
              <a:t>Air temperature determines which form </a:t>
            </a:r>
            <a:br>
              <a:rPr lang="en-US" sz="2400" dirty="0" smtClean="0">
                <a:latin typeface="Berlin Sans FB" panose="020E0602020502020306" pitchFamily="34" charset="0"/>
              </a:rPr>
            </a:br>
            <a:r>
              <a:rPr lang="en-US" sz="2400" dirty="0" smtClean="0">
                <a:latin typeface="Berlin Sans FB" panose="020E0602020502020306" pitchFamily="34" charset="0"/>
              </a:rPr>
              <a:t>of Precipitation occurs</a:t>
            </a:r>
            <a:endParaRPr lang="en-US" sz="2400" dirty="0">
              <a:latin typeface="Berlin Sans FB" panose="020E0602020502020306" pitchFamily="34" charset="0"/>
            </a:endParaRPr>
          </a:p>
        </p:txBody>
      </p:sp>
      <p:sp>
        <p:nvSpPr>
          <p:cNvPr id="17" name="TextBox 16"/>
          <p:cNvSpPr txBox="1"/>
          <p:nvPr/>
        </p:nvSpPr>
        <p:spPr>
          <a:xfrm>
            <a:off x="256675" y="4589750"/>
            <a:ext cx="1539530" cy="1477328"/>
          </a:xfrm>
          <a:prstGeom prst="rect">
            <a:avLst/>
          </a:prstGeom>
          <a:noFill/>
        </p:spPr>
        <p:txBody>
          <a:bodyPr wrap="square" rtlCol="0">
            <a:spAutoFit/>
          </a:bodyPr>
          <a:lstStyle/>
          <a:p>
            <a:pPr algn="ctr"/>
            <a:r>
              <a:rPr lang="en-US" dirty="0" smtClean="0">
                <a:latin typeface="Berlin Sans FB" panose="020E0602020502020306" pitchFamily="34" charset="0"/>
              </a:rPr>
              <a:t>Water </a:t>
            </a:r>
            <a:br>
              <a:rPr lang="en-US" dirty="0" smtClean="0">
                <a:latin typeface="Berlin Sans FB" panose="020E0602020502020306" pitchFamily="34" charset="0"/>
              </a:rPr>
            </a:br>
            <a:r>
              <a:rPr lang="en-US" dirty="0" smtClean="0">
                <a:latin typeface="Berlin Sans FB" panose="020E0602020502020306" pitchFamily="34" charset="0"/>
              </a:rPr>
              <a:t>falling in temperatures above freezing</a:t>
            </a:r>
            <a:endParaRPr lang="en-US" dirty="0">
              <a:latin typeface="Berlin Sans FB" panose="020E0602020502020306" pitchFamily="34" charset="0"/>
            </a:endParaRPr>
          </a:p>
        </p:txBody>
      </p:sp>
      <p:sp>
        <p:nvSpPr>
          <p:cNvPr id="42" name="TextBox 41"/>
          <p:cNvSpPr txBox="1"/>
          <p:nvPr/>
        </p:nvSpPr>
        <p:spPr>
          <a:xfrm>
            <a:off x="1937338" y="4478100"/>
            <a:ext cx="1539530" cy="2031325"/>
          </a:xfrm>
          <a:prstGeom prst="rect">
            <a:avLst/>
          </a:prstGeom>
          <a:noFill/>
        </p:spPr>
        <p:txBody>
          <a:bodyPr wrap="square" rtlCol="0">
            <a:spAutoFit/>
          </a:bodyPr>
          <a:lstStyle/>
          <a:p>
            <a:pPr algn="ctr"/>
            <a:r>
              <a:rPr lang="en-US" dirty="0" smtClean="0">
                <a:latin typeface="Berlin Sans FB" panose="020E0602020502020306" pitchFamily="34" charset="0"/>
              </a:rPr>
              <a:t>Falling water passes through a layer of freezing air near earth’s surface</a:t>
            </a:r>
            <a:endParaRPr lang="en-US" dirty="0">
              <a:latin typeface="Berlin Sans FB" panose="020E0602020502020306" pitchFamily="34" charset="0"/>
            </a:endParaRPr>
          </a:p>
        </p:txBody>
      </p:sp>
      <p:sp>
        <p:nvSpPr>
          <p:cNvPr id="43" name="TextBox 42"/>
          <p:cNvSpPr txBox="1"/>
          <p:nvPr/>
        </p:nvSpPr>
        <p:spPr>
          <a:xfrm>
            <a:off x="3526407" y="4495800"/>
            <a:ext cx="1637612" cy="2031325"/>
          </a:xfrm>
          <a:prstGeom prst="rect">
            <a:avLst/>
          </a:prstGeom>
          <a:noFill/>
        </p:spPr>
        <p:txBody>
          <a:bodyPr wrap="square" rtlCol="0">
            <a:spAutoFit/>
          </a:bodyPr>
          <a:lstStyle/>
          <a:p>
            <a:pPr algn="ctr"/>
            <a:r>
              <a:rPr lang="en-US" dirty="0" smtClean="0">
                <a:latin typeface="Berlin Sans FB" panose="020E0602020502020306" pitchFamily="34" charset="0"/>
              </a:rPr>
              <a:t>Water falling in air temperature so cold that water vapor changes to </a:t>
            </a:r>
            <a:br>
              <a:rPr lang="en-US" dirty="0" smtClean="0">
                <a:latin typeface="Berlin Sans FB" panose="020E0602020502020306" pitchFamily="34" charset="0"/>
              </a:rPr>
            </a:br>
            <a:r>
              <a:rPr lang="en-US" dirty="0" smtClean="0">
                <a:latin typeface="Berlin Sans FB" panose="020E0602020502020306" pitchFamily="34" charset="0"/>
              </a:rPr>
              <a:t>a solid</a:t>
            </a:r>
            <a:endParaRPr lang="en-US" dirty="0">
              <a:latin typeface="Berlin Sans FB" panose="020E0602020502020306" pitchFamily="34" charset="0"/>
            </a:endParaRPr>
          </a:p>
        </p:txBody>
      </p:sp>
      <p:sp>
        <p:nvSpPr>
          <p:cNvPr id="44" name="TextBox 43"/>
          <p:cNvSpPr txBox="1"/>
          <p:nvPr/>
        </p:nvSpPr>
        <p:spPr>
          <a:xfrm>
            <a:off x="5293828" y="4589750"/>
            <a:ext cx="1539530" cy="1200329"/>
          </a:xfrm>
          <a:prstGeom prst="rect">
            <a:avLst/>
          </a:prstGeom>
          <a:noFill/>
        </p:spPr>
        <p:txBody>
          <a:bodyPr wrap="square" rtlCol="0">
            <a:spAutoFit/>
          </a:bodyPr>
          <a:lstStyle/>
          <a:p>
            <a:pPr algn="ctr"/>
            <a:r>
              <a:rPr lang="en-US" dirty="0" smtClean="0">
                <a:latin typeface="Berlin Sans FB" panose="020E0602020502020306" pitchFamily="34" charset="0"/>
              </a:rPr>
              <a:t>Water </a:t>
            </a:r>
            <a:br>
              <a:rPr lang="en-US" dirty="0" smtClean="0">
                <a:latin typeface="Berlin Sans FB" panose="020E0602020502020306" pitchFamily="34" charset="0"/>
              </a:rPr>
            </a:br>
            <a:r>
              <a:rPr lang="en-US" dirty="0" smtClean="0">
                <a:latin typeface="Berlin Sans FB" panose="020E0602020502020306" pitchFamily="34" charset="0"/>
              </a:rPr>
              <a:t>freezes inside a cloud before it falls</a:t>
            </a:r>
            <a:endParaRPr lang="en-US" dirty="0">
              <a:latin typeface="Berlin Sans FB" panose="020E0602020502020306" pitchFamily="34" charset="0"/>
            </a:endParaRPr>
          </a:p>
        </p:txBody>
      </p:sp>
      <p:sp>
        <p:nvSpPr>
          <p:cNvPr id="2" name="Rectangle 1"/>
          <p:cNvSpPr/>
          <p:nvPr/>
        </p:nvSpPr>
        <p:spPr>
          <a:xfrm>
            <a:off x="81947" y="6476021"/>
            <a:ext cx="6705601" cy="369332"/>
          </a:xfrm>
          <a:prstGeom prst="rect">
            <a:avLst/>
          </a:prstGeom>
          <a:effectLst>
            <a:outerShdw blurRad="12700" dist="177800" dir="5400000" sx="1000" sy="1000" algn="ctr" rotWithShape="0">
              <a:schemeClr val="tx1"/>
            </a:outerShdw>
          </a:effectLst>
        </p:spPr>
        <p:txBody>
          <a:bodyPr wrap="square">
            <a:spAutoFit/>
          </a:bodyPr>
          <a:lstStyle/>
          <a:p>
            <a:r>
              <a:rPr lang="en-US" dirty="0">
                <a:effectLst>
                  <a:outerShdw blurRad="38100" dist="38100" dir="2700000" algn="tl">
                    <a:srgbClr val="000000">
                      <a:alpha val="43137"/>
                    </a:srgbClr>
                  </a:outerShdw>
                </a:effectLst>
                <a:hlinkClick r:id="rId8"/>
              </a:rPr>
              <a:t>http://</a:t>
            </a:r>
            <a:r>
              <a:rPr lang="en-US" dirty="0" smtClean="0">
                <a:effectLst>
                  <a:outerShdw blurRad="38100" dist="38100" dir="2700000" algn="tl">
                    <a:srgbClr val="000000">
                      <a:alpha val="43137"/>
                    </a:srgbClr>
                  </a:outerShdw>
                </a:effectLst>
                <a:hlinkClick r:id="rId8"/>
              </a:rPr>
              <a:t>www.atmosedu.com/meteor/Animations/51_Sleet/51.html</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27795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23</a:t>
            </a:fld>
            <a:endParaRPr lang="en-US" altLang="en-US" dirty="0" smtClean="0">
              <a:solidFill>
                <a:srgbClr val="000000"/>
              </a:solidFill>
            </a:endParaRPr>
          </a:p>
        </p:txBody>
      </p:sp>
      <p:grpSp>
        <p:nvGrpSpPr>
          <p:cNvPr id="2" name="Group 1"/>
          <p:cNvGrpSpPr/>
          <p:nvPr/>
        </p:nvGrpSpPr>
        <p:grpSpPr>
          <a:xfrm>
            <a:off x="3148281" y="142632"/>
            <a:ext cx="6106706" cy="4251106"/>
            <a:chOff x="3148281" y="142632"/>
            <a:chExt cx="6106706" cy="425110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15798"/>
              <a:ext cx="2320787" cy="227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252324" y="142632"/>
              <a:ext cx="5862800" cy="2745544"/>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2278387" y="732447"/>
                <a:ext cx="2895115"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Condensation</a:t>
                </a:r>
                <a:endParaRPr lang="en-US" sz="1400" dirty="0">
                  <a:solidFill>
                    <a:srgbClr val="000000"/>
                  </a:solidFill>
                  <a:latin typeface="Calibri"/>
                  <a:ea typeface="Calibri"/>
                  <a:cs typeface="Times New Roman"/>
                </a:endParaRPr>
              </a:p>
            </p:txBody>
          </p:sp>
        </p:grpSp>
        <p:sp>
          <p:nvSpPr>
            <p:cNvPr id="18" name="Text Box 44054"/>
            <p:cNvSpPr txBox="1"/>
            <p:nvPr/>
          </p:nvSpPr>
          <p:spPr>
            <a:xfrm>
              <a:off x="3148281" y="2054036"/>
              <a:ext cx="2519947" cy="768728"/>
            </a:xfrm>
            <a:prstGeom prst="rect">
              <a:avLst/>
            </a:prstGeom>
            <a:solidFill>
              <a:schemeClr val="lt1"/>
            </a:solidFill>
            <a:ln w="6350">
              <a:noFill/>
            </a:ln>
            <a:effectLst>
              <a:softEdge rad="1270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Precipitation</a:t>
              </a:r>
              <a:endParaRPr lang="en-US" sz="1600" dirty="0">
                <a:solidFill>
                  <a:srgbClr val="000000"/>
                </a:solidFill>
                <a:latin typeface="Calibri"/>
                <a:ea typeface="Calibri"/>
                <a:cs typeface="Times New Roman"/>
              </a:endParaRPr>
            </a:p>
          </p:txBody>
        </p:sp>
      </p:grpSp>
      <p:grpSp>
        <p:nvGrpSpPr>
          <p:cNvPr id="48" name="Group 47"/>
          <p:cNvGrpSpPr/>
          <p:nvPr/>
        </p:nvGrpSpPr>
        <p:grpSpPr>
          <a:xfrm>
            <a:off x="423946" y="3145697"/>
            <a:ext cx="6144489" cy="3407503"/>
            <a:chOff x="-65034" y="2542995"/>
            <a:chExt cx="6144489" cy="3578062"/>
          </a:xfrm>
        </p:grpSpPr>
        <p:sp>
          <p:nvSpPr>
            <p:cNvPr id="49" name="Text Box 44046"/>
            <p:cNvSpPr txBox="1"/>
            <p:nvPr/>
          </p:nvSpPr>
          <p:spPr>
            <a:xfrm>
              <a:off x="-65034" y="2936694"/>
              <a:ext cx="6044050" cy="3184363"/>
            </a:xfrm>
            <a:prstGeom prst="round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endParaRPr lang="en-US" sz="1800" b="1" dirty="0" smtClean="0">
                <a:effectLst/>
                <a:ea typeface="Calibri"/>
                <a:cs typeface="Times New Roman"/>
              </a:endParaRPr>
            </a:p>
            <a:p>
              <a:pPr marL="0" marR="0" algn="ctr">
                <a:spcBef>
                  <a:spcPts val="0"/>
                </a:spcBef>
                <a:spcAft>
                  <a:spcPts val="0"/>
                </a:spcAft>
              </a:pPr>
              <a:endParaRPr lang="en-US" b="1" dirty="0">
                <a:ea typeface="Calibri"/>
                <a:cs typeface="Times New Roman"/>
              </a:endParaRPr>
            </a:p>
            <a:p>
              <a:pPr marL="0" marR="0" algn="ctr">
                <a:spcBef>
                  <a:spcPts val="0"/>
                </a:spcBef>
                <a:spcAft>
                  <a:spcPts val="0"/>
                </a:spcAft>
              </a:pPr>
              <a:r>
                <a:rPr lang="en-US" sz="1800" b="1" dirty="0">
                  <a:effectLst/>
                  <a:ea typeface="Calibri"/>
                  <a:cs typeface="Times New Roman"/>
                </a:rPr>
                <a:t> </a:t>
              </a:r>
              <a:endParaRPr lang="en-US" sz="1100" dirty="0">
                <a:effectLst/>
                <a:ea typeface="Calibri"/>
                <a:cs typeface="Times New Roman"/>
              </a:endParaRPr>
            </a:p>
            <a:p>
              <a:pPr marL="0" marR="0" algn="ctr">
                <a:spcBef>
                  <a:spcPts val="0"/>
                </a:spcBef>
                <a:spcAft>
                  <a:spcPts val="0"/>
                </a:spcAft>
              </a:pPr>
              <a:r>
                <a:rPr lang="en-US" sz="4000" dirty="0" smtClean="0">
                  <a:effectLst/>
                  <a:latin typeface="Berlin Sans FB" panose="020E0602020502020306" pitchFamily="34" charset="0"/>
                  <a:ea typeface="Calibri"/>
                  <a:cs typeface="Times New Roman"/>
                </a:rPr>
                <a:t>The </a:t>
              </a:r>
              <a:r>
                <a:rPr lang="en-US" sz="4000" dirty="0">
                  <a:effectLst/>
                  <a:latin typeface="Berlin Sans FB" panose="020E0602020502020306" pitchFamily="34" charset="0"/>
                  <a:ea typeface="Calibri"/>
                  <a:cs typeface="Times New Roman"/>
                </a:rPr>
                <a:t>atmospheric condition that affects each stage of the water cycle</a:t>
              </a:r>
              <a:endParaRPr lang="en-US" sz="2400" dirty="0">
                <a:effectLst/>
                <a:latin typeface="Berlin Sans FB" panose="020E0602020502020306" pitchFamily="34" charset="0"/>
                <a:ea typeface="Calibri"/>
                <a:cs typeface="Times New Roman"/>
              </a:endParaRPr>
            </a:p>
          </p:txBody>
        </p:sp>
        <p:pic>
          <p:nvPicPr>
            <p:cNvPr id="50" name="Picture 4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0201" y="2542995"/>
              <a:ext cx="779254" cy="1533770"/>
            </a:xfrm>
            <a:prstGeom prst="rect">
              <a:avLst/>
            </a:prstGeom>
            <a:noFill/>
            <a:ln>
              <a:noFill/>
            </a:ln>
          </p:spPr>
        </p:pic>
      </p:grpSp>
      <p:sp>
        <p:nvSpPr>
          <p:cNvPr id="47" name="Text Box 44054"/>
          <p:cNvSpPr txBox="1"/>
          <p:nvPr/>
        </p:nvSpPr>
        <p:spPr>
          <a:xfrm>
            <a:off x="1122519" y="3492534"/>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0" b="1" u="sng" dirty="0" smtClean="0">
                <a:latin typeface="Calibri"/>
                <a:ea typeface="Calibri"/>
                <a:cs typeface="Times New Roman"/>
              </a:rPr>
              <a:t>Temperature</a:t>
            </a:r>
            <a:endParaRPr lang="en-US" sz="3600" dirty="0">
              <a:effectLst/>
              <a:latin typeface="Calibri"/>
              <a:ea typeface="Calibri"/>
              <a:cs typeface="Times New Roman"/>
            </a:endParaRPr>
          </a:p>
        </p:txBody>
      </p:sp>
    </p:spTree>
    <p:extLst>
      <p:ext uri="{BB962C8B-B14F-4D97-AF65-F5344CB8AC3E}">
        <p14:creationId xmlns:p14="http://schemas.microsoft.com/office/powerpoint/2010/main" val="20146197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24</a:t>
            </a:fld>
            <a:endParaRPr lang="en-US" altLang="en-US" dirty="0" smtClean="0">
              <a:solidFill>
                <a:srgbClr val="000000"/>
              </a:solidFill>
            </a:endParaRPr>
          </a:p>
        </p:txBody>
      </p:sp>
      <p:grpSp>
        <p:nvGrpSpPr>
          <p:cNvPr id="3" name="Group 2"/>
          <p:cNvGrpSpPr/>
          <p:nvPr/>
        </p:nvGrpSpPr>
        <p:grpSpPr>
          <a:xfrm>
            <a:off x="1524000" y="2902603"/>
            <a:ext cx="6144489" cy="3407503"/>
            <a:chOff x="1524000" y="2902603"/>
            <a:chExt cx="6144489" cy="3407503"/>
          </a:xfrm>
        </p:grpSpPr>
        <p:grpSp>
          <p:nvGrpSpPr>
            <p:cNvPr id="48" name="Group 47"/>
            <p:cNvGrpSpPr/>
            <p:nvPr/>
          </p:nvGrpSpPr>
          <p:grpSpPr>
            <a:xfrm>
              <a:off x="1524000" y="2902603"/>
              <a:ext cx="6144489" cy="3407503"/>
              <a:chOff x="-65034" y="2542995"/>
              <a:chExt cx="6144489" cy="3578062"/>
            </a:xfrm>
          </p:grpSpPr>
          <p:sp>
            <p:nvSpPr>
              <p:cNvPr id="49" name="Text Box 44046"/>
              <p:cNvSpPr txBox="1"/>
              <p:nvPr/>
            </p:nvSpPr>
            <p:spPr>
              <a:xfrm>
                <a:off x="-65034" y="2936694"/>
                <a:ext cx="6044050" cy="3184363"/>
              </a:xfrm>
              <a:prstGeom prst="round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endParaRPr lang="en-US" b="1" dirty="0" smtClean="0">
                  <a:solidFill>
                    <a:srgbClr val="000000"/>
                  </a:solidFill>
                  <a:ea typeface="Calibri"/>
                  <a:cs typeface="Times New Roman"/>
                </a:endParaRPr>
              </a:p>
              <a:p>
                <a:pPr algn="ctr">
                  <a:spcBef>
                    <a:spcPts val="0"/>
                  </a:spcBef>
                  <a:spcAft>
                    <a:spcPts val="0"/>
                  </a:spcAft>
                </a:pPr>
                <a:endParaRPr lang="en-US" b="1" dirty="0">
                  <a:solidFill>
                    <a:srgbClr val="000000"/>
                  </a:solidFill>
                  <a:ea typeface="Calibri"/>
                  <a:cs typeface="Times New Roman"/>
                </a:endParaRPr>
              </a:p>
              <a:p>
                <a:pPr algn="ctr">
                  <a:spcBef>
                    <a:spcPts val="0"/>
                  </a:spcBef>
                  <a:spcAft>
                    <a:spcPts val="0"/>
                  </a:spcAft>
                </a:pPr>
                <a:r>
                  <a:rPr lang="en-US" b="1" dirty="0">
                    <a:solidFill>
                      <a:srgbClr val="000000"/>
                    </a:solidFill>
                    <a:ea typeface="Calibri"/>
                    <a:cs typeface="Times New Roman"/>
                  </a:rPr>
                  <a:t> </a:t>
                </a:r>
                <a:endParaRPr lang="en-US" sz="1100" dirty="0">
                  <a:solidFill>
                    <a:srgbClr val="000000"/>
                  </a:solidFill>
                  <a:ea typeface="Calibri"/>
                  <a:cs typeface="Times New Roman"/>
                </a:endParaRPr>
              </a:p>
              <a:p>
                <a:pPr algn="ctr">
                  <a:spcBef>
                    <a:spcPts val="0"/>
                  </a:spcBef>
                  <a:spcAft>
                    <a:spcPts val="0"/>
                  </a:spcAft>
                </a:pPr>
                <a:r>
                  <a:rPr lang="en-US" sz="4000" dirty="0" smtClean="0">
                    <a:solidFill>
                      <a:srgbClr val="000000"/>
                    </a:solidFill>
                    <a:latin typeface="Berlin Sans FB" panose="020E0602020502020306" pitchFamily="34" charset="0"/>
                    <a:ea typeface="Calibri"/>
                    <a:cs typeface="Times New Roman"/>
                  </a:rPr>
                  <a:t>The </a:t>
                </a:r>
                <a:r>
                  <a:rPr lang="en-US" sz="4000" dirty="0">
                    <a:solidFill>
                      <a:srgbClr val="000000"/>
                    </a:solidFill>
                    <a:latin typeface="Berlin Sans FB" panose="020E0602020502020306" pitchFamily="34" charset="0"/>
                    <a:ea typeface="Calibri"/>
                    <a:cs typeface="Times New Roman"/>
                  </a:rPr>
                  <a:t>atmospheric condition that affects each stage of the water cycle</a:t>
                </a:r>
                <a:endParaRPr lang="en-US" sz="2400" dirty="0">
                  <a:solidFill>
                    <a:srgbClr val="000000"/>
                  </a:solidFill>
                  <a:latin typeface="Berlin Sans FB" panose="020E0602020502020306" pitchFamily="34" charset="0"/>
                  <a:ea typeface="Calibri"/>
                  <a:cs typeface="Times New Roman"/>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201" y="2542995"/>
                <a:ext cx="779254" cy="1533770"/>
              </a:xfrm>
              <a:prstGeom prst="rect">
                <a:avLst/>
              </a:prstGeom>
              <a:noFill/>
              <a:ln>
                <a:noFill/>
              </a:ln>
            </p:spPr>
          </p:pic>
        </p:grpSp>
        <p:sp>
          <p:nvSpPr>
            <p:cNvPr id="47" name="Text Box 44054"/>
            <p:cNvSpPr txBox="1"/>
            <p:nvPr/>
          </p:nvSpPr>
          <p:spPr>
            <a:xfrm>
              <a:off x="2368095" y="3357784"/>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6000" b="1" u="sng" dirty="0" smtClean="0">
                  <a:solidFill>
                    <a:srgbClr val="000000"/>
                  </a:solidFill>
                  <a:latin typeface="Calibri"/>
                  <a:ea typeface="Calibri"/>
                  <a:cs typeface="Times New Roman"/>
                </a:rPr>
                <a:t>Temperature</a:t>
              </a:r>
              <a:endParaRPr lang="en-US" sz="3600" dirty="0">
                <a:solidFill>
                  <a:srgbClr val="000000"/>
                </a:solidFill>
                <a:latin typeface="Calibri"/>
                <a:ea typeface="Calibri"/>
                <a:cs typeface="Times New Roman"/>
              </a:endParaRPr>
            </a:p>
          </p:txBody>
        </p:sp>
      </p:grpSp>
      <p:sp>
        <p:nvSpPr>
          <p:cNvPr id="20" name="Title 1"/>
          <p:cNvSpPr>
            <a:spLocks noGrp="1"/>
          </p:cNvSpPr>
          <p:nvPr>
            <p:ph type="title"/>
          </p:nvPr>
        </p:nvSpPr>
        <p:spPr>
          <a:xfrm>
            <a:off x="609600" y="304800"/>
            <a:ext cx="7772400" cy="2209800"/>
          </a:xfrm>
        </p:spPr>
        <p:txBody>
          <a:bodyPr/>
          <a:lstStyle/>
          <a:p>
            <a:r>
              <a:rPr lang="en-US" altLang="en-US" sz="4400" dirty="0" smtClean="0">
                <a:latin typeface="Berlin Sans FB" panose="020E0602020502020306" pitchFamily="34" charset="0"/>
              </a:rPr>
              <a:t>Turn to an elbow partner and discuss how temperature affects each stage of the water cycle.</a:t>
            </a:r>
          </a:p>
        </p:txBody>
      </p:sp>
    </p:spTree>
    <p:extLst>
      <p:ext uri="{BB962C8B-B14F-4D97-AF65-F5344CB8AC3E}">
        <p14:creationId xmlns:p14="http://schemas.microsoft.com/office/powerpoint/2010/main" val="35402051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25</a:t>
            </a:fld>
            <a:endParaRPr lang="en-US" altLang="en-US" dirty="0"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59349123"/>
              </p:ext>
            </p:extLst>
          </p:nvPr>
        </p:nvGraphicFramePr>
        <p:xfrm>
          <a:off x="1219200" y="1524000"/>
          <a:ext cx="6442844" cy="4978562"/>
        </p:xfrm>
        <a:graphic>
          <a:graphicData uri="http://schemas.openxmlformats.org/presentationml/2006/ole">
            <mc:AlternateContent xmlns:mc="http://schemas.openxmlformats.org/markup-compatibility/2006">
              <mc:Choice xmlns:v="urn:schemas-microsoft-com:vml" Requires="v">
                <p:oleObj spid="_x0000_s7193"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19200" y="1524000"/>
                        <a:ext cx="6442844" cy="4978562"/>
                      </a:xfrm>
                      <a:prstGeom prst="rect">
                        <a:avLst/>
                      </a:prstGeom>
                      <a:ln>
                        <a:solidFill>
                          <a:schemeClr val="tx1"/>
                        </a:solidFill>
                      </a:ln>
                    </p:spPr>
                  </p:pic>
                </p:oleObj>
              </mc:Fallback>
            </mc:AlternateContent>
          </a:graphicData>
        </a:graphic>
      </p:graphicFrame>
      <p:sp>
        <p:nvSpPr>
          <p:cNvPr id="6" name="Rectangle 5"/>
          <p:cNvSpPr>
            <a:spLocks noChangeArrowheads="1"/>
          </p:cNvSpPr>
          <p:nvPr/>
        </p:nvSpPr>
        <p:spPr bwMode="auto">
          <a:xfrm>
            <a:off x="453256" y="3048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dirty="0">
                <a:solidFill>
                  <a:srgbClr val="000000"/>
                </a:solidFill>
                <a:hlinkClick r:id="rId6"/>
              </a:rPr>
              <a:t>http://commons.wikimedia.org/w/index.php?title=File%3AThe_Water_Cycle_Watering_the_Land.ogv</a:t>
            </a:r>
            <a:r>
              <a:rPr lang="en-US" altLang="en-US" sz="2800" dirty="0">
                <a:solidFill>
                  <a:srgbClr val="000000"/>
                </a:solidFill>
              </a:rPr>
              <a:t> </a:t>
            </a:r>
          </a:p>
        </p:txBody>
      </p:sp>
    </p:spTree>
    <p:extLst>
      <p:ext uri="{BB962C8B-B14F-4D97-AF65-F5344CB8AC3E}">
        <p14:creationId xmlns:p14="http://schemas.microsoft.com/office/powerpoint/2010/main" val="26527205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762000"/>
          </a:xfrm>
        </p:spPr>
        <p:txBody>
          <a:bodyPr/>
          <a:lstStyle/>
          <a:p>
            <a:r>
              <a:rPr lang="en-US" altLang="en-US" sz="6600" dirty="0" smtClean="0">
                <a:latin typeface="Berlin Sans FB Demi" panose="020E0802020502020306" pitchFamily="34" charset="0"/>
              </a:rPr>
              <a:t>Summarizer</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26</a:t>
            </a:fld>
            <a:endParaRPr lang="en-US" altLang="en-US" smtClean="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79758653"/>
              </p:ext>
            </p:extLst>
          </p:nvPr>
        </p:nvGraphicFramePr>
        <p:xfrm>
          <a:off x="1219200" y="1447800"/>
          <a:ext cx="6629400" cy="5122718"/>
        </p:xfrm>
        <a:graphic>
          <a:graphicData uri="http://schemas.openxmlformats.org/presentationml/2006/ole">
            <mc:AlternateContent xmlns:mc="http://schemas.openxmlformats.org/markup-compatibility/2006">
              <mc:Choice xmlns:v="urn:schemas-microsoft-com:vml" Requires="v">
                <p:oleObj spid="_x0000_s8200"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19200" y="1447800"/>
                        <a:ext cx="6629400" cy="512271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72219129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1750" y="76200"/>
            <a:ext cx="9144000" cy="762000"/>
          </a:xfrm>
        </p:spPr>
        <p:txBody>
          <a:bodyPr/>
          <a:lstStyle/>
          <a:p>
            <a:r>
              <a:rPr lang="en-US" altLang="en-US" sz="4800" dirty="0" smtClean="0">
                <a:latin typeface="Berlin Sans FB Demi" panose="020E0802020502020306" pitchFamily="34" charset="0"/>
              </a:rPr>
              <a:t>Remembering the Water Cycle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3</a:t>
            </a:fld>
            <a:endParaRPr lang="en-US" altLang="en-US" smtClean="0">
              <a:solidFill>
                <a:srgbClr val="000000"/>
              </a:solidFill>
            </a:endParaRPr>
          </a:p>
        </p:txBody>
      </p:sp>
      <p:pic>
        <p:nvPicPr>
          <p:cNvPr id="171010" name="Picture 2" descr="&lt;strong&gt;The Water Cycle&lt;/strong&gt;&#10;When the sun shines on the Earth it causes the water to &lt;em&gt;e&lt;u&gt;vapor&lt;/u&gt;ate&lt;/em&gt; (note the word &quot;vapor&quot;) and go into the air. If the vapor rises high into the atmosphere, gets cold and then the molecules begin to s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9638"/>
            <a:ext cx="63246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6477000" y="4343400"/>
            <a:ext cx="2514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a:solidFill>
                  <a:srgbClr val="000000"/>
                </a:solidFill>
                <a:latin typeface="Berlin Sans FB Demi" panose="020E0802020502020306" pitchFamily="34" charset="0"/>
              </a:rPr>
              <a:t>Water</a:t>
            </a:r>
            <a:br>
              <a:rPr lang="en-US" altLang="en-US" sz="4000" dirty="0">
                <a:solidFill>
                  <a:srgbClr val="000000"/>
                </a:solidFill>
                <a:latin typeface="Berlin Sans FB Demi" panose="020E0802020502020306" pitchFamily="34" charset="0"/>
              </a:rPr>
            </a:br>
            <a:r>
              <a:rPr lang="en-US" altLang="en-US" sz="4000" dirty="0">
                <a:solidFill>
                  <a:srgbClr val="000000"/>
                </a:solidFill>
                <a:latin typeface="Berlin Sans FB Demi" panose="020E0802020502020306" pitchFamily="34" charset="0"/>
              </a:rPr>
              <a:t>Vapor</a:t>
            </a:r>
          </a:p>
          <a:p>
            <a:pPr algn="ctr" eaLnBrk="1" hangingPunct="1"/>
            <a:r>
              <a:rPr lang="en-US" altLang="en-US" sz="4000" dirty="0">
                <a:solidFill>
                  <a:srgbClr val="000000"/>
                </a:solidFill>
                <a:latin typeface="Berlin Sans FB Demi" panose="020E0802020502020306" pitchFamily="34" charset="0"/>
              </a:rPr>
              <a:t>Molecules</a:t>
            </a:r>
          </a:p>
        </p:txBody>
      </p:sp>
      <p:cxnSp>
        <p:nvCxnSpPr>
          <p:cNvPr id="6" name="Straight Arrow Connector 5"/>
          <p:cNvCxnSpPr/>
          <p:nvPr/>
        </p:nvCxnSpPr>
        <p:spPr>
          <a:xfrm flipH="1">
            <a:off x="4495800" y="5486400"/>
            <a:ext cx="2286000" cy="4572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908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381000"/>
            <a:ext cx="8102065" cy="2209800"/>
          </a:xfrm>
        </p:spPr>
        <p:txBody>
          <a:bodyPr/>
          <a:lstStyle/>
          <a:p>
            <a:r>
              <a:rPr lang="en-US" altLang="en-US" sz="4800" dirty="0" smtClean="0">
                <a:latin typeface="Berlin Sans FB" panose="020E0602020502020306" pitchFamily="34" charset="0"/>
              </a:rPr>
              <a:t>Stages of the Water Cycle are connected to atmospheric conditions.</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4</a:t>
            </a:fld>
            <a:endParaRPr lang="en-US" altLang="en-US" dirty="0" smtClean="0">
              <a:solidFill>
                <a:srgbClr val="000000"/>
              </a:solidFill>
            </a:endParaRPr>
          </a:p>
        </p:txBody>
      </p:sp>
      <p:sp>
        <p:nvSpPr>
          <p:cNvPr id="5" name="Title 1"/>
          <p:cNvSpPr txBox="1">
            <a:spLocks/>
          </p:cNvSpPr>
          <p:nvPr/>
        </p:nvSpPr>
        <p:spPr bwMode="auto">
          <a:xfrm>
            <a:off x="304800" y="3135428"/>
            <a:ext cx="8534400" cy="334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4800" kern="0" dirty="0" smtClean="0">
                <a:latin typeface="Berlin Sans FB" panose="020E0602020502020306" pitchFamily="34" charset="0"/>
              </a:rPr>
              <a:t>Turn to an elbow partner and discuss what is meant by atmospheric condition and possible examples.</a:t>
            </a:r>
          </a:p>
        </p:txBody>
      </p:sp>
    </p:spTree>
    <p:extLst>
      <p:ext uri="{BB962C8B-B14F-4D97-AF65-F5344CB8AC3E}">
        <p14:creationId xmlns:p14="http://schemas.microsoft.com/office/powerpoint/2010/main" val="37823755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
            <a:ext cx="1162050" cy="2169160"/>
          </a:xfrm>
          <a:prstGeom prst="rect">
            <a:avLst/>
          </a:prstGeom>
          <a:noFill/>
          <a:ln>
            <a:noFill/>
          </a:ln>
        </p:spPr>
      </p:pic>
      <p:sp>
        <p:nvSpPr>
          <p:cNvPr id="37890" name="Title 1"/>
          <p:cNvSpPr>
            <a:spLocks noGrp="1"/>
          </p:cNvSpPr>
          <p:nvPr>
            <p:ph type="title"/>
          </p:nvPr>
        </p:nvSpPr>
        <p:spPr>
          <a:xfrm>
            <a:off x="324050" y="2819400"/>
            <a:ext cx="8458200" cy="3733800"/>
          </a:xfrm>
        </p:spPr>
        <p:txBody>
          <a:bodyPr/>
          <a:lstStyle/>
          <a:p>
            <a:r>
              <a:rPr lang="en-US" altLang="en-US" sz="4800" dirty="0" smtClean="0">
                <a:latin typeface="Berlin Sans FB" panose="020E0602020502020306" pitchFamily="34" charset="0"/>
              </a:rPr>
              <a:t>Atmospheric condition refers to </a:t>
            </a:r>
            <a:r>
              <a:rPr lang="en-US" altLang="en-US" sz="4800" dirty="0">
                <a:latin typeface="Berlin Sans FB" panose="020E0602020502020306" pitchFamily="34" charset="0"/>
              </a:rPr>
              <a:t>the state of the atmosphere in terms of </a:t>
            </a:r>
            <a:r>
              <a:rPr lang="en-US" altLang="en-US" sz="4800" dirty="0" smtClean="0">
                <a:latin typeface="Berlin Sans FB" panose="020E0602020502020306" pitchFamily="34" charset="0"/>
              </a:rPr>
              <a:t>temperature and </a:t>
            </a:r>
            <a:r>
              <a:rPr lang="en-US" altLang="en-US" sz="4800" dirty="0">
                <a:latin typeface="Berlin Sans FB" panose="020E0602020502020306" pitchFamily="34" charset="0"/>
              </a:rPr>
              <a:t>wind and clouds and </a:t>
            </a:r>
            <a:r>
              <a:rPr lang="en-US" altLang="en-US" sz="4800" dirty="0" smtClean="0">
                <a:latin typeface="Berlin Sans FB" panose="020E0602020502020306" pitchFamily="34" charset="0"/>
              </a:rPr>
              <a:t>precipitation.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5</a:t>
            </a:fld>
            <a:endParaRPr lang="en-US" altLang="en-US" dirty="0" smtClean="0">
              <a:solidFill>
                <a:srgbClr val="000000"/>
              </a:solidFill>
            </a:endParaRPr>
          </a:p>
        </p:txBody>
      </p:sp>
      <p:pic>
        <p:nvPicPr>
          <p:cNvPr id="7" name="Picture 7" descr="Wi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693113">
            <a:off x="411717" y="-153492"/>
            <a:ext cx="414539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scholastic.com/teachers/article/collateral_resources/multimedia/c/clipart_apr07_clou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16280">
            <a:off x="6106639" y="250505"/>
            <a:ext cx="2822544" cy="2643554"/>
          </a:xfrm>
          <a:prstGeom prst="rect">
            <a:avLst/>
          </a:prstGeom>
          <a:noFill/>
          <a:ln>
            <a:noFill/>
          </a:ln>
        </p:spPr>
      </p:pic>
    </p:spTree>
    <p:extLst>
      <p:ext uri="{BB962C8B-B14F-4D97-AF65-F5344CB8AC3E}">
        <p14:creationId xmlns:p14="http://schemas.microsoft.com/office/powerpoint/2010/main" val="35304021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53021" y="178118"/>
            <a:ext cx="8534400" cy="2793682"/>
          </a:xfrm>
        </p:spPr>
        <p:txBody>
          <a:bodyPr/>
          <a:lstStyle/>
          <a:p>
            <a:r>
              <a:rPr lang="en-US" altLang="en-US" sz="4400" dirty="0" smtClean="0">
                <a:latin typeface="Berlin Sans FB" panose="020E0602020502020306" pitchFamily="34" charset="0"/>
              </a:rPr>
              <a:t>In this lesson, we are going to look at some of the atmospheric conditions that are related to various stages of the Water Cycle.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6</a:t>
            </a:fld>
            <a:endParaRPr lang="en-US" altLang="en-US" dirty="0" smtClean="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124200"/>
            <a:ext cx="6954443" cy="3558890"/>
          </a:xfrm>
          <a:prstGeom prst="rect">
            <a:avLst/>
          </a:prstGeom>
        </p:spPr>
      </p:pic>
    </p:spTree>
    <p:extLst>
      <p:ext uri="{BB962C8B-B14F-4D97-AF65-F5344CB8AC3E}">
        <p14:creationId xmlns:p14="http://schemas.microsoft.com/office/powerpoint/2010/main" val="425949443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152400"/>
            <a:ext cx="8102065" cy="2209800"/>
          </a:xfrm>
        </p:spPr>
        <p:txBody>
          <a:bodyPr/>
          <a:lstStyle/>
          <a:p>
            <a:r>
              <a:rPr lang="en-US" altLang="en-US" sz="4800" dirty="0" smtClean="0">
                <a:latin typeface="Berlin Sans FB" panose="020E0602020502020306" pitchFamily="34" charset="0"/>
              </a:rPr>
              <a:t>Use your graphic organizer to record important information during the lesson.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7</a:t>
            </a:fld>
            <a:endParaRPr lang="en-US" altLang="en-US" dirty="0"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98516357"/>
              </p:ext>
            </p:extLst>
          </p:nvPr>
        </p:nvGraphicFramePr>
        <p:xfrm>
          <a:off x="1752600" y="2590800"/>
          <a:ext cx="5029200" cy="3886200"/>
        </p:xfrm>
        <a:graphic>
          <a:graphicData uri="http://schemas.openxmlformats.org/presentationml/2006/ole">
            <mc:AlternateContent xmlns:mc="http://schemas.openxmlformats.org/markup-compatibility/2006">
              <mc:Choice xmlns:v="urn:schemas-microsoft-com:vml" Requires="v">
                <p:oleObj spid="_x0000_s2081"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752600" y="2590800"/>
                        <a:ext cx="5029200" cy="3886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1840140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762000"/>
          </a:xfrm>
        </p:spPr>
        <p:txBody>
          <a:bodyPr/>
          <a:lstStyle/>
          <a:p>
            <a:r>
              <a:rPr lang="en-US" altLang="en-US" sz="6600" dirty="0" smtClean="0">
                <a:latin typeface="Berlin Sans FB Demi" panose="020E0802020502020306" pitchFamily="34" charset="0"/>
              </a:rPr>
              <a:t>Evaporation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8</a:t>
            </a:fld>
            <a:endParaRPr lang="en-US" altLang="en-US" smtClean="0">
              <a:solidFill>
                <a:srgbClr val="000000"/>
              </a:solidFill>
            </a:endParaRPr>
          </a:p>
        </p:txBody>
      </p:sp>
      <p:pic>
        <p:nvPicPr>
          <p:cNvPr id="30722" name="Picture 2" descr="http://www.eschooltoday.com/water-cycle/images/evaporation-in-water-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68" y="1447800"/>
            <a:ext cx="7684368" cy="4948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094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9</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19"/>
            <a:ext cx="7086600" cy="695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287200" y="2104725"/>
            <a:ext cx="4724400" cy="3276600"/>
          </a:xfrm>
        </p:spPr>
        <p:txBody>
          <a:bodyPr/>
          <a:lstStyle/>
          <a:p>
            <a:r>
              <a:rPr lang="en-US" altLang="en-US" sz="2700" dirty="0" smtClean="0">
                <a:latin typeface="Berlin Sans FB" panose="020E0602020502020306" pitchFamily="34" charset="0"/>
              </a:rPr>
              <a:t>Heat evaporates</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water into water vapor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(gaseous state). Water vapor</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molecules fit into</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spaces among the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molecules that</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make up air.</a:t>
            </a:r>
          </a:p>
        </p:txBody>
      </p:sp>
      <p:grpSp>
        <p:nvGrpSpPr>
          <p:cNvPr id="2" name="Group 1"/>
          <p:cNvGrpSpPr/>
          <p:nvPr/>
        </p:nvGrpSpPr>
        <p:grpSpPr>
          <a:xfrm>
            <a:off x="5887253" y="381000"/>
            <a:ext cx="2988643" cy="1077218"/>
            <a:chOff x="5887253" y="381000"/>
            <a:chExt cx="2988643" cy="1077218"/>
          </a:xfrm>
        </p:grpSpPr>
        <p:sp>
          <p:nvSpPr>
            <p:cNvPr id="3" name="TextBox 2"/>
            <p:cNvSpPr txBox="1"/>
            <p:nvPr/>
          </p:nvSpPr>
          <p:spPr>
            <a:xfrm>
              <a:off x="6437496" y="381000"/>
              <a:ext cx="2438400" cy="1077218"/>
            </a:xfrm>
            <a:prstGeom prst="rect">
              <a:avLst/>
            </a:prstGeom>
            <a:noFill/>
          </p:spPr>
          <p:txBody>
            <a:bodyPr wrap="square" rtlCol="0">
              <a:spAutoFit/>
            </a:bodyPr>
            <a:lstStyle/>
            <a:p>
              <a:pPr algn="ctr"/>
              <a:r>
                <a:rPr lang="en-US" sz="3200" dirty="0" smtClean="0">
                  <a:latin typeface="Berlin Sans FB" panose="020E0602020502020306" pitchFamily="34" charset="0"/>
                </a:rPr>
                <a:t>Water Vapor</a:t>
              </a:r>
              <a:br>
                <a:rPr lang="en-US" sz="3200" dirty="0" smtClean="0">
                  <a:latin typeface="Berlin Sans FB" panose="020E0602020502020306" pitchFamily="34" charset="0"/>
                </a:rPr>
              </a:br>
              <a:r>
                <a:rPr lang="en-US" sz="3200" dirty="0" smtClean="0">
                  <a:latin typeface="Berlin Sans FB" panose="020E0602020502020306" pitchFamily="34" charset="0"/>
                </a:rPr>
                <a:t>Molecules</a:t>
              </a:r>
              <a:endParaRPr lang="en-US" sz="3200" dirty="0">
                <a:latin typeface="Berlin Sans FB" panose="020E0602020502020306" pitchFamily="34" charset="0"/>
              </a:endParaRPr>
            </a:p>
          </p:txBody>
        </p:sp>
        <p:cxnSp>
          <p:nvCxnSpPr>
            <p:cNvPr id="5" name="Straight Arrow Connector 4"/>
            <p:cNvCxnSpPr/>
            <p:nvPr/>
          </p:nvCxnSpPr>
          <p:spPr>
            <a:xfrm flipH="1" flipV="1">
              <a:off x="5887253" y="601578"/>
              <a:ext cx="533400" cy="23380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30428" y="1063582"/>
              <a:ext cx="419100" cy="3048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85852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2238</TotalTime>
  <Words>1386</Words>
  <Application>Microsoft Office PowerPoint</Application>
  <PresentationFormat>On-screen Show (4:3)</PresentationFormat>
  <Paragraphs>143</Paragraphs>
  <Slides>26</Slides>
  <Notes>26</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26</vt:i4>
      </vt:variant>
    </vt:vector>
  </HeadingPairs>
  <TitlesOfParts>
    <vt:vector size="47" baseType="lpstr">
      <vt:lpstr>Aharoni</vt:lpstr>
      <vt:lpstr>Arial</vt:lpstr>
      <vt:lpstr>Berlin Sans FB</vt:lpstr>
      <vt:lpstr>Berlin Sans FB Demi</vt:lpstr>
      <vt:lpstr>Calibri</vt:lpstr>
      <vt:lpstr>Impact</vt:lpstr>
      <vt:lpstr>Times New Roman</vt:lpstr>
      <vt:lpstr>Cloud skipper design template</vt:lpstr>
      <vt:lpstr>1_Cloud skipper design template</vt:lpstr>
      <vt:lpstr>2_Cloud skipper design template</vt:lpstr>
      <vt:lpstr>3_Cloud skipper design template</vt:lpstr>
      <vt:lpstr>5_Cloud skipper design template</vt:lpstr>
      <vt:lpstr>7_Cloud skipper design template</vt:lpstr>
      <vt:lpstr>8_Cloud skipper design template</vt:lpstr>
      <vt:lpstr>9_Cloud skipper design template</vt:lpstr>
      <vt:lpstr>10_Cloud skipper design template</vt:lpstr>
      <vt:lpstr>11_Cloud skipper design template</vt:lpstr>
      <vt:lpstr>4_Cloud skipper design template</vt:lpstr>
      <vt:lpstr>6_Cloud skipper design template</vt:lpstr>
      <vt:lpstr>12_Cloud skipper design template</vt:lpstr>
      <vt:lpstr>Acrobat Document</vt:lpstr>
      <vt:lpstr>Essential Question: How does the water cycle explain various atmospheric conditions on  the Earth?</vt:lpstr>
      <vt:lpstr>Water Cycle Pretest</vt:lpstr>
      <vt:lpstr>Remembering the Water Cycle</vt:lpstr>
      <vt:lpstr>Stages of the Water Cycle are connected to atmospheric conditions.</vt:lpstr>
      <vt:lpstr>Atmospheric condition refers to the state of the atmosphere in terms of temperature and wind and clouds and precipitation.</vt:lpstr>
      <vt:lpstr>In this lesson, we are going to look at some of the atmospheric conditions that are related to various stages of the Water Cycle.</vt:lpstr>
      <vt:lpstr>Use your graphic organizer to record important information during the lesson.</vt:lpstr>
      <vt:lpstr>Evaporation</vt:lpstr>
      <vt:lpstr>Heat evaporates water into water vapor  (gaseous state). Water vapor molecules fit into spaces among the  molecules that make up air.</vt:lpstr>
      <vt:lpstr>PowerPoint Presentation</vt:lpstr>
      <vt:lpstr>PowerPoint Presentation</vt:lpstr>
      <vt:lpstr>Higher temperatures mean more evaporation. More evaporation  means more water  vapor in the air  (higher humidity).</vt:lpstr>
      <vt:lpstr>At cooler temperatures water  vapor molecules slow down and  form droplets of liquid water.  The air is saturated (holding as  much water vapor as it can). </vt:lpstr>
      <vt:lpstr>Clouds form when water  vapor condenses in tiny droplets around small particles  such as dust and salt.</vt:lpstr>
      <vt:lpstr>PowerPoint Presentation</vt:lpstr>
      <vt:lpstr>Other Forms of Condensation</vt:lpstr>
      <vt:lpstr>Other Forms of Condensation</vt:lpstr>
      <vt:lpstr>Other Forms of Condensation</vt:lpstr>
      <vt:lpstr>Lab/Demonstration of Condensation</vt:lpstr>
      <vt:lpstr>PowerPoint Presentation</vt:lpstr>
      <vt:lpstr>When liquid water droplets combine and grow too large for the atmosphere to support their weight, the droplets fall.</vt:lpstr>
      <vt:lpstr>PowerPoint Presentation</vt:lpstr>
      <vt:lpstr>PowerPoint Presentation</vt:lpstr>
      <vt:lpstr>Turn to an elbow partner and discuss how temperature affects each stage of the water cycle.</vt:lpstr>
      <vt:lpstr>PowerPoint Presentation</vt:lpstr>
      <vt:lpstr>Summarizer</vt:lpstr>
    </vt:vector>
  </TitlesOfParts>
  <Company>TCSS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dc:creator>Arrington C</dc:creator>
  <cp:lastModifiedBy>Dixon, Trony</cp:lastModifiedBy>
  <cp:revision>173</cp:revision>
  <cp:lastPrinted>2017-01-09T21:59:05Z</cp:lastPrinted>
  <dcterms:created xsi:type="dcterms:W3CDTF">2008-11-04T03:02:41Z</dcterms:created>
  <dcterms:modified xsi:type="dcterms:W3CDTF">2017-01-09T22:03:13Z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