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2" r:id="rId2"/>
    <p:sldMasterId id="2147483744" r:id="rId3"/>
    <p:sldMasterId id="2147483756" r:id="rId4"/>
    <p:sldMasterId id="2147483768" r:id="rId5"/>
  </p:sldMasterIdLst>
  <p:notesMasterIdLst>
    <p:notesMasterId r:id="rId33"/>
  </p:notesMasterIdLst>
  <p:handoutMasterIdLst>
    <p:handoutMasterId r:id="rId34"/>
  </p:handoutMasterIdLst>
  <p:sldIdLst>
    <p:sldId id="256" r:id="rId6"/>
    <p:sldId id="306" r:id="rId7"/>
    <p:sldId id="307" r:id="rId8"/>
    <p:sldId id="284" r:id="rId9"/>
    <p:sldId id="285" r:id="rId10"/>
    <p:sldId id="278" r:id="rId11"/>
    <p:sldId id="279" r:id="rId12"/>
    <p:sldId id="280" r:id="rId13"/>
    <p:sldId id="282" r:id="rId14"/>
    <p:sldId id="283" r:id="rId15"/>
    <p:sldId id="293" r:id="rId16"/>
    <p:sldId id="292" r:id="rId17"/>
    <p:sldId id="288" r:id="rId18"/>
    <p:sldId id="294" r:id="rId19"/>
    <p:sldId id="273" r:id="rId20"/>
    <p:sldId id="275" r:id="rId21"/>
    <p:sldId id="277" r:id="rId22"/>
    <p:sldId id="289" r:id="rId23"/>
    <p:sldId id="301" r:id="rId24"/>
    <p:sldId id="295" r:id="rId25"/>
    <p:sldId id="298" r:id="rId26"/>
    <p:sldId id="299" r:id="rId27"/>
    <p:sldId id="300" r:id="rId28"/>
    <p:sldId id="305" r:id="rId29"/>
    <p:sldId id="297" r:id="rId30"/>
    <p:sldId id="304" r:id="rId31"/>
    <p:sldId id="308"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3" autoAdjust="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CB15422-BA81-4DCE-B95F-D07AF3F33984}" type="datetimeFigureOut">
              <a:rPr lang="en-US" smtClean="0"/>
              <a:t>1/9/2017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3290136-77FA-4BD0-9048-7A7B781A1B17}" type="slidenum">
              <a:rPr lang="en-US" smtClean="0"/>
              <a:t>‹#›</a:t>
            </a:fld>
            <a:endParaRPr lang="en-US"/>
          </a:p>
        </p:txBody>
      </p:sp>
    </p:spTree>
    <p:extLst>
      <p:ext uri="{BB962C8B-B14F-4D97-AF65-F5344CB8AC3E}">
        <p14:creationId xmlns:p14="http://schemas.microsoft.com/office/powerpoint/2010/main" val="258733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4492023-38EB-418B-9B7C-D4FAEAFA9C89}" type="datetimeFigureOut">
              <a:rPr lang="en-US" smtClean="0"/>
              <a:t>1/9/2017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CE33A8E-6C20-4471-B7E6-A9655902D728}" type="slidenum">
              <a:rPr lang="en-US" smtClean="0"/>
              <a:t>‹#›</a:t>
            </a:fld>
            <a:endParaRPr lang="en-US"/>
          </a:p>
        </p:txBody>
      </p:sp>
    </p:spTree>
    <p:extLst>
      <p:ext uri="{BB962C8B-B14F-4D97-AF65-F5344CB8AC3E}">
        <p14:creationId xmlns:p14="http://schemas.microsoft.com/office/powerpoint/2010/main" val="92903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a:t>
            </a:fld>
            <a:endParaRPr lang="en-US"/>
          </a:p>
        </p:txBody>
      </p:sp>
    </p:spTree>
    <p:extLst>
      <p:ext uri="{BB962C8B-B14F-4D97-AF65-F5344CB8AC3E}">
        <p14:creationId xmlns:p14="http://schemas.microsoft.com/office/powerpoint/2010/main" val="92849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10</a:t>
            </a:fld>
            <a:endParaRPr lang="en-US"/>
          </a:p>
        </p:txBody>
      </p:sp>
    </p:spTree>
    <p:extLst>
      <p:ext uri="{BB962C8B-B14F-4D97-AF65-F5344CB8AC3E}">
        <p14:creationId xmlns:p14="http://schemas.microsoft.com/office/powerpoint/2010/main" val="90049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work through each question with the class in preparation for students to do similar questions on the next slide. Question 1 Answer: Green; Question 2: Beige or Gold; Question 3: Beige 3, Blue 5, Red 6 and Green 10</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11</a:t>
            </a:fld>
            <a:endParaRPr lang="en-US"/>
          </a:p>
        </p:txBody>
      </p:sp>
    </p:spTree>
    <p:extLst>
      <p:ext uri="{BB962C8B-B14F-4D97-AF65-F5344CB8AC3E}">
        <p14:creationId xmlns:p14="http://schemas.microsoft.com/office/powerpoint/2010/main" val="51671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t>
            </a:r>
            <a:r>
              <a:rPr lang="en-US" baseline="0" dirty="0" smtClean="0"/>
              <a:t>Have students turn to a partner and discuss the questions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12</a:t>
            </a:fld>
            <a:endParaRPr lang="en-US"/>
          </a:p>
        </p:txBody>
      </p:sp>
    </p:spTree>
    <p:extLst>
      <p:ext uri="{BB962C8B-B14F-4D97-AF65-F5344CB8AC3E}">
        <p14:creationId xmlns:p14="http://schemas.microsoft.com/office/powerpoint/2010/main" val="186152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write quick notes on the video. Or have them listen for buzz words to keep them focused on the content. Objects that sink are ____ dense?? Objects that float are ____ dense.   </a:t>
            </a:r>
            <a:r>
              <a:rPr lang="en-US" baseline="0" dirty="0" err="1" smtClean="0"/>
              <a:t>Answers:more;less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13</a:t>
            </a:fld>
            <a:endParaRPr lang="en-US"/>
          </a:p>
        </p:txBody>
      </p:sp>
    </p:spTree>
    <p:extLst>
      <p:ext uri="{BB962C8B-B14F-4D97-AF65-F5344CB8AC3E}">
        <p14:creationId xmlns:p14="http://schemas.microsoft.com/office/powerpoint/2010/main" val="276792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Transition slide to next concept</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14</a:t>
            </a:fld>
            <a:endParaRPr lang="en-US"/>
          </a:p>
        </p:txBody>
      </p:sp>
    </p:spTree>
    <p:extLst>
      <p:ext uri="{BB962C8B-B14F-4D97-AF65-F5344CB8AC3E}">
        <p14:creationId xmlns:p14="http://schemas.microsoft.com/office/powerpoint/2010/main" val="128710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15</a:t>
            </a:fld>
            <a:endParaRPr lang="en-US"/>
          </a:p>
        </p:txBody>
      </p:sp>
    </p:spTree>
    <p:extLst>
      <p:ext uri="{BB962C8B-B14F-4D97-AF65-F5344CB8AC3E}">
        <p14:creationId xmlns:p14="http://schemas.microsoft.com/office/powerpoint/2010/main" val="263190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16</a:t>
            </a:fld>
            <a:endParaRPr lang="en-US"/>
          </a:p>
        </p:txBody>
      </p:sp>
    </p:spTree>
    <p:extLst>
      <p:ext uri="{BB962C8B-B14F-4D97-AF65-F5344CB8AC3E}">
        <p14:creationId xmlns:p14="http://schemas.microsoft.com/office/powerpoint/2010/main" val="195435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4CE33A8E-6C20-4471-B7E6-A9655902D728}" type="slidenum">
              <a:rPr lang="en-US" smtClean="0"/>
              <a:t>17</a:t>
            </a:fld>
            <a:endParaRPr lang="en-US"/>
          </a:p>
        </p:txBody>
      </p:sp>
    </p:spTree>
    <p:extLst>
      <p:ext uri="{BB962C8B-B14F-4D97-AF65-F5344CB8AC3E}">
        <p14:creationId xmlns:p14="http://schemas.microsoft.com/office/powerpoint/2010/main" val="199060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videos to reinforce the relationship between temperature and density</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18</a:t>
            </a:fld>
            <a:endParaRPr lang="en-US"/>
          </a:p>
        </p:txBody>
      </p:sp>
    </p:spTree>
    <p:extLst>
      <p:ext uri="{BB962C8B-B14F-4D97-AF65-F5344CB8AC3E}">
        <p14:creationId xmlns:p14="http://schemas.microsoft.com/office/powerpoint/2010/main" val="4023257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4CE33A8E-6C20-4471-B7E6-A9655902D728}" type="slidenum">
              <a:rPr lang="en-US" smtClean="0"/>
              <a:t>19</a:t>
            </a:fld>
            <a:endParaRPr lang="en-US"/>
          </a:p>
        </p:txBody>
      </p:sp>
    </p:spTree>
    <p:extLst>
      <p:ext uri="{BB962C8B-B14F-4D97-AF65-F5344CB8AC3E}">
        <p14:creationId xmlns:p14="http://schemas.microsoft.com/office/powerpoint/2010/main" val="217258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Have students turn to a partner and define the terms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2-3 minutes of discussion time. The teacher should be walking around listening and redirecting discussions as needed. The teacher can briefly discuss student responses. When ready, the teacher can click the mouse to reveal short definitions</a:t>
            </a:r>
            <a:r>
              <a:rPr lang="en-US" sz="1200" kern="1200" baseline="0" dirty="0" smtClean="0">
                <a:solidFill>
                  <a:schemeClr val="tx1"/>
                </a:solidFill>
                <a:effectLst/>
                <a:latin typeface="+mn-lt"/>
                <a:ea typeface="+mn-ea"/>
                <a:cs typeface="+mn-cs"/>
              </a:rPr>
              <a:t> for the three terms.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E33A8E-6C20-4471-B7E6-A9655902D728}" type="slidenum">
              <a:rPr lang="en-US" smtClean="0"/>
              <a:t>2</a:t>
            </a:fld>
            <a:endParaRPr lang="en-US"/>
          </a:p>
        </p:txBody>
      </p:sp>
    </p:spTree>
    <p:extLst>
      <p:ext uri="{BB962C8B-B14F-4D97-AF65-F5344CB8AC3E}">
        <p14:creationId xmlns:p14="http://schemas.microsoft.com/office/powerpoint/2010/main" val="120624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Transition slide to next concept</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20</a:t>
            </a:fld>
            <a:endParaRPr lang="en-US"/>
          </a:p>
        </p:txBody>
      </p:sp>
    </p:spTree>
    <p:extLst>
      <p:ext uri="{BB962C8B-B14F-4D97-AF65-F5344CB8AC3E}">
        <p14:creationId xmlns:p14="http://schemas.microsoft.com/office/powerpoint/2010/main" val="314696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Instructional Approach(s): The teacher should present the information on the slide while the students record the important information on their notes.</a:t>
            </a:r>
          </a:p>
          <a:p>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21</a:t>
            </a:fld>
            <a:endParaRPr lang="en-US"/>
          </a:p>
        </p:txBody>
      </p:sp>
    </p:spTree>
    <p:extLst>
      <p:ext uri="{BB962C8B-B14F-4D97-AF65-F5344CB8AC3E}">
        <p14:creationId xmlns:p14="http://schemas.microsoft.com/office/powerpoint/2010/main" val="185956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 the class. The teacher</a:t>
            </a:r>
            <a:r>
              <a:rPr lang="en-US" baseline="0" dirty="0" smtClean="0"/>
              <a:t> may want to have students get with a partner to answer the question or call on students. When ready, click on the next slide to reveal the answer.</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22</a:t>
            </a:fld>
            <a:endParaRPr lang="en-US"/>
          </a:p>
        </p:txBody>
      </p:sp>
    </p:spTree>
    <p:extLst>
      <p:ext uri="{BB962C8B-B14F-4D97-AF65-F5344CB8AC3E}">
        <p14:creationId xmlns:p14="http://schemas.microsoft.com/office/powerpoint/2010/main" val="1554636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answers</a:t>
            </a:r>
            <a:r>
              <a:rPr lang="en-US" baseline="0" dirty="0" smtClean="0"/>
              <a:t> on the slide from the previous slide. </a:t>
            </a:r>
            <a:r>
              <a:rPr lang="en-US" dirty="0" smtClean="0"/>
              <a:t>For simplicity, dissolved salts are shown concentrated in the bottom of the container; in reality they are evenly distributed throughout the water. The left diagram illustrates water of normal salinity (35 ‰). The middle sketch shows seawater that has been diluted by fresh water, as might occur near a river; this water is brackish (20 ‰ salinity). The last diagram represents seawater that has been evaporated to about one-half of its original volume; the salinity is doubled (70‰) </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23</a:t>
            </a:fld>
            <a:endParaRPr lang="en-US"/>
          </a:p>
        </p:txBody>
      </p:sp>
    </p:spTree>
    <p:extLst>
      <p:ext uri="{BB962C8B-B14F-4D97-AF65-F5344CB8AC3E}">
        <p14:creationId xmlns:p14="http://schemas.microsoft.com/office/powerpoint/2010/main" val="810166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24</a:t>
            </a:fld>
            <a:endParaRPr lang="en-US"/>
          </a:p>
        </p:txBody>
      </p:sp>
    </p:spTree>
    <p:extLst>
      <p:ext uri="{BB962C8B-B14F-4D97-AF65-F5344CB8AC3E}">
        <p14:creationId xmlns:p14="http://schemas.microsoft.com/office/powerpoint/2010/main" val="405553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a:t>
            </a:r>
            <a:r>
              <a:rPr lang="en-US" baseline="0" dirty="0" smtClean="0"/>
              <a:t> the question to the class. </a:t>
            </a:r>
            <a:r>
              <a:rPr lang="en-US" dirty="0" smtClean="0"/>
              <a:t>Students should</a:t>
            </a:r>
            <a:r>
              <a:rPr lang="en-US" baseline="0" dirty="0" smtClean="0"/>
              <a:t> conclude that as depth of the ocean increases, salinity increases.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25</a:t>
            </a:fld>
            <a:endParaRPr lang="en-US"/>
          </a:p>
        </p:txBody>
      </p:sp>
    </p:spTree>
    <p:extLst>
      <p:ext uri="{BB962C8B-B14F-4D97-AF65-F5344CB8AC3E}">
        <p14:creationId xmlns:p14="http://schemas.microsoft.com/office/powerpoint/2010/main" val="15287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animated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26</a:t>
            </a:fld>
            <a:endParaRPr lang="en-US"/>
          </a:p>
        </p:txBody>
      </p:sp>
    </p:spTree>
    <p:extLst>
      <p:ext uri="{BB962C8B-B14F-4D97-AF65-F5344CB8AC3E}">
        <p14:creationId xmlns:p14="http://schemas.microsoft.com/office/powerpoint/2010/main" val="166219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Instructional Approach(s): Each student should complete the summarizer. The teacher should use the summarizer to determine the level of student mastery and if differentiation is needed. </a:t>
            </a:r>
            <a:r>
              <a:rPr lang="en-US" dirty="0" smtClean="0"/>
              <a:t>Answer: As temperature increases, density</a:t>
            </a:r>
            <a:r>
              <a:rPr lang="en-US" baseline="0" dirty="0" smtClean="0"/>
              <a:t> decreases. As temperature decreases, density increases</a:t>
            </a:r>
            <a:r>
              <a:rPr lang="en-US" baseline="0" smtClean="0"/>
              <a:t>. As </a:t>
            </a:r>
            <a:r>
              <a:rPr lang="en-US" baseline="0" dirty="0" smtClean="0"/>
              <a:t>Salinity increases, density increases. As salinity decreases, density decreases. </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27</a:t>
            </a:fld>
            <a:endParaRPr lang="en-US"/>
          </a:p>
        </p:txBody>
      </p:sp>
    </p:spTree>
    <p:extLst>
      <p:ext uri="{BB962C8B-B14F-4D97-AF65-F5344CB8AC3E}">
        <p14:creationId xmlns:p14="http://schemas.microsoft.com/office/powerpoint/2010/main" val="27960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continue to activate student’s prior knowledge by posing the questions on the slide to the class. Ask for volunteers or call on specific students to respond to the questions. If the students are not able to come up with possible answers, explain that by the end of the lesson they should be able to discuss how temperature and salinity affect density.</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3</a:t>
            </a:fld>
            <a:endParaRPr lang="en-US"/>
          </a:p>
        </p:txBody>
      </p:sp>
    </p:spTree>
    <p:extLst>
      <p:ext uri="{BB962C8B-B14F-4D97-AF65-F5344CB8AC3E}">
        <p14:creationId xmlns:p14="http://schemas.microsoft.com/office/powerpoint/2010/main" val="7594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pose the question on the slide to the class. Ask for a few responses. When ready, click to the next slide to reveal the answer.</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4</a:t>
            </a:fld>
            <a:endParaRPr lang="en-US"/>
          </a:p>
        </p:txBody>
      </p:sp>
    </p:spTree>
    <p:extLst>
      <p:ext uri="{BB962C8B-B14F-4D97-AF65-F5344CB8AC3E}">
        <p14:creationId xmlns:p14="http://schemas.microsoft.com/office/powerpoint/2010/main" val="76252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providing the answers to the previous slide.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5</a:t>
            </a:fld>
            <a:endParaRPr lang="en-US"/>
          </a:p>
        </p:txBody>
      </p:sp>
    </p:spTree>
    <p:extLst>
      <p:ext uri="{BB962C8B-B14F-4D97-AF65-F5344CB8AC3E}">
        <p14:creationId xmlns:p14="http://schemas.microsoft.com/office/powerpoint/2010/main" val="259563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t>
            </a:r>
            <a:r>
              <a:rPr lang="en-US" dirty="0" smtClean="0"/>
              <a:t>The concept of Density is difficult</a:t>
            </a:r>
            <a:r>
              <a:rPr lang="en-US" baseline="0" dirty="0" smtClean="0"/>
              <a:t> for students, but it is important that the students understand the concept of density. Density will show up again when teaching currents and wind. Additionally, the concept of particles moving from high density to low density is important in Life Science and in Physical Science. 6</a:t>
            </a:r>
            <a:r>
              <a:rPr lang="en-US" baseline="30000" dirty="0" smtClean="0"/>
              <a:t>th</a:t>
            </a:r>
            <a:r>
              <a:rPr lang="en-US" baseline="0" dirty="0" smtClean="0"/>
              <a:t> grade science needs to lay the foundations for these concepts by teaching density.</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6</a:t>
            </a:fld>
            <a:endParaRPr lang="en-US"/>
          </a:p>
        </p:txBody>
      </p:sp>
    </p:spTree>
    <p:extLst>
      <p:ext uri="{BB962C8B-B14F-4D97-AF65-F5344CB8AC3E}">
        <p14:creationId xmlns:p14="http://schemas.microsoft.com/office/powerpoint/2010/main" val="201026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animated slide to illustrate the concepts of less dense and more dense.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7</a:t>
            </a:fld>
            <a:endParaRPr lang="en-US"/>
          </a:p>
        </p:txBody>
      </p:sp>
    </p:spTree>
    <p:extLst>
      <p:ext uri="{BB962C8B-B14F-4D97-AF65-F5344CB8AC3E}">
        <p14:creationId xmlns:p14="http://schemas.microsoft.com/office/powerpoint/2010/main" val="282240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or call on a specific student. Be sure to ask the student(s) why? Or what makes them think it is more dense than the other. </a:t>
            </a:r>
            <a:r>
              <a:rPr lang="en-US" dirty="0" smtClean="0"/>
              <a:t>The yellow picture is more dense. The molecules are packed</a:t>
            </a:r>
            <a:r>
              <a:rPr lang="en-US" baseline="0" dirty="0" smtClean="0"/>
              <a:t> close together. </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8</a:t>
            </a:fld>
            <a:endParaRPr lang="en-US"/>
          </a:p>
        </p:txBody>
      </p:sp>
    </p:spTree>
    <p:extLst>
      <p:ext uri="{BB962C8B-B14F-4D97-AF65-F5344CB8AC3E}">
        <p14:creationId xmlns:p14="http://schemas.microsoft.com/office/powerpoint/2010/main" val="18325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students can conduct the Density of Liquids Activity or the Comparing the Density of Two Liquids [linked on the resource page] to examine the density of liquids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9</a:t>
            </a:fld>
            <a:endParaRPr lang="en-US"/>
          </a:p>
        </p:txBody>
      </p:sp>
    </p:spTree>
    <p:extLst>
      <p:ext uri="{BB962C8B-B14F-4D97-AF65-F5344CB8AC3E}">
        <p14:creationId xmlns:p14="http://schemas.microsoft.com/office/powerpoint/2010/main" val="243116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525314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097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71549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594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39258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2399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6418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7778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40355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26307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58426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99468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8898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71700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320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8201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96177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2786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03886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094091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1405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80959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669502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8633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28368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292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81417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39210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5357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29344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874739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00103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27242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207647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2776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31589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580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6448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3E7B-DFC5-4FDE-B080-3AF4AC6CAE5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50462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52552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88803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946170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70582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9244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t>1/9/2017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499510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32748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865572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684749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DkJuo_LY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cQR6vV1Sqo"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gfl.org/bgfl/custom/resources_ftp/client_ftp/ks3/science/changing_matter/changingmatter.sw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1dx-Tx5dPKk"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youtube.com/watch?v=I8kToTROCH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8686800" cy="3124200"/>
          </a:xfrm>
        </p:spPr>
        <p:txBody>
          <a:bodyPr>
            <a:noAutofit/>
          </a:bodyPr>
          <a:lstStyle/>
          <a:p>
            <a:pPr algn="l"/>
            <a:r>
              <a:rPr lang="en-US" sz="3200" b="1" dirty="0" smtClean="0">
                <a:solidFill>
                  <a:schemeClr val="tx1">
                    <a:lumMod val="75000"/>
                    <a:lumOff val="25000"/>
                  </a:schemeClr>
                </a:solidFill>
                <a:effectLst>
                  <a:outerShdw blurRad="38100" dist="38100" dir="2700000" algn="tl">
                    <a:srgbClr val="000000">
                      <a:alpha val="43137"/>
                    </a:srgbClr>
                  </a:outerShdw>
                </a:effectLst>
              </a:rPr>
              <a:t>Standard:</a:t>
            </a:r>
          </a:p>
          <a:p>
            <a:pPr algn="l"/>
            <a:r>
              <a:rPr lang="en-US" sz="3200" b="1" dirty="0">
                <a:solidFill>
                  <a:schemeClr val="tx1">
                    <a:lumMod val="75000"/>
                    <a:lumOff val="25000"/>
                  </a:schemeClr>
                </a:solidFill>
                <a:effectLst>
                  <a:outerShdw blurRad="38100" dist="38100" dir="2700000" algn="tl">
                    <a:srgbClr val="000000">
                      <a:alpha val="43137"/>
                    </a:srgbClr>
                  </a:outerShdw>
                </a:effectLst>
              </a:rPr>
              <a:t>S6E3c. Describe the composition, location, and </a:t>
            </a:r>
            <a:r>
              <a:rPr lang="en-US" sz="3200" b="1" dirty="0" smtClean="0">
                <a:solidFill>
                  <a:schemeClr val="tx1">
                    <a:lumMod val="75000"/>
                    <a:lumOff val="25000"/>
                  </a:schemeClr>
                </a:solidFill>
                <a:effectLst>
                  <a:outerShdw blurRad="38100" dist="38100" dir="2700000" algn="tl">
                    <a:srgbClr val="000000">
                      <a:alpha val="43137"/>
                    </a:srgbClr>
                  </a:outerShdw>
                </a:effectLst>
              </a:rPr>
              <a:t>subsurface topography of the world’s oceans.</a:t>
            </a:r>
          </a:p>
          <a:p>
            <a:pPr algn="l"/>
            <a:r>
              <a:rPr lang="en-US" sz="3200" b="1" dirty="0" smtClean="0">
                <a:solidFill>
                  <a:schemeClr val="tx1">
                    <a:lumMod val="75000"/>
                    <a:lumOff val="25000"/>
                  </a:schemeClr>
                </a:solidFill>
                <a:effectLst>
                  <a:outerShdw blurRad="38100" dist="38100" dir="2700000" algn="tl">
                    <a:srgbClr val="000000">
                      <a:alpha val="43137"/>
                    </a:srgbClr>
                  </a:outerShdw>
                </a:effectLst>
              </a:rPr>
              <a:t>S6E3d. Explain the causes of waves, currents, and tides.</a:t>
            </a:r>
            <a:endParaRPr lang="en-US" sz="3200" b="1" dirty="0">
              <a:solidFill>
                <a:schemeClr val="tx1">
                  <a:lumMod val="75000"/>
                  <a:lumOff val="25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9053" y="0"/>
            <a:ext cx="8915400" cy="3532708"/>
          </a:xfrm>
        </p:spPr>
        <p:txBody>
          <a:bodyPr>
            <a:noAutofit/>
          </a:bodyPr>
          <a:lstStyle/>
          <a:p>
            <a:pPr marL="182880" indent="0" algn="ctr">
              <a:buNone/>
            </a:pPr>
            <a:r>
              <a:rPr lang="en-US" sz="5400" b="1" dirty="0" smtClean="0">
                <a:effectLst>
                  <a:outerShdw blurRad="38100" dist="38100" dir="2700000" algn="tl">
                    <a:srgbClr val="000000">
                      <a:alpha val="43137"/>
                    </a:srgbClr>
                  </a:outerShdw>
                </a:effectLst>
              </a:rPr>
              <a:t>Essential Question:</a:t>
            </a:r>
            <a:br>
              <a:rPr lang="en-US" sz="5400"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How does the temperature and salinity of water affect density</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644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01000" cy="914400"/>
          </a:xfrm>
        </p:spPr>
        <p:txBody>
          <a:bodyPr/>
          <a:lstStyle/>
          <a:p>
            <a:pPr marL="0" indent="0" algn="ctr">
              <a:buNone/>
            </a:pPr>
            <a:r>
              <a:rPr lang="en-US" sz="6600" dirty="0" smtClean="0">
                <a:effectLst>
                  <a:reflection blurRad="6350" stA="55000" endA="300" endPos="16000" dir="5400000" sy="-100000" algn="bl" rotWithShape="0"/>
                </a:effectLst>
                <a:latin typeface="Arial" panose="020B0604020202020204" pitchFamily="34" charset="0"/>
                <a:cs typeface="Arial" panose="020B0604020202020204" pitchFamily="34" charset="0"/>
              </a:rPr>
              <a:t>Density of Liquids</a:t>
            </a:r>
            <a:endParaRPr lang="en-US" sz="6600" dirty="0">
              <a:effectLst>
                <a:reflection blurRad="6350" stA="55000" endA="300" endPos="16000" dir="5400000" sy="-100000" algn="bl" rotWithShape="0"/>
              </a:effectLst>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76200" y="1371600"/>
            <a:ext cx="8915400" cy="5410200"/>
          </a:xfrm>
          <a:prstGeom prst="rect">
            <a:avLst/>
          </a:prstGeom>
        </p:spPr>
        <p:txBody>
          <a:bodyPr/>
          <a:lstStyle/>
          <a:p>
            <a:pPr lvl="1">
              <a:buClr>
                <a:schemeClr val="accent6"/>
              </a:buClr>
            </a:pPr>
            <a:r>
              <a:rPr lang="en-US" sz="3000" dirty="0" smtClean="0">
                <a:latin typeface="Arial" panose="020B0604020202020204" pitchFamily="34" charset="0"/>
                <a:cs typeface="Arial" panose="020B0604020202020204" pitchFamily="34" charset="0"/>
              </a:rPr>
              <a:t>Like all substances, liquids have different densities</a:t>
            </a:r>
          </a:p>
          <a:p>
            <a:pPr lvl="1">
              <a:buClr>
                <a:schemeClr val="accent6"/>
              </a:buClr>
            </a:pPr>
            <a:r>
              <a:rPr lang="en-US" sz="3000" dirty="0" smtClean="0">
                <a:latin typeface="Arial" panose="020B0604020202020204" pitchFamily="34" charset="0"/>
                <a:cs typeface="Arial" panose="020B0604020202020204" pitchFamily="34" charset="0"/>
              </a:rPr>
              <a:t>It is easy to see the differences in the density of liquids because more dense liquids will sink and less dense liquids will rise. The same is true for objects in liquids.</a:t>
            </a:r>
          </a:p>
          <a:p>
            <a:pPr lvl="1">
              <a:buClr>
                <a:schemeClr val="accent6"/>
              </a:buClr>
            </a:pPr>
            <a:r>
              <a:rPr lang="en-US" sz="3000" dirty="0">
                <a:latin typeface="Arial" panose="020B0604020202020204" pitchFamily="34" charset="0"/>
                <a:cs typeface="Arial" panose="020B0604020202020204" pitchFamily="34" charset="0"/>
              </a:rPr>
              <a:t>If you pour together liquids that don’t mix and have different densities, they will form liquid layers</a:t>
            </a:r>
            <a:r>
              <a:rPr lang="en-US" sz="3000" dirty="0" smtClean="0">
                <a:latin typeface="Arial" panose="020B0604020202020204" pitchFamily="34" charset="0"/>
                <a:cs typeface="Arial" panose="020B0604020202020204" pitchFamily="34" charset="0"/>
              </a:rPr>
              <a:t>.</a:t>
            </a:r>
          </a:p>
          <a:p>
            <a:pPr lvl="1">
              <a:buClr>
                <a:schemeClr val="accent6"/>
              </a:buClr>
            </a:pPr>
            <a:r>
              <a:rPr lang="en-US" sz="3000" dirty="0">
                <a:latin typeface="Arial" panose="020B0604020202020204" pitchFamily="34" charset="0"/>
                <a:cs typeface="Arial" panose="020B0604020202020204" pitchFamily="34" charset="0"/>
              </a:rPr>
              <a:t>Making Liquid Layers: </a:t>
            </a:r>
            <a:br>
              <a:rPr lang="en-US" sz="3000"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://www.youtube.com/watch?v=-</a:t>
            </a:r>
            <a:r>
              <a:rPr lang="en-US" dirty="0" smtClean="0">
                <a:latin typeface="Arial" panose="020B0604020202020204" pitchFamily="34" charset="0"/>
                <a:cs typeface="Arial" panose="020B0604020202020204" pitchFamily="34" charset="0"/>
                <a:hlinkClick r:id="rId3"/>
              </a:rPr>
              <a:t>CDkJuo_LYs</a:t>
            </a:r>
            <a:r>
              <a:rPr lang="en-US"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771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446" y="914400"/>
            <a:ext cx="2819400" cy="526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92798"/>
            <a:ext cx="5791200" cy="838200"/>
          </a:xfrm>
        </p:spPr>
        <p:txBody>
          <a:bodyPr/>
          <a:lstStyle/>
          <a:p>
            <a:pPr marL="0" indent="0" algn="ctr">
              <a:buNone/>
            </a:pPr>
            <a:r>
              <a:rPr lang="en-US" sz="4800" u="sng" dirty="0" smtClean="0">
                <a:effectLst>
                  <a:reflection blurRad="6350" stA="55000" endA="300" endPos="17000" dir="5400000" sy="-100000" algn="bl" rotWithShape="0"/>
                </a:effectLst>
                <a:latin typeface="Arial" panose="020B0604020202020204" pitchFamily="34" charset="0"/>
                <a:cs typeface="Arial" panose="020B0604020202020204" pitchFamily="34" charset="0"/>
              </a:rPr>
              <a:t>Density of Liquids</a:t>
            </a:r>
            <a:endParaRPr lang="en-US" sz="4800" u="sng" dirty="0">
              <a:effectLst>
                <a:reflection blurRad="6350" stA="55000" endA="300" endPos="17000" dir="5400000" sy="-100000" algn="bl" rotWithShape="0"/>
              </a:effectLst>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52400" y="1219200"/>
            <a:ext cx="6096000" cy="5334000"/>
          </a:xfrm>
          <a:prstGeom prst="rect">
            <a:avLst/>
          </a:prstGeom>
        </p:spPr>
        <p:txBody>
          <a:bodyPr>
            <a:normAutofit fontScale="92500" lnSpcReduction="20000"/>
          </a:bodyPr>
          <a:lstStyle/>
          <a:p>
            <a:pPr>
              <a:buClr>
                <a:schemeClr val="accent6"/>
              </a:buClr>
            </a:pPr>
            <a:r>
              <a:rPr lang="en-US" sz="3000" dirty="0" smtClean="0">
                <a:latin typeface="Arial" panose="020B0604020202020204" pitchFamily="34" charset="0"/>
                <a:cs typeface="Arial" panose="020B0604020202020204" pitchFamily="34" charset="0"/>
              </a:rPr>
              <a:t>Check </a:t>
            </a:r>
            <a:r>
              <a:rPr lang="en-US" sz="3000" dirty="0">
                <a:latin typeface="Arial" panose="020B0604020202020204" pitchFamily="34" charset="0"/>
                <a:cs typeface="Arial" panose="020B0604020202020204" pitchFamily="34" charset="0"/>
              </a:rPr>
              <a:t>out this picture. Which layer has the highest density</a:t>
            </a:r>
            <a:r>
              <a:rPr lang="en-US" sz="3000" dirty="0" smtClean="0">
                <a:latin typeface="Arial" panose="020B0604020202020204" pitchFamily="34" charset="0"/>
                <a:cs typeface="Arial" panose="020B0604020202020204" pitchFamily="34" charset="0"/>
              </a:rPr>
              <a:t>?</a:t>
            </a:r>
          </a:p>
          <a:p>
            <a:pPr marL="45720" indent="0">
              <a:buClr>
                <a:schemeClr val="accent6"/>
              </a:buClr>
              <a:buNone/>
            </a:pPr>
            <a:endParaRPr lang="en-US" sz="2600" dirty="0">
              <a:latin typeface="Arial" panose="020B0604020202020204" pitchFamily="34" charset="0"/>
              <a:cs typeface="Arial" panose="020B0604020202020204" pitchFamily="34" charset="0"/>
            </a:endParaRPr>
          </a:p>
          <a:p>
            <a:pPr>
              <a:buClr>
                <a:schemeClr val="accent6"/>
              </a:buClr>
            </a:pPr>
            <a:r>
              <a:rPr lang="en-US" sz="3000" dirty="0">
                <a:latin typeface="Arial" panose="020B0604020202020204" pitchFamily="34" charset="0"/>
                <a:cs typeface="Arial" panose="020B0604020202020204" pitchFamily="34" charset="0"/>
              </a:rPr>
              <a:t>Which layer has the lowest density</a:t>
            </a:r>
            <a:r>
              <a:rPr lang="en-US" sz="3000" dirty="0" smtClean="0">
                <a:latin typeface="Arial" panose="020B0604020202020204" pitchFamily="34" charset="0"/>
                <a:cs typeface="Arial" panose="020B0604020202020204" pitchFamily="34" charset="0"/>
              </a:rPr>
              <a:t>?</a:t>
            </a:r>
          </a:p>
          <a:p>
            <a:pPr marL="45720" indent="0">
              <a:buClr>
                <a:schemeClr val="accent6"/>
              </a:buClr>
              <a:buNone/>
            </a:pPr>
            <a:endParaRPr lang="en-US" sz="2800" dirty="0">
              <a:latin typeface="Arial" panose="020B0604020202020204" pitchFamily="34" charset="0"/>
              <a:cs typeface="Arial" panose="020B0604020202020204" pitchFamily="34" charset="0"/>
            </a:endParaRPr>
          </a:p>
          <a:p>
            <a:pPr>
              <a:buClr>
                <a:schemeClr val="accent6"/>
              </a:buClr>
            </a:pPr>
            <a:r>
              <a:rPr lang="en-US" sz="3000" dirty="0">
                <a:latin typeface="Arial" panose="020B0604020202020204" pitchFamily="34" charset="0"/>
                <a:cs typeface="Arial" panose="020B0604020202020204" pitchFamily="34" charset="0"/>
              </a:rPr>
              <a:t>Imagine that the liquids have the following densities: </a:t>
            </a:r>
            <a:endParaRPr lang="en-US" sz="3000" dirty="0" smtClean="0">
              <a:latin typeface="Arial" panose="020B0604020202020204" pitchFamily="34" charset="0"/>
              <a:cs typeface="Arial" panose="020B0604020202020204" pitchFamily="34" charset="0"/>
            </a:endParaRPr>
          </a:p>
          <a:p>
            <a:pPr marL="0" indent="0">
              <a:buClr>
                <a:schemeClr val="accent6"/>
              </a:buClr>
              <a:buNone/>
            </a:pPr>
            <a:r>
              <a:rPr lang="en-US"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10g/cm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3g/cm</a:t>
            </a:r>
            <a:r>
              <a:rPr lang="en-US" sz="3000" baseline="30000" dirty="0" smtClean="0">
                <a:latin typeface="Arial" panose="020B0604020202020204" pitchFamily="34" charset="0"/>
                <a:cs typeface="Arial" panose="020B0604020202020204" pitchFamily="34" charset="0"/>
              </a:rPr>
              <a:t>3</a:t>
            </a:r>
          </a:p>
          <a:p>
            <a:pPr marL="0" indent="0">
              <a:buClr>
                <a:schemeClr val="accent6"/>
              </a:buClr>
              <a:buNone/>
            </a:pPr>
            <a:r>
              <a:rPr lang="en-US"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6g/cm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5g/cm</a:t>
            </a:r>
            <a:r>
              <a:rPr lang="en-US" sz="3000" baseline="30000" dirty="0" smtClean="0">
                <a:latin typeface="Arial" panose="020B0604020202020204" pitchFamily="34" charset="0"/>
                <a:cs typeface="Arial" panose="020B0604020202020204" pitchFamily="34" charset="0"/>
              </a:rPr>
              <a:t>3</a:t>
            </a:r>
          </a:p>
          <a:p>
            <a:pPr marL="0" indent="0">
              <a:buClr>
                <a:schemeClr val="accent6"/>
              </a:buClr>
              <a:buNone/>
            </a:pPr>
            <a:endParaRPr lang="en-US" sz="3000" baseline="30000" dirty="0">
              <a:latin typeface="Arial" panose="020B0604020202020204" pitchFamily="34" charset="0"/>
              <a:cs typeface="Arial" panose="020B0604020202020204" pitchFamily="34" charset="0"/>
            </a:endParaRPr>
          </a:p>
          <a:p>
            <a:pPr>
              <a:buClr>
                <a:schemeClr val="accent6"/>
              </a:buClr>
            </a:pPr>
            <a:r>
              <a:rPr lang="en-US" sz="3000" dirty="0" smtClean="0">
                <a:latin typeface="Arial" panose="020B0604020202020204" pitchFamily="34" charset="0"/>
                <a:cs typeface="Arial" panose="020B0604020202020204" pitchFamily="34" charset="0"/>
              </a:rPr>
              <a:t>Which </a:t>
            </a:r>
            <a:r>
              <a:rPr lang="en-US" sz="3000" dirty="0">
                <a:latin typeface="Arial" panose="020B0604020202020204" pitchFamily="34" charset="0"/>
                <a:cs typeface="Arial" panose="020B0604020202020204" pitchFamily="34" charset="0"/>
              </a:rPr>
              <a:t>number would go with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which layer</a:t>
            </a:r>
            <a:r>
              <a:rPr lang="en-US" sz="3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8835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1000"/>
                                        <p:tgtEl>
                                          <p:spTgt spid="3">
                                            <p:txEl>
                                              <p:pRg st="4" end="4"/>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1000"/>
                                        <p:tgtEl>
                                          <p:spTgt spid="3">
                                            <p:txEl>
                                              <p:pRg st="5" end="5"/>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1000"/>
                                        <p:tgtEl>
                                          <p:spTgt spid="3">
                                            <p:txEl>
                                              <p:pRg st="6" end="6"/>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512511" cy="914400"/>
          </a:xfrm>
        </p:spPr>
        <p:txBody>
          <a:bodyPr/>
          <a:lstStyle/>
          <a:p>
            <a:pPr marL="0" indent="0" algn="ctr">
              <a:buNone/>
            </a:pPr>
            <a:r>
              <a:rPr lang="en-US" sz="5400" u="sng" dirty="0" smtClean="0">
                <a:effectLst>
                  <a:reflection blurRad="6350" stA="55000" endA="300" endPos="17000" dir="5400000" sy="-100000" algn="bl" rotWithShape="0"/>
                </a:effectLst>
                <a:latin typeface="Arial" panose="020B0604020202020204" pitchFamily="34" charset="0"/>
                <a:cs typeface="Arial" panose="020B0604020202020204" pitchFamily="34" charset="0"/>
              </a:rPr>
              <a:t>Density of Liquids</a:t>
            </a:r>
            <a:endParaRPr lang="en-US" sz="5400" u="sng" dirty="0">
              <a:effectLst>
                <a:reflection blurRad="6350" stA="55000" endA="300" endPos="17000" dir="5400000" sy="-100000" algn="bl" rotWithShape="0"/>
              </a:effectLst>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52400" y="1447800"/>
            <a:ext cx="5355771" cy="5181600"/>
          </a:xfrm>
          <a:prstGeom prst="rect">
            <a:avLst/>
          </a:prstGeom>
        </p:spPr>
        <p:txBody>
          <a:bodyPr>
            <a:normAutofit/>
          </a:bodyPr>
          <a:lstStyle/>
          <a:p>
            <a:pPr marL="0" indent="0" algn="ctr">
              <a:buClr>
                <a:schemeClr val="accent6"/>
              </a:buClr>
              <a:buNone/>
            </a:pPr>
            <a:r>
              <a:rPr lang="en-US" sz="3000" dirty="0" smtClean="0">
                <a:latin typeface="Arial" panose="020B0604020202020204" pitchFamily="34" charset="0"/>
                <a:cs typeface="Arial" panose="020B0604020202020204" pitchFamily="34" charset="0"/>
              </a:rPr>
              <a:t>Try with your neighbor!</a:t>
            </a:r>
          </a:p>
          <a:p>
            <a:pPr marL="0" indent="0" algn="ctr">
              <a:buClr>
                <a:schemeClr val="accent6"/>
              </a:buClr>
              <a:buNone/>
            </a:pPr>
            <a:endParaRPr lang="en-US" sz="1800" dirty="0" smtClean="0">
              <a:latin typeface="Arial" panose="020B0604020202020204" pitchFamily="34" charset="0"/>
              <a:cs typeface="Arial" panose="020B0604020202020204" pitchFamily="34" charset="0"/>
            </a:endParaRPr>
          </a:p>
          <a:p>
            <a:pPr>
              <a:buClr>
                <a:schemeClr val="accent6"/>
              </a:buClr>
            </a:pPr>
            <a:r>
              <a:rPr lang="en-US" sz="3000" dirty="0" smtClean="0">
                <a:latin typeface="Arial" panose="020B0604020202020204" pitchFamily="34" charset="0"/>
                <a:cs typeface="Arial" panose="020B0604020202020204" pitchFamily="34" charset="0"/>
              </a:rPr>
              <a:t>Which </a:t>
            </a:r>
            <a:r>
              <a:rPr lang="en-US" sz="3000" dirty="0">
                <a:latin typeface="Arial" panose="020B0604020202020204" pitchFamily="34" charset="0"/>
                <a:cs typeface="Arial" panose="020B0604020202020204" pitchFamily="34" charset="0"/>
              </a:rPr>
              <a:t>liquid has the highest density</a:t>
            </a:r>
            <a:r>
              <a:rPr lang="en-US" sz="3000" dirty="0" smtClean="0">
                <a:latin typeface="Arial" panose="020B0604020202020204" pitchFamily="34" charset="0"/>
                <a:cs typeface="Arial" panose="020B0604020202020204" pitchFamily="34" charset="0"/>
              </a:rPr>
              <a:t>?</a:t>
            </a:r>
          </a:p>
          <a:p>
            <a:pPr marL="45720" indent="0">
              <a:buClr>
                <a:schemeClr val="accent6"/>
              </a:buClr>
              <a:buNone/>
            </a:pPr>
            <a:endParaRPr lang="en-US" sz="1800" dirty="0">
              <a:latin typeface="Arial" panose="020B0604020202020204" pitchFamily="34" charset="0"/>
              <a:cs typeface="Arial" panose="020B0604020202020204" pitchFamily="34" charset="0"/>
            </a:endParaRPr>
          </a:p>
          <a:p>
            <a:pPr>
              <a:buClr>
                <a:schemeClr val="accent6"/>
              </a:buClr>
            </a:pPr>
            <a:r>
              <a:rPr lang="en-US" sz="3000" dirty="0">
                <a:latin typeface="Arial" panose="020B0604020202020204" pitchFamily="34" charset="0"/>
                <a:cs typeface="Arial" panose="020B0604020202020204" pitchFamily="34" charset="0"/>
              </a:rPr>
              <a:t>Which liquid has the </a:t>
            </a:r>
            <a:r>
              <a:rPr lang="en-US" sz="3000" dirty="0" smtClean="0">
                <a:latin typeface="Arial" panose="020B0604020202020204" pitchFamily="34" charset="0"/>
                <a:cs typeface="Arial" panose="020B0604020202020204" pitchFamily="34" charset="0"/>
              </a:rPr>
              <a:t>lowest</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density?</a:t>
            </a:r>
          </a:p>
          <a:p>
            <a:pPr marL="45720" indent="0">
              <a:buClr>
                <a:schemeClr val="accent6"/>
              </a:buClr>
              <a:buNone/>
            </a:pPr>
            <a:endParaRPr lang="en-US" sz="1800" dirty="0">
              <a:latin typeface="Arial" panose="020B0604020202020204" pitchFamily="34" charset="0"/>
              <a:cs typeface="Arial" panose="020B0604020202020204" pitchFamily="34" charset="0"/>
            </a:endParaRPr>
          </a:p>
          <a:p>
            <a:pPr>
              <a:buClr>
                <a:schemeClr val="accent6"/>
              </a:buClr>
            </a:pPr>
            <a:r>
              <a:rPr lang="en-US" sz="3000" dirty="0">
                <a:latin typeface="Arial" panose="020B0604020202020204" pitchFamily="34" charset="0"/>
                <a:cs typeface="Arial" panose="020B0604020202020204" pitchFamily="34" charset="0"/>
              </a:rPr>
              <a:t>Which liquid has the middle density</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03503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145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par>
                          <p:cTn id="16" fill="hold">
                            <p:stCondLst>
                              <p:cond delay="3000"/>
                            </p:stCondLst>
                            <p:childTnLst>
                              <p:par>
                                <p:cTn id="17" presetID="53" presetClass="entr" presetSubtype="16"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0"/>
          </a:xfrm>
        </p:spPr>
        <p:txBody>
          <a:bodyPr/>
          <a:lstStyle/>
          <a:p>
            <a:pPr marL="0" indent="0" algn="ctr">
              <a:buNone/>
            </a:pPr>
            <a:r>
              <a:rPr lang="en-US" sz="6600" dirty="0" smtClean="0">
                <a:effectLst>
                  <a:reflection blurRad="6350" stA="55000" endA="300" endPos="15000" dir="5400000" sy="-100000" algn="bl" rotWithShape="0"/>
                </a:effectLst>
              </a:rPr>
              <a:t>Density: </a:t>
            </a:r>
            <a:br>
              <a:rPr lang="en-US" sz="6600" dirty="0" smtClean="0">
                <a:effectLst>
                  <a:reflection blurRad="6350" stA="55000" endA="300" endPos="15000" dir="5400000" sy="-100000" algn="bl" rotWithShape="0"/>
                </a:effectLst>
              </a:rPr>
            </a:br>
            <a:r>
              <a:rPr lang="en-US" sz="6600" dirty="0" smtClean="0">
                <a:effectLst>
                  <a:reflection blurRad="6350" stA="55000" endA="300" endPos="15000" dir="5400000" sy="-100000" algn="bl" rotWithShape="0"/>
                </a:effectLst>
              </a:rPr>
              <a:t>Float or Sink </a:t>
            </a:r>
            <a:endParaRPr lang="en-US" sz="6600" dirty="0">
              <a:effectLst>
                <a:reflection blurRad="6350" stA="55000" endA="300" endPos="15000" dir="5400000" sy="-100000" algn="bl" rotWithShape="0"/>
              </a:effectLst>
            </a:endParaRPr>
          </a:p>
        </p:txBody>
      </p:sp>
      <p:sp>
        <p:nvSpPr>
          <p:cNvPr id="3" name="Rectangle 2"/>
          <p:cNvSpPr/>
          <p:nvPr/>
        </p:nvSpPr>
        <p:spPr>
          <a:xfrm>
            <a:off x="1447800" y="3105835"/>
            <a:ext cx="6172200" cy="1323439"/>
          </a:xfrm>
          <a:prstGeom prst="rect">
            <a:avLst/>
          </a:prstGeom>
        </p:spPr>
        <p:txBody>
          <a:bodyPr wrap="square">
            <a:spAutoFit/>
          </a:bodyPr>
          <a:lstStyle/>
          <a:p>
            <a:pPr algn="ctr"/>
            <a:r>
              <a:rPr lang="en-US" sz="4000" dirty="0">
                <a:hlinkClick r:id="rId3"/>
              </a:rPr>
              <a:t>http://</a:t>
            </a:r>
            <a:r>
              <a:rPr lang="en-US" sz="4000" dirty="0" smtClean="0">
                <a:hlinkClick r:id="rId3"/>
              </a:rPr>
              <a:t>www.youtube.com/watch?v=dcQR6vV1Sqo</a:t>
            </a:r>
            <a:r>
              <a:rPr lang="en-US" sz="4000" dirty="0" smtClean="0"/>
              <a:t> </a:t>
            </a:r>
            <a:endParaRPr lang="en-US" sz="4000" dirty="0"/>
          </a:p>
        </p:txBody>
      </p:sp>
    </p:spTree>
    <p:extLst>
      <p:ext uri="{BB962C8B-B14F-4D97-AF65-F5344CB8AC3E}">
        <p14:creationId xmlns:p14="http://schemas.microsoft.com/office/powerpoint/2010/main" val="2961353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2057400"/>
          </a:xfrm>
        </p:spPr>
        <p:txBody>
          <a:bodyPr/>
          <a:lstStyle/>
          <a:p>
            <a:pPr marL="0" indent="0" algn="ctr">
              <a:buNone/>
            </a:pPr>
            <a:r>
              <a:rPr lang="en-US" sz="6000" dirty="0" smtClean="0">
                <a:effectLst>
                  <a:reflection blurRad="6350" stA="55000" endA="300" endPos="16000" dir="5400000" sy="-100000" algn="bl" rotWithShape="0"/>
                </a:effectLst>
              </a:rPr>
              <a:t>Relationship between Density &amp; Temperature</a:t>
            </a:r>
            <a:endParaRPr lang="en-US" sz="6000" dirty="0">
              <a:effectLst>
                <a:reflection blurRad="6350" stA="55000" endA="300" endPos="16000" dir="5400000" sy="-100000" algn="bl" rotWithShape="0"/>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67780"/>
            <a:ext cx="32766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http://www.e-missions.net/WVStorm/includes/images/temper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71800"/>
            <a:ext cx="4048125" cy="2686051"/>
          </a:xfrm>
          <a:prstGeom prst="rect">
            <a:avLst/>
          </a:prstGeom>
          <a:noFill/>
          <a:ln>
            <a:solidFill>
              <a:schemeClr val="accent1">
                <a:shade val="50000"/>
                <a:shade val="75000"/>
                <a:satMod val="125000"/>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93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370"/>
            <a:ext cx="8305800" cy="995412"/>
          </a:xfrm>
        </p:spPr>
        <p:txBody>
          <a:bodyPr/>
          <a:lstStyle/>
          <a:p>
            <a:pPr marL="0" indent="0" algn="ctr">
              <a:buNone/>
            </a:pPr>
            <a:r>
              <a:rPr lang="en-US" sz="6000" dirty="0" smtClean="0">
                <a:effectLst>
                  <a:reflection blurRad="6350" stA="55000" endA="300" endPos="17000" dir="5400000" sy="-100000" algn="bl" rotWithShape="0"/>
                </a:effectLst>
              </a:rPr>
              <a:t>What is temperature?</a:t>
            </a:r>
            <a:endParaRPr lang="en-US" dirty="0">
              <a:effectLst>
                <a:reflection blurRad="6350" stA="55000" endA="300" endPos="17000" dir="5400000" sy="-100000" algn="bl" rotWithShape="0"/>
              </a:effectLst>
            </a:endParaRPr>
          </a:p>
        </p:txBody>
      </p:sp>
      <p:sp>
        <p:nvSpPr>
          <p:cNvPr id="3" name="Content Placeholder 2"/>
          <p:cNvSpPr>
            <a:spLocks noGrp="1"/>
          </p:cNvSpPr>
          <p:nvPr>
            <p:ph sz="quarter" idx="13"/>
          </p:nvPr>
        </p:nvSpPr>
        <p:spPr>
          <a:xfrm>
            <a:off x="76200" y="1330111"/>
            <a:ext cx="4191000" cy="5029200"/>
          </a:xfrm>
        </p:spPr>
        <p:txBody>
          <a:bodyPr>
            <a:normAutofit/>
          </a:bodyPr>
          <a:lstStyle/>
          <a:p>
            <a:pPr marL="45720" indent="0" algn="ctr">
              <a:buNone/>
            </a:pPr>
            <a:r>
              <a:rPr lang="en-US" sz="3400" dirty="0" smtClean="0"/>
              <a:t>Temperature </a:t>
            </a:r>
            <a:r>
              <a:rPr lang="en-US" sz="3400" dirty="0"/>
              <a:t>is </a:t>
            </a:r>
            <a:r>
              <a:rPr lang="en-US" sz="3400" dirty="0" smtClean="0"/>
              <a:t/>
            </a:r>
            <a:br>
              <a:rPr lang="en-US" sz="3400" dirty="0" smtClean="0"/>
            </a:br>
            <a:r>
              <a:rPr lang="en-US" sz="3400" dirty="0" smtClean="0"/>
              <a:t>the </a:t>
            </a:r>
            <a:r>
              <a:rPr lang="en-US" sz="3400" dirty="0"/>
              <a:t>degree of </a:t>
            </a:r>
            <a:r>
              <a:rPr lang="en-US" sz="3400" dirty="0" smtClean="0"/>
              <a:t>hotness or </a:t>
            </a:r>
            <a:r>
              <a:rPr lang="en-US" sz="3400" dirty="0"/>
              <a:t>coldness of an object</a:t>
            </a:r>
            <a:r>
              <a:rPr lang="en-US" sz="3400" dirty="0" smtClean="0"/>
              <a:t>.</a:t>
            </a:r>
          </a:p>
          <a:p>
            <a:pPr marL="45720" indent="0" algn="ctr">
              <a:buNone/>
            </a:pPr>
            <a:endParaRPr lang="en-US" dirty="0"/>
          </a:p>
          <a:p>
            <a:pPr marL="45720" indent="0" algn="ctr">
              <a:buNone/>
            </a:pPr>
            <a:r>
              <a:rPr lang="en-US" sz="3400" dirty="0" smtClean="0"/>
              <a:t>For this lesson, </a:t>
            </a:r>
            <a:br>
              <a:rPr lang="en-US" sz="3400" dirty="0" smtClean="0"/>
            </a:br>
            <a:r>
              <a:rPr lang="en-US" sz="3400" dirty="0" smtClean="0"/>
              <a:t>we are going to look at temperature more closely.</a:t>
            </a:r>
          </a:p>
        </p:txBody>
      </p:sp>
      <p:pic>
        <p:nvPicPr>
          <p:cNvPr id="2050" name="Picture 2" descr="http://assets.fiercemarkets.com/files/wireless/fierceimages/ipad_temperature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038600" cy="5186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79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4252" y="4572000"/>
            <a:ext cx="8547980" cy="954107"/>
          </a:xfrm>
          <a:prstGeom prst="rect">
            <a:avLst/>
          </a:prstGeom>
        </p:spPr>
        <p:txBody>
          <a:bodyPr wrap="square">
            <a:spAutoFit/>
          </a:bodyPr>
          <a:lstStyle/>
          <a:p>
            <a:pPr algn="ctr"/>
            <a:r>
              <a:rPr lang="en-US" sz="2800" b="1" dirty="0"/>
              <a:t>As </a:t>
            </a:r>
            <a:r>
              <a:rPr lang="en-US" sz="2800" b="1" dirty="0" smtClean="0"/>
              <a:t>the temperature of a liquid increases, the particles in </a:t>
            </a:r>
            <a:r>
              <a:rPr lang="en-US" sz="2800" b="1" dirty="0"/>
              <a:t>the liquid move </a:t>
            </a:r>
            <a:r>
              <a:rPr lang="en-US" sz="2800" b="1" dirty="0" smtClean="0"/>
              <a:t>faster.</a:t>
            </a:r>
            <a:endParaRPr lang="en-US" sz="2800" b="1" dirty="0"/>
          </a:p>
        </p:txBody>
      </p:sp>
      <p:sp>
        <p:nvSpPr>
          <p:cNvPr id="8" name="Rectangle 7"/>
          <p:cNvSpPr/>
          <p:nvPr/>
        </p:nvSpPr>
        <p:spPr>
          <a:xfrm>
            <a:off x="304800" y="228600"/>
            <a:ext cx="8534400" cy="1077218"/>
          </a:xfrm>
          <a:prstGeom prst="rect">
            <a:avLst/>
          </a:prstGeom>
        </p:spPr>
        <p:txBody>
          <a:bodyPr wrap="square">
            <a:spAutoFit/>
          </a:bodyPr>
          <a:lstStyle/>
          <a:p>
            <a:pPr algn="ctr"/>
            <a:r>
              <a:rPr lang="en-US" sz="3200" b="1" dirty="0"/>
              <a:t>The temperature of a substance is related to the speed of the substance’s particles</a:t>
            </a:r>
            <a:r>
              <a:rPr lang="en-US" sz="3200" b="1" dirty="0" smtClean="0"/>
              <a:t>.</a:t>
            </a:r>
            <a:endParaRPr lang="en-US" sz="3200" b="1" dirty="0"/>
          </a:p>
        </p:txBody>
      </p:sp>
      <p:sp>
        <p:nvSpPr>
          <p:cNvPr id="9" name="Rectangle 8"/>
          <p:cNvSpPr/>
          <p:nvPr/>
        </p:nvSpPr>
        <p:spPr>
          <a:xfrm>
            <a:off x="420232" y="1524000"/>
            <a:ext cx="8382000"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424456"/>
                </a:solidFill>
                <a:effectLst/>
                <a:uLnTx/>
                <a:uFillTx/>
                <a:ea typeface="+mj-ea"/>
                <a:cs typeface="+mj-cs"/>
                <a:hlinkClick r:id="rId3"/>
              </a:rPr>
              <a:t>http://www.bgfl.org/bgfl/custom/resources_ftp/client_ftp/ks3/science/changing_matter/changingmatter.swf</a:t>
            </a:r>
            <a:r>
              <a:rPr kumimoji="0" lang="en-US" sz="3200" b="0" i="0" u="none" strike="noStrike" kern="0" cap="none" spc="0" normalizeH="0" baseline="0" noProof="0" dirty="0" smtClean="0">
                <a:ln>
                  <a:noFill/>
                </a:ln>
                <a:solidFill>
                  <a:srgbClr val="424456"/>
                </a:solidFill>
                <a:effectLst/>
                <a:uLnTx/>
                <a:uFillTx/>
                <a:ea typeface="+mj-ea"/>
                <a:cs typeface="+mj-cs"/>
              </a:rPr>
              <a:t>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132030" y="3276600"/>
            <a:ext cx="8839200" cy="954107"/>
          </a:xfrm>
          <a:prstGeom prst="rect">
            <a:avLst/>
          </a:prstGeom>
        </p:spPr>
        <p:txBody>
          <a:bodyPr wrap="square">
            <a:spAutoFit/>
          </a:bodyPr>
          <a:lstStyle/>
          <a:p>
            <a:pPr algn="ctr"/>
            <a:r>
              <a:rPr lang="en-US" sz="2800" b="1" dirty="0" smtClean="0"/>
              <a:t>What happens to the particles in an object or substance when its temperature is increased?</a:t>
            </a:r>
            <a:endParaRPr lang="en-US" sz="2800" b="1" dirty="0"/>
          </a:p>
        </p:txBody>
      </p:sp>
      <p:sp>
        <p:nvSpPr>
          <p:cNvPr id="11" name="Rectangle 10"/>
          <p:cNvSpPr/>
          <p:nvPr/>
        </p:nvSpPr>
        <p:spPr>
          <a:xfrm>
            <a:off x="337242" y="5791200"/>
            <a:ext cx="8547980" cy="954107"/>
          </a:xfrm>
          <a:prstGeom prst="rect">
            <a:avLst/>
          </a:prstGeom>
        </p:spPr>
        <p:txBody>
          <a:bodyPr wrap="square">
            <a:spAutoFit/>
          </a:bodyPr>
          <a:lstStyle/>
          <a:p>
            <a:pPr algn="ctr"/>
            <a:r>
              <a:rPr lang="en-US" sz="2800" b="1" dirty="0"/>
              <a:t>As </a:t>
            </a:r>
            <a:r>
              <a:rPr lang="en-US" sz="2800" b="1" dirty="0" smtClean="0"/>
              <a:t>the temperature of a liquid decreases, the particles in </a:t>
            </a:r>
            <a:r>
              <a:rPr lang="en-US" sz="2800" b="1" dirty="0"/>
              <a:t>the liquid move </a:t>
            </a:r>
            <a:r>
              <a:rPr lang="en-US" sz="2800" b="1" dirty="0" smtClean="0"/>
              <a:t>slower.</a:t>
            </a:r>
            <a:endParaRPr lang="en-US" sz="2800" b="1" dirty="0"/>
          </a:p>
        </p:txBody>
      </p:sp>
    </p:spTree>
    <p:extLst>
      <p:ext uri="{BB962C8B-B14F-4D97-AF65-F5344CB8AC3E}">
        <p14:creationId xmlns:p14="http://schemas.microsoft.com/office/powerpoint/2010/main" val="854527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91974" y="304799"/>
            <a:ext cx="4661026" cy="2984179"/>
          </a:xfrm>
        </p:spPr>
        <p:txBody>
          <a:bodyPr>
            <a:normAutofit fontScale="92500"/>
          </a:bodyPr>
          <a:lstStyle/>
          <a:p>
            <a:pPr marL="45720" indent="0" algn="ctr">
              <a:buNone/>
            </a:pPr>
            <a:r>
              <a:rPr lang="en-US" sz="2600" b="1" dirty="0" smtClean="0"/>
              <a:t>When an object or substance is warmer, its particles move faster and get further apart </a:t>
            </a:r>
          </a:p>
          <a:p>
            <a:pPr marL="45720" indent="0" algn="ctr">
              <a:buNone/>
            </a:pPr>
            <a:r>
              <a:rPr lang="en-US" sz="2600" b="1" dirty="0" smtClean="0"/>
              <a:t>(Tip for remembering: they are warmer and want to get cooler by moving away from one another)</a:t>
            </a:r>
          </a:p>
          <a:p>
            <a:pPr marL="45720" indent="0" algn="ctr">
              <a:buNone/>
            </a:pP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276601" cy="3034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664" y="228600"/>
            <a:ext cx="3276601" cy="30603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3581400"/>
            <a:ext cx="4572000" cy="3159326"/>
          </a:xfrm>
          <a:prstGeom prst="rect">
            <a:avLst/>
          </a:prstGeom>
        </p:spPr>
        <p:txBody>
          <a:bodyPr wrap="square">
            <a:spAutoFit/>
          </a:bodyPr>
          <a:lstStyle/>
          <a:p>
            <a:pPr marL="45720" lvl="0" algn="ctr">
              <a:spcBef>
                <a:spcPct val="20000"/>
              </a:spcBef>
              <a:spcAft>
                <a:spcPts val="300"/>
              </a:spcAft>
              <a:buClr>
                <a:srgbClr val="F14124">
                  <a:lumMod val="75000"/>
                </a:srgbClr>
              </a:buClr>
              <a:buSzPct val="130000"/>
            </a:pPr>
            <a:r>
              <a:rPr lang="en-US" sz="2400" b="1" dirty="0">
                <a:solidFill>
                  <a:prstClr val="black">
                    <a:lumMod val="75000"/>
                    <a:lumOff val="25000"/>
                  </a:prstClr>
                </a:solidFill>
              </a:rPr>
              <a:t>When an object or substance is cooler, its particles move slower and are closer together </a:t>
            </a:r>
            <a:endParaRPr lang="en-US" sz="2400" b="1" dirty="0" smtClean="0">
              <a:solidFill>
                <a:prstClr val="black">
                  <a:lumMod val="75000"/>
                  <a:lumOff val="25000"/>
                </a:prstClr>
              </a:solidFill>
            </a:endParaRPr>
          </a:p>
          <a:p>
            <a:pPr marL="45720" lvl="0" algn="ctr">
              <a:spcBef>
                <a:spcPct val="20000"/>
              </a:spcBef>
              <a:spcAft>
                <a:spcPts val="300"/>
              </a:spcAft>
              <a:buClr>
                <a:srgbClr val="F14124">
                  <a:lumMod val="75000"/>
                </a:srgbClr>
              </a:buClr>
              <a:buSzPct val="130000"/>
            </a:pPr>
            <a:r>
              <a:rPr lang="en-US" sz="2400" b="1" dirty="0" smtClean="0">
                <a:solidFill>
                  <a:prstClr val="black">
                    <a:lumMod val="75000"/>
                    <a:lumOff val="25000"/>
                  </a:prstClr>
                </a:solidFill>
              </a:rPr>
              <a:t>(</a:t>
            </a:r>
            <a:r>
              <a:rPr lang="en-US" sz="2400" b="1" dirty="0">
                <a:solidFill>
                  <a:prstClr val="black">
                    <a:lumMod val="75000"/>
                    <a:lumOff val="25000"/>
                  </a:prstClr>
                </a:solidFill>
              </a:rPr>
              <a:t>Tip for remembering: they are cold and want to get warm by getting closer together)</a:t>
            </a:r>
          </a:p>
        </p:txBody>
      </p:sp>
    </p:spTree>
    <p:extLst>
      <p:ext uri="{BB962C8B-B14F-4D97-AF65-F5344CB8AC3E}">
        <p14:creationId xmlns:p14="http://schemas.microsoft.com/office/powerpoint/2010/main" val="4073145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400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1000" fill="hold"/>
                                        <p:tgtEl>
                                          <p:spTgt spid="4100"/>
                                        </p:tgtEl>
                                        <p:attrNameLst>
                                          <p:attrName>ppt_w</p:attrName>
                                        </p:attrNameLst>
                                      </p:cBhvr>
                                      <p:tavLst>
                                        <p:tav tm="0">
                                          <p:val>
                                            <p:fltVal val="0"/>
                                          </p:val>
                                        </p:tav>
                                        <p:tav tm="100000">
                                          <p:val>
                                            <p:strVal val="#ppt_w"/>
                                          </p:val>
                                        </p:tav>
                                      </p:tavLst>
                                    </p:anim>
                                    <p:anim calcmode="lin" valueType="num">
                                      <p:cBhvr>
                                        <p:cTn id="14" dur="1000" fill="hold"/>
                                        <p:tgtEl>
                                          <p:spTgt spid="4100"/>
                                        </p:tgtEl>
                                        <p:attrNameLst>
                                          <p:attrName>ppt_h</p:attrName>
                                        </p:attrNameLst>
                                      </p:cBhvr>
                                      <p:tavLst>
                                        <p:tav tm="0">
                                          <p:val>
                                            <p:fltVal val="0"/>
                                          </p:val>
                                        </p:tav>
                                        <p:tav tm="100000">
                                          <p:val>
                                            <p:strVal val="#ppt_h"/>
                                          </p:val>
                                        </p:tav>
                                      </p:tavLst>
                                    </p:anim>
                                    <p:animEffect transition="in" filter="fade">
                                      <p:cBhvr>
                                        <p:cTn id="15" dur="10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par>
                          <p:cTn id="23" fill="hold">
                            <p:stCondLst>
                              <p:cond delay="1000"/>
                            </p:stCondLst>
                            <p:childTnLst>
                              <p:par>
                                <p:cTn id="24" presetID="53" presetClass="entr" presetSubtype="16" fill="hold" nodeType="afterEffect">
                                  <p:stCondLst>
                                    <p:cond delay="4000"/>
                                  </p:stCondLst>
                                  <p:childTnLst>
                                    <p:set>
                                      <p:cBhvr>
                                        <p:cTn id="25" dur="1" fill="hold">
                                          <p:stCondLst>
                                            <p:cond delay="0"/>
                                          </p:stCondLst>
                                        </p:cTn>
                                        <p:tgtEl>
                                          <p:spTgt spid="4099"/>
                                        </p:tgtEl>
                                        <p:attrNameLst>
                                          <p:attrName>style.visibility</p:attrName>
                                        </p:attrNameLst>
                                      </p:cBhvr>
                                      <p:to>
                                        <p:strVal val="visible"/>
                                      </p:to>
                                    </p:set>
                                    <p:anim calcmode="lin" valueType="num">
                                      <p:cBhvr>
                                        <p:cTn id="26" dur="1000" fill="hold"/>
                                        <p:tgtEl>
                                          <p:spTgt spid="4099"/>
                                        </p:tgtEl>
                                        <p:attrNameLst>
                                          <p:attrName>ppt_w</p:attrName>
                                        </p:attrNameLst>
                                      </p:cBhvr>
                                      <p:tavLst>
                                        <p:tav tm="0">
                                          <p:val>
                                            <p:fltVal val="0"/>
                                          </p:val>
                                        </p:tav>
                                        <p:tav tm="100000">
                                          <p:val>
                                            <p:strVal val="#ppt_w"/>
                                          </p:val>
                                        </p:tav>
                                      </p:tavLst>
                                    </p:anim>
                                    <p:anim calcmode="lin" valueType="num">
                                      <p:cBhvr>
                                        <p:cTn id="27" dur="1000" fill="hold"/>
                                        <p:tgtEl>
                                          <p:spTgt spid="4099"/>
                                        </p:tgtEl>
                                        <p:attrNameLst>
                                          <p:attrName>ppt_h</p:attrName>
                                        </p:attrNameLst>
                                      </p:cBhvr>
                                      <p:tavLst>
                                        <p:tav tm="0">
                                          <p:val>
                                            <p:fltVal val="0"/>
                                          </p:val>
                                        </p:tav>
                                        <p:tav tm="100000">
                                          <p:val>
                                            <p:strVal val="#ppt_h"/>
                                          </p:val>
                                        </p:tav>
                                      </p:tavLst>
                                    </p:anim>
                                    <p:animEffect transition="in" filter="fade">
                                      <p:cBhvr>
                                        <p:cTn id="28"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7200"/>
            <a:ext cx="8229600" cy="1447800"/>
          </a:xfrm>
        </p:spPr>
        <p:txBody>
          <a:bodyPr/>
          <a:lstStyle/>
          <a:p>
            <a:pPr marL="0" indent="0" algn="ctr">
              <a:buNone/>
            </a:pPr>
            <a:r>
              <a:rPr lang="en-US" dirty="0" smtClean="0">
                <a:effectLst>
                  <a:reflection blurRad="6350" stA="55000" endA="300" endPos="16000" dir="5400000" sy="-100000" algn="bl" rotWithShape="0"/>
                </a:effectLst>
              </a:rPr>
              <a:t>Relationship between Temperature and Density</a:t>
            </a:r>
            <a:endParaRPr lang="en-US" dirty="0">
              <a:effectLst>
                <a:reflection blurRad="6350" stA="55000" endA="300" endPos="16000" dir="5400000" sy="-100000" algn="bl" rotWithShape="0"/>
              </a:effectLst>
            </a:endParaRPr>
          </a:p>
        </p:txBody>
      </p:sp>
      <p:sp>
        <p:nvSpPr>
          <p:cNvPr id="3" name="Rectangle 2"/>
          <p:cNvSpPr/>
          <p:nvPr/>
        </p:nvSpPr>
        <p:spPr>
          <a:xfrm>
            <a:off x="1439501" y="2438400"/>
            <a:ext cx="6477000" cy="1200329"/>
          </a:xfrm>
          <a:prstGeom prst="rect">
            <a:avLst/>
          </a:prstGeom>
        </p:spPr>
        <p:txBody>
          <a:bodyPr wrap="square">
            <a:spAutoFit/>
          </a:bodyPr>
          <a:lstStyle/>
          <a:p>
            <a:pPr algn="ctr"/>
            <a:r>
              <a:rPr lang="en-US" sz="3600" dirty="0">
                <a:hlinkClick r:id="rId3"/>
              </a:rPr>
              <a:t>http://</a:t>
            </a:r>
            <a:r>
              <a:rPr lang="en-US" sz="3600" dirty="0" smtClean="0">
                <a:hlinkClick r:id="rId3"/>
              </a:rPr>
              <a:t>www.youtube.com/watch?v=1dx-Tx5dPKk</a:t>
            </a:r>
            <a:r>
              <a:rPr lang="en-US" sz="3600" dirty="0" smtClean="0"/>
              <a:t> </a:t>
            </a:r>
            <a:endParaRPr lang="en-US" sz="3600" dirty="0"/>
          </a:p>
        </p:txBody>
      </p:sp>
      <p:sp>
        <p:nvSpPr>
          <p:cNvPr id="4" name="TextBox 3"/>
          <p:cNvSpPr txBox="1"/>
          <p:nvPr/>
        </p:nvSpPr>
        <p:spPr>
          <a:xfrm>
            <a:off x="1553801" y="4339628"/>
            <a:ext cx="6248400" cy="1938992"/>
          </a:xfrm>
          <a:prstGeom prst="rect">
            <a:avLst/>
          </a:prstGeom>
          <a:noFill/>
        </p:spPr>
        <p:txBody>
          <a:bodyPr wrap="square" rtlCol="0">
            <a:spAutoFit/>
          </a:bodyPr>
          <a:lstStyle/>
          <a:p>
            <a:pPr algn="ctr"/>
            <a:r>
              <a:rPr lang="en-US" sz="4000" dirty="0" smtClean="0"/>
              <a:t>Ice Cube Demonstration:</a:t>
            </a:r>
          </a:p>
          <a:p>
            <a:pPr algn="ctr"/>
            <a:r>
              <a:rPr lang="en-US" sz="4000" dirty="0">
                <a:hlinkClick r:id="rId4"/>
              </a:rPr>
              <a:t>http://</a:t>
            </a:r>
            <a:r>
              <a:rPr lang="en-US" sz="4000" dirty="0" smtClean="0">
                <a:hlinkClick r:id="rId4"/>
              </a:rPr>
              <a:t>www.youtube.com/watch?v=I8kToTROCHA</a:t>
            </a:r>
            <a:r>
              <a:rPr lang="en-US" sz="4000" dirty="0" smtClean="0"/>
              <a:t>   </a:t>
            </a:r>
            <a:endParaRPr lang="en-US" sz="4000" dirty="0"/>
          </a:p>
        </p:txBody>
      </p:sp>
    </p:spTree>
    <p:extLst>
      <p:ext uri="{BB962C8B-B14F-4D97-AF65-F5344CB8AC3E}">
        <p14:creationId xmlns:p14="http://schemas.microsoft.com/office/powerpoint/2010/main" val="407598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06485" cy="1600200"/>
          </a:xfrm>
        </p:spPr>
        <p:txBody>
          <a:bodyPr/>
          <a:lstStyle/>
          <a:p>
            <a:pPr marL="0" indent="0" algn="ctr">
              <a:buNone/>
            </a:pPr>
            <a:r>
              <a:rPr lang="en-US" u="sng" dirty="0" smtClean="0">
                <a:effectLst>
                  <a:reflection blurRad="6350" stA="55000" endA="300" endPos="16000" dir="5400000" sy="-100000" algn="bl" rotWithShape="0"/>
                </a:effectLst>
              </a:rPr>
              <a:t>Relationship between Temperature and Density</a:t>
            </a:r>
            <a:endParaRPr lang="en-US" u="sng" dirty="0">
              <a:effectLst>
                <a:reflection blurRad="6350" stA="55000" endA="300" endPos="16000" dir="5400000" sy="-100000" algn="bl" rotWithShape="0"/>
              </a:effectLst>
            </a:endParaRPr>
          </a:p>
        </p:txBody>
      </p:sp>
      <p:sp>
        <p:nvSpPr>
          <p:cNvPr id="4" name="Content Placeholder 3"/>
          <p:cNvSpPr>
            <a:spLocks noGrp="1"/>
          </p:cNvSpPr>
          <p:nvPr>
            <p:ph sz="quarter" idx="13"/>
          </p:nvPr>
        </p:nvSpPr>
        <p:spPr>
          <a:xfrm>
            <a:off x="228600" y="2057400"/>
            <a:ext cx="3810000" cy="3682468"/>
          </a:xfrm>
        </p:spPr>
        <p:txBody>
          <a:bodyPr>
            <a:noAutofit/>
          </a:bodyPr>
          <a:lstStyle/>
          <a:p>
            <a:pPr marL="45720" indent="0" algn="ctr">
              <a:buNone/>
            </a:pPr>
            <a:r>
              <a:rPr lang="en-US" sz="4800" dirty="0" smtClean="0"/>
              <a:t>As temperature increases, density decreases.</a:t>
            </a:r>
            <a:endParaRPr lang="en-US" sz="4800" dirty="0"/>
          </a:p>
        </p:txBody>
      </p:sp>
      <p:pic>
        <p:nvPicPr>
          <p:cNvPr id="13314" name="Picture 2" descr="http://www.oocities.org/yosemite/rapids/4233/dens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4777966" cy="375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9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1000" fill="hold"/>
                                        <p:tgtEl>
                                          <p:spTgt spid="13314"/>
                                        </p:tgtEl>
                                        <p:attrNameLst>
                                          <p:attrName>ppt_w</p:attrName>
                                        </p:attrNameLst>
                                      </p:cBhvr>
                                      <p:tavLst>
                                        <p:tav tm="0">
                                          <p:val>
                                            <p:fltVal val="0"/>
                                          </p:val>
                                        </p:tav>
                                        <p:tav tm="100000">
                                          <p:val>
                                            <p:strVal val="#ppt_w"/>
                                          </p:val>
                                        </p:tav>
                                      </p:tavLst>
                                    </p:anim>
                                    <p:anim calcmode="lin" valueType="num">
                                      <p:cBhvr>
                                        <p:cTn id="14" dur="1000" fill="hold"/>
                                        <p:tgtEl>
                                          <p:spTgt spid="13314"/>
                                        </p:tgtEl>
                                        <p:attrNameLst>
                                          <p:attrName>ppt_h</p:attrName>
                                        </p:attrNameLst>
                                      </p:cBhvr>
                                      <p:tavLst>
                                        <p:tav tm="0">
                                          <p:val>
                                            <p:fltVal val="0"/>
                                          </p:val>
                                        </p:tav>
                                        <p:tav tm="100000">
                                          <p:val>
                                            <p:strVal val="#ppt_h"/>
                                          </p:val>
                                        </p:tav>
                                      </p:tavLst>
                                    </p:anim>
                                    <p:animEffect transition="in" filter="fade">
                                      <p:cBhvr>
                                        <p:cTn id="15" dur="10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600200"/>
            <a:ext cx="8229600" cy="1752600"/>
          </a:xfrm>
        </p:spPr>
        <p:txBody>
          <a:bodyPr>
            <a:noAutofit/>
          </a:bodyPr>
          <a:lstStyle/>
          <a:p>
            <a:pPr algn="ctr"/>
            <a:r>
              <a:rPr lang="en-US" sz="3200" dirty="0" smtClean="0"/>
              <a:t>With a seat partner, write a short definition for the following terms: temperature, salinity, and density</a:t>
            </a:r>
            <a:endParaRPr lang="en-US" sz="3200" dirty="0"/>
          </a:p>
        </p:txBody>
      </p:sp>
      <p:sp>
        <p:nvSpPr>
          <p:cNvPr id="3" name="Title 2"/>
          <p:cNvSpPr>
            <a:spLocks noGrp="1"/>
          </p:cNvSpPr>
          <p:nvPr>
            <p:ph type="ctrTitle"/>
          </p:nvPr>
        </p:nvSpPr>
        <p:spPr>
          <a:xfrm>
            <a:off x="457200" y="152401"/>
            <a:ext cx="8229600" cy="1143000"/>
          </a:xfrm>
        </p:spPr>
        <p:txBody>
          <a:bodyPr/>
          <a:lstStyle/>
          <a:p>
            <a:pPr marL="182880" indent="0" algn="ctr">
              <a:buNone/>
            </a:pPr>
            <a:r>
              <a:rPr lang="en-US" sz="6600" u="sng" dirty="0" smtClean="0">
                <a:effectLst>
                  <a:reflection blurRad="6350" stA="55000" endA="300" endPos="17000" dir="5400000" sy="-100000" algn="bl" rotWithShape="0"/>
                </a:effectLst>
              </a:rPr>
              <a:t>Activating Strategy</a:t>
            </a:r>
            <a:endParaRPr lang="en-US" sz="6600" u="sng" dirty="0">
              <a:effectLst>
                <a:reflection blurRad="6350" stA="55000" endA="300" endPos="17000" dir="5400000" sy="-100000" algn="bl" rotWithShape="0"/>
              </a:effectLst>
            </a:endParaRPr>
          </a:p>
        </p:txBody>
      </p:sp>
      <p:sp>
        <p:nvSpPr>
          <p:cNvPr id="4" name="Subtitle 1"/>
          <p:cNvSpPr txBox="1">
            <a:spLocks/>
          </p:cNvSpPr>
          <p:nvPr/>
        </p:nvSpPr>
        <p:spPr>
          <a:xfrm>
            <a:off x="187111" y="3352800"/>
            <a:ext cx="8802988" cy="29718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3200" b="1" dirty="0" smtClean="0"/>
              <a:t>Temperature</a:t>
            </a:r>
            <a:r>
              <a:rPr lang="en-US" sz="3200" dirty="0" smtClean="0"/>
              <a:t>: the degree of hotness or coldness of an object</a:t>
            </a:r>
          </a:p>
          <a:p>
            <a:pPr algn="ctr"/>
            <a:r>
              <a:rPr lang="en-US" sz="3200" b="1" dirty="0" smtClean="0"/>
              <a:t>Salinity</a:t>
            </a:r>
            <a:r>
              <a:rPr lang="en-US" sz="3200" dirty="0" smtClean="0"/>
              <a:t>: the dissolved salt content of a body of water</a:t>
            </a:r>
          </a:p>
          <a:p>
            <a:pPr algn="ctr"/>
            <a:r>
              <a:rPr lang="en-US" sz="3200" b="1" dirty="0" smtClean="0"/>
              <a:t>Density</a:t>
            </a:r>
            <a:r>
              <a:rPr lang="en-US" sz="3200" dirty="0" smtClean="0"/>
              <a:t>: the amount of mass in a given space</a:t>
            </a:r>
            <a:endParaRPr lang="en-US" sz="3200" dirty="0"/>
          </a:p>
        </p:txBody>
      </p:sp>
    </p:spTree>
    <p:extLst>
      <p:ext uri="{BB962C8B-B14F-4D97-AF65-F5344CB8AC3E}">
        <p14:creationId xmlns:p14="http://schemas.microsoft.com/office/powerpoint/2010/main" val="3364272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2057400"/>
          </a:xfrm>
        </p:spPr>
        <p:txBody>
          <a:bodyPr/>
          <a:lstStyle/>
          <a:p>
            <a:pPr marL="0" indent="0" algn="ctr">
              <a:buNone/>
            </a:pPr>
            <a:r>
              <a:rPr lang="en-US" sz="6000" dirty="0" smtClean="0">
                <a:effectLst>
                  <a:reflection blurRad="6350" stA="55000" endA="300" endPos="16000" dir="5400000" sy="-100000" algn="bl" rotWithShape="0"/>
                </a:effectLst>
              </a:rPr>
              <a:t>Relationship between Density &amp; Salinity</a:t>
            </a:r>
            <a:endParaRPr lang="en-US" sz="6000" dirty="0">
              <a:effectLst>
                <a:reflection blurRad="6350" stA="55000" endA="300" endPos="16000" dir="5400000" sy="-100000" algn="bl" rotWithShape="0"/>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69537"/>
            <a:ext cx="32766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3429000" cy="40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81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191000" cy="1981200"/>
          </a:xfrm>
        </p:spPr>
        <p:txBody>
          <a:bodyPr/>
          <a:lstStyle/>
          <a:p>
            <a:pPr marL="0" indent="0" algn="ctr">
              <a:buNone/>
            </a:pPr>
            <a:r>
              <a:rPr lang="en-US" sz="6300" dirty="0" smtClean="0">
                <a:effectLst>
                  <a:reflection blurRad="6350" stA="55000" endA="300" endPos="18000" dir="5400000" sy="-100000" algn="bl" rotWithShape="0"/>
                </a:effectLst>
              </a:rPr>
              <a:t>What is </a:t>
            </a:r>
            <a:br>
              <a:rPr lang="en-US" sz="6300" dirty="0" smtClean="0">
                <a:effectLst>
                  <a:reflection blurRad="6350" stA="55000" endA="300" endPos="18000" dir="5400000" sy="-100000" algn="bl" rotWithShape="0"/>
                </a:effectLst>
              </a:rPr>
            </a:br>
            <a:r>
              <a:rPr lang="en-US" sz="6300" dirty="0" smtClean="0">
                <a:effectLst>
                  <a:reflection blurRad="6350" stA="55000" endA="300" endPos="18000" dir="5400000" sy="-100000" algn="bl" rotWithShape="0"/>
                </a:effectLst>
              </a:rPr>
              <a:t>salinity?</a:t>
            </a:r>
            <a:endParaRPr lang="en-US" sz="6300" dirty="0">
              <a:effectLst>
                <a:reflection blurRad="6350" stA="55000" endA="300" endPos="18000" dir="5400000" sy="-100000" algn="bl" rotWithShape="0"/>
              </a:effectLst>
            </a:endParaRPr>
          </a:p>
        </p:txBody>
      </p:sp>
      <p:sp>
        <p:nvSpPr>
          <p:cNvPr id="3" name="Content Placeholder 2"/>
          <p:cNvSpPr>
            <a:spLocks noGrp="1"/>
          </p:cNvSpPr>
          <p:nvPr>
            <p:ph sz="quarter" idx="13"/>
          </p:nvPr>
        </p:nvSpPr>
        <p:spPr>
          <a:xfrm>
            <a:off x="152400" y="2057400"/>
            <a:ext cx="4495800" cy="4191000"/>
          </a:xfrm>
        </p:spPr>
        <p:txBody>
          <a:bodyPr>
            <a:noAutofit/>
          </a:bodyPr>
          <a:lstStyle/>
          <a:p>
            <a:r>
              <a:rPr lang="en-US" sz="3300" dirty="0" smtClean="0"/>
              <a:t>Salinity is the dissolved </a:t>
            </a:r>
            <a:r>
              <a:rPr lang="en-US" sz="3300" dirty="0"/>
              <a:t>salt content of a body </a:t>
            </a:r>
            <a:r>
              <a:rPr lang="en-US" sz="3300" dirty="0" smtClean="0"/>
              <a:t/>
            </a:r>
            <a:br>
              <a:rPr lang="en-US" sz="3300" dirty="0" smtClean="0"/>
            </a:br>
            <a:r>
              <a:rPr lang="en-US" sz="3300" dirty="0" smtClean="0"/>
              <a:t>of water</a:t>
            </a:r>
          </a:p>
          <a:p>
            <a:r>
              <a:rPr lang="en-US" sz="3300" dirty="0" smtClean="0"/>
              <a:t>Look at the diagram</a:t>
            </a:r>
            <a:br>
              <a:rPr lang="en-US" sz="3300" dirty="0" smtClean="0"/>
            </a:br>
            <a:r>
              <a:rPr lang="en-US" sz="3300" dirty="0" smtClean="0"/>
              <a:t>to the right showing</a:t>
            </a:r>
            <a:br>
              <a:rPr lang="en-US" sz="3300" dirty="0" smtClean="0"/>
            </a:br>
            <a:r>
              <a:rPr lang="en-US" sz="3300" dirty="0" smtClean="0"/>
              <a:t>the varying degrees</a:t>
            </a:r>
            <a:br>
              <a:rPr lang="en-US" sz="3300" dirty="0" smtClean="0"/>
            </a:br>
            <a:r>
              <a:rPr lang="en-US" sz="3300" dirty="0" smtClean="0"/>
              <a:t>of salinity in water</a:t>
            </a:r>
            <a:endParaRPr lang="en-US" sz="3300" dirty="0"/>
          </a:p>
        </p:txBody>
      </p:sp>
      <p:pic>
        <p:nvPicPr>
          <p:cNvPr id="4" name="Picture 2" descr="http://upload.wikimedia.org/wikipedia/commons/9/98/Water_salinity_di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057" y="397598"/>
            <a:ext cx="4238314" cy="5943600"/>
          </a:xfrm>
          <a:prstGeom prst="rect">
            <a:avLst/>
          </a:prstGeom>
          <a:noFill/>
          <a:ln>
            <a:solidFill>
              <a:schemeClr val="accent1">
                <a:shade val="50000"/>
                <a:shade val="75000"/>
                <a:satMod val="125000"/>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2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53" presetClass="entr" presetSubtype="16" fill="hold" grpId="0" nodeType="afterEffect">
                                  <p:stCondLst>
                                    <p:cond delay="35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5500"/>
                            </p:stCondLst>
                            <p:childTnLst>
                              <p:par>
                                <p:cTn id="24" presetID="53" presetClass="entr" presetSubtype="16" fill="hold" nodeType="afterEffect">
                                  <p:stCondLst>
                                    <p:cond delay="250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36" y="0"/>
            <a:ext cx="6512511" cy="1143000"/>
          </a:xfrm>
        </p:spPr>
        <p:txBody>
          <a:bodyPr/>
          <a:lstStyle/>
          <a:p>
            <a:pPr marL="0" indent="0" algn="ctr">
              <a:buNone/>
            </a:pPr>
            <a:r>
              <a:rPr lang="en-US" sz="7200" u="sng" dirty="0" smtClean="0">
                <a:effectLst>
                  <a:reflection blurRad="6350" stA="55000" endA="300" endPos="17000" dir="5400000" sy="-100000" algn="bl" rotWithShape="0"/>
                </a:effectLst>
              </a:rPr>
              <a:t>Salinity</a:t>
            </a:r>
            <a:endParaRPr lang="en-US" sz="7200" u="sng" dirty="0">
              <a:effectLst>
                <a:reflection blurRad="6350" stA="55000" endA="300" endPos="17000" dir="5400000" sy="-100000" algn="bl" rotWithShape="0"/>
              </a:effectLst>
            </a:endParaRPr>
          </a:p>
        </p:txBody>
      </p:sp>
      <p:sp>
        <p:nvSpPr>
          <p:cNvPr id="3" name="Content Placeholder 2"/>
          <p:cNvSpPr>
            <a:spLocks noGrp="1"/>
          </p:cNvSpPr>
          <p:nvPr>
            <p:ph sz="quarter" idx="13"/>
          </p:nvPr>
        </p:nvSpPr>
        <p:spPr>
          <a:xfrm>
            <a:off x="456492" y="1219200"/>
            <a:ext cx="8153400" cy="1524000"/>
          </a:xfrm>
        </p:spPr>
        <p:txBody>
          <a:bodyPr>
            <a:noAutofit/>
          </a:bodyPr>
          <a:lstStyle/>
          <a:p>
            <a:pPr marL="45720" indent="0" algn="ctr">
              <a:buNone/>
            </a:pPr>
            <a:r>
              <a:rPr lang="en-US" sz="3200" dirty="0" smtClean="0"/>
              <a:t>Look at the three diagrams below. Which one do you think has the highest salinity? Why?</a:t>
            </a:r>
            <a:endParaRPr lang="en-US" sz="3200" dirty="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7542385" cy="341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870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36" y="0"/>
            <a:ext cx="6512511" cy="1143000"/>
          </a:xfrm>
        </p:spPr>
        <p:txBody>
          <a:bodyPr/>
          <a:lstStyle/>
          <a:p>
            <a:pPr marL="0" indent="0" algn="ctr">
              <a:buNone/>
            </a:pPr>
            <a:r>
              <a:rPr lang="en-US" sz="7200" u="sng" dirty="0" smtClean="0">
                <a:effectLst>
                  <a:reflection blurRad="6350" stA="55000" endA="300" endPos="17000" dir="5400000" sy="-100000" algn="bl" rotWithShape="0"/>
                </a:effectLst>
              </a:rPr>
              <a:t>Salinity</a:t>
            </a:r>
            <a:endParaRPr lang="en-US" sz="7200" u="sng" dirty="0">
              <a:effectLst>
                <a:reflection blurRad="6350" stA="55000" endA="300" endPos="17000" dir="5400000" sy="-100000" algn="bl" rotWithShape="0"/>
              </a:effectLst>
            </a:endParaRPr>
          </a:p>
        </p:txBody>
      </p:sp>
      <p:sp>
        <p:nvSpPr>
          <p:cNvPr id="3" name="Content Placeholder 2"/>
          <p:cNvSpPr>
            <a:spLocks noGrp="1"/>
          </p:cNvSpPr>
          <p:nvPr>
            <p:ph sz="quarter" idx="13"/>
          </p:nvPr>
        </p:nvSpPr>
        <p:spPr>
          <a:xfrm>
            <a:off x="456492" y="1219200"/>
            <a:ext cx="8153400" cy="1524000"/>
          </a:xfrm>
        </p:spPr>
        <p:txBody>
          <a:bodyPr>
            <a:noAutofit/>
          </a:bodyPr>
          <a:lstStyle/>
          <a:p>
            <a:pPr marL="45720" indent="0" algn="ctr">
              <a:buNone/>
            </a:pPr>
            <a:r>
              <a:rPr lang="en-US" sz="3200" dirty="0" smtClean="0"/>
              <a:t>Number 3 has the highest Salinity because it has more salt particles than water particles per unit.</a:t>
            </a:r>
            <a:endParaRPr lang="en-US" sz="32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09865"/>
            <a:ext cx="6173665"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628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1143000"/>
          </a:xfrm>
        </p:spPr>
        <p:txBody>
          <a:bodyPr/>
          <a:lstStyle/>
          <a:p>
            <a:pPr marL="0" indent="0" algn="ctr">
              <a:buNone/>
            </a:pPr>
            <a:r>
              <a:rPr lang="en-US" sz="6000" u="sng" dirty="0" smtClean="0">
                <a:effectLst>
                  <a:reflection blurRad="6350" stA="55000" endA="300" endPos="17000" dir="5400000" sy="-100000" algn="bl" rotWithShape="0"/>
                </a:effectLst>
              </a:rPr>
              <a:t>Density and Salinity</a:t>
            </a:r>
            <a:endParaRPr lang="en-US" sz="6000" u="sng" dirty="0">
              <a:effectLst>
                <a:reflection blurRad="6350" stA="55000" endA="300" endPos="17000" dir="5400000" sy="-100000" algn="bl" rotWithShape="0"/>
              </a:effectLst>
            </a:endParaRPr>
          </a:p>
        </p:txBody>
      </p:sp>
      <p:sp>
        <p:nvSpPr>
          <p:cNvPr id="3" name="Content Placeholder 2"/>
          <p:cNvSpPr>
            <a:spLocks noGrp="1"/>
          </p:cNvSpPr>
          <p:nvPr>
            <p:ph sz="quarter" idx="13"/>
          </p:nvPr>
        </p:nvSpPr>
        <p:spPr>
          <a:xfrm>
            <a:off x="381000" y="1447800"/>
            <a:ext cx="8458200" cy="5181600"/>
          </a:xfrm>
        </p:spPr>
        <p:txBody>
          <a:bodyPr>
            <a:normAutofit/>
          </a:bodyPr>
          <a:lstStyle/>
          <a:p>
            <a:r>
              <a:rPr lang="en-US" sz="3000" dirty="0" smtClean="0"/>
              <a:t>As Salinity [the amount of salts in the water] increases, Density increases.</a:t>
            </a:r>
          </a:p>
          <a:p>
            <a:r>
              <a:rPr lang="en-US" sz="3000" dirty="0" smtClean="0"/>
              <a:t>Salinity can increase [increasing density] from the freezing of polar ice. Why?</a:t>
            </a:r>
          </a:p>
          <a:p>
            <a:r>
              <a:rPr lang="en-US" sz="3000" dirty="0" smtClean="0"/>
              <a:t>Salinity can increase [increasing density] from evaporation. Why?</a:t>
            </a:r>
          </a:p>
          <a:p>
            <a:r>
              <a:rPr lang="en-US" sz="3000" dirty="0"/>
              <a:t>Salinity can decrease [decreasing density] from the melting of polar ice. Why?</a:t>
            </a:r>
          </a:p>
          <a:p>
            <a:r>
              <a:rPr lang="en-US" sz="3000" dirty="0" smtClean="0"/>
              <a:t>Salinity can decrease [decreasing density] with the addition of freshwater.</a:t>
            </a:r>
            <a:endParaRPr lang="en-US" sz="3000" dirty="0"/>
          </a:p>
        </p:txBody>
      </p:sp>
    </p:spTree>
    <p:extLst>
      <p:ext uri="{BB962C8B-B14F-4D97-AF65-F5344CB8AC3E}">
        <p14:creationId xmlns:p14="http://schemas.microsoft.com/office/powerpoint/2010/main" val="338017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652" y="685800"/>
            <a:ext cx="4377547"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52400" y="228600"/>
            <a:ext cx="4114800" cy="2582501"/>
          </a:xfrm>
        </p:spPr>
        <p:txBody>
          <a:bodyPr>
            <a:noAutofit/>
          </a:bodyPr>
          <a:lstStyle/>
          <a:p>
            <a:pPr marL="45720" indent="0" algn="ctr">
              <a:buNone/>
            </a:pPr>
            <a:r>
              <a:rPr lang="en-US" sz="3200" b="1" dirty="0" smtClean="0"/>
              <a:t>Look at the graph to the right. What does it tell us about Salinity and depth of the ocean?</a:t>
            </a:r>
            <a:endParaRPr lang="en-US" sz="3200" b="1" dirty="0"/>
          </a:p>
        </p:txBody>
      </p:sp>
      <p:sp>
        <p:nvSpPr>
          <p:cNvPr id="5" name="Content Placeholder 2"/>
          <p:cNvSpPr txBox="1">
            <a:spLocks/>
          </p:cNvSpPr>
          <p:nvPr/>
        </p:nvSpPr>
        <p:spPr>
          <a:xfrm>
            <a:off x="162208" y="2971800"/>
            <a:ext cx="4028792" cy="16002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dirty="0" smtClean="0"/>
              <a:t>Salinity increases as ocean depth increases.</a:t>
            </a:r>
          </a:p>
        </p:txBody>
      </p:sp>
      <p:sp>
        <p:nvSpPr>
          <p:cNvPr id="2" name="Rectangle 1"/>
          <p:cNvSpPr/>
          <p:nvPr/>
        </p:nvSpPr>
        <p:spPr>
          <a:xfrm>
            <a:off x="179560" y="4724400"/>
            <a:ext cx="4087640" cy="2062103"/>
          </a:xfrm>
          <a:prstGeom prst="rect">
            <a:avLst/>
          </a:prstGeom>
        </p:spPr>
        <p:txBody>
          <a:bodyPr wrap="square">
            <a:spAutoFit/>
          </a:bodyPr>
          <a:lstStyle/>
          <a:p>
            <a:pPr marL="45720" lvl="0" algn="ctr"/>
            <a:r>
              <a:rPr lang="en-US" sz="3200" b="1" dirty="0">
                <a:solidFill>
                  <a:schemeClr val="tx1">
                    <a:lumMod val="75000"/>
                    <a:lumOff val="25000"/>
                  </a:schemeClr>
                </a:solidFill>
              </a:rPr>
              <a:t>What happens to temperature as ocean depth increases</a:t>
            </a:r>
            <a:r>
              <a:rPr lang="en-US" sz="3200" b="1" dirty="0" smtClean="0">
                <a:solidFill>
                  <a:schemeClr val="tx1">
                    <a:lumMod val="75000"/>
                    <a:lumOff val="25000"/>
                  </a:schemeClr>
                </a:solidFill>
              </a:rPr>
              <a:t>? Why?</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336591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150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1000" fill="hold"/>
                                        <p:tgtEl>
                                          <p:spTgt spid="17410"/>
                                        </p:tgtEl>
                                        <p:attrNameLst>
                                          <p:attrName>ppt_w</p:attrName>
                                        </p:attrNameLst>
                                      </p:cBhvr>
                                      <p:tavLst>
                                        <p:tav tm="0">
                                          <p:val>
                                            <p:fltVal val="0"/>
                                          </p:val>
                                        </p:tav>
                                        <p:tav tm="100000">
                                          <p:val>
                                            <p:strVal val="#ppt_w"/>
                                          </p:val>
                                        </p:tav>
                                      </p:tavLst>
                                    </p:anim>
                                    <p:anim calcmode="lin" valueType="num">
                                      <p:cBhvr>
                                        <p:cTn id="14" dur="1000" fill="hold"/>
                                        <p:tgtEl>
                                          <p:spTgt spid="17410"/>
                                        </p:tgtEl>
                                        <p:attrNameLst>
                                          <p:attrName>ppt_h</p:attrName>
                                        </p:attrNameLst>
                                      </p:cBhvr>
                                      <p:tavLst>
                                        <p:tav tm="0">
                                          <p:val>
                                            <p:fltVal val="0"/>
                                          </p:val>
                                        </p:tav>
                                        <p:tav tm="100000">
                                          <p:val>
                                            <p:strVal val="#ppt_h"/>
                                          </p:val>
                                        </p:tav>
                                      </p:tavLst>
                                    </p:anim>
                                    <p:animEffect transition="in" filter="fade">
                                      <p:cBhvr>
                                        <p:cTn id="15" dur="10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600959"/>
          </a:xfrm>
        </p:spPr>
        <p:txBody>
          <a:bodyPr>
            <a:noAutofit/>
          </a:bodyPr>
          <a:lstStyle/>
          <a:p>
            <a:pPr marL="182880" indent="0" algn="ctr">
              <a:buNone/>
            </a:pPr>
            <a:r>
              <a:rPr lang="en-US" u="sng" dirty="0" smtClean="0">
                <a:effectLst>
                  <a:outerShdw blurRad="38100" dist="38100" dir="2700000" algn="tl">
                    <a:srgbClr val="000000">
                      <a:alpha val="43137"/>
                    </a:srgbClr>
                  </a:outerShdw>
                </a:effectLst>
              </a:rPr>
              <a:t>Temperature, Salinity</a:t>
            </a:r>
            <a:br>
              <a:rPr lang="en-US"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and Density</a:t>
            </a:r>
            <a:endParaRPr lang="en-US" b="1" u="sng" dirty="0">
              <a:effectLst>
                <a:outerShdw blurRad="38100" dist="38100" dir="2700000" algn="tl">
                  <a:srgbClr val="000000">
                    <a:alpha val="43137"/>
                  </a:srgbClr>
                </a:outerShdw>
              </a:effectLst>
            </a:endParaRPr>
          </a:p>
        </p:txBody>
      </p:sp>
      <p:sp>
        <p:nvSpPr>
          <p:cNvPr id="9" name="Down Arrow Callout 8"/>
          <p:cNvSpPr/>
          <p:nvPr/>
        </p:nvSpPr>
        <p:spPr>
          <a:xfrm>
            <a:off x="533399" y="3957873"/>
            <a:ext cx="1524000" cy="1752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Temperature decreases</a:t>
            </a:r>
            <a:endParaRPr lang="en-US" dirty="0">
              <a:solidFill>
                <a:schemeClr val="tx1"/>
              </a:solidFill>
            </a:endParaRPr>
          </a:p>
        </p:txBody>
      </p:sp>
      <p:sp>
        <p:nvSpPr>
          <p:cNvPr id="12" name="Up Arrow Callout 11"/>
          <p:cNvSpPr/>
          <p:nvPr/>
        </p:nvSpPr>
        <p:spPr>
          <a:xfrm>
            <a:off x="533400" y="2213195"/>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Density</a:t>
            </a:r>
            <a:br>
              <a:rPr lang="en-US" dirty="0" smtClean="0">
                <a:solidFill>
                  <a:schemeClr val="tx1">
                    <a:lumMod val="75000"/>
                    <a:lumOff val="25000"/>
                  </a:schemeClr>
                </a:solidFill>
              </a:rPr>
            </a:br>
            <a:r>
              <a:rPr lang="en-US" dirty="0" smtClean="0">
                <a:solidFill>
                  <a:schemeClr val="tx1">
                    <a:lumMod val="75000"/>
                    <a:lumOff val="25000"/>
                  </a:schemeClr>
                </a:solidFill>
              </a:rPr>
              <a:t>increases</a:t>
            </a:r>
            <a:endParaRPr lang="en-US" dirty="0">
              <a:solidFill>
                <a:schemeClr val="tx1">
                  <a:lumMod val="75000"/>
                  <a:lumOff val="25000"/>
                </a:schemeClr>
              </a:solidFill>
            </a:endParaRPr>
          </a:p>
        </p:txBody>
      </p:sp>
      <p:sp>
        <p:nvSpPr>
          <p:cNvPr id="13" name="Up Arrow Callout 12"/>
          <p:cNvSpPr/>
          <p:nvPr/>
        </p:nvSpPr>
        <p:spPr>
          <a:xfrm>
            <a:off x="4703273" y="2202597"/>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Salinity</a:t>
            </a:r>
            <a:br>
              <a:rPr lang="en-US" dirty="0" smtClean="0">
                <a:solidFill>
                  <a:schemeClr val="tx1">
                    <a:lumMod val="75000"/>
                    <a:lumOff val="25000"/>
                  </a:schemeClr>
                </a:solidFill>
              </a:rPr>
            </a:br>
            <a:r>
              <a:rPr lang="en-US" dirty="0" smtClean="0">
                <a:solidFill>
                  <a:schemeClr val="tx1">
                    <a:lumMod val="75000"/>
                    <a:lumOff val="25000"/>
                  </a:schemeClr>
                </a:solidFill>
              </a:rPr>
              <a:t>increases</a:t>
            </a:r>
            <a:endParaRPr lang="en-US" dirty="0">
              <a:solidFill>
                <a:schemeClr val="tx1">
                  <a:lumMod val="75000"/>
                  <a:lumOff val="25000"/>
                </a:schemeClr>
              </a:solidFill>
            </a:endParaRPr>
          </a:p>
        </p:txBody>
      </p:sp>
      <p:sp>
        <p:nvSpPr>
          <p:cNvPr id="15" name="Up Arrow Callout 14"/>
          <p:cNvSpPr/>
          <p:nvPr/>
        </p:nvSpPr>
        <p:spPr>
          <a:xfrm>
            <a:off x="2590800" y="2202597"/>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Temperature</a:t>
            </a:r>
            <a:br>
              <a:rPr lang="en-US" dirty="0" smtClean="0">
                <a:solidFill>
                  <a:schemeClr val="tx1">
                    <a:lumMod val="75000"/>
                    <a:lumOff val="25000"/>
                  </a:schemeClr>
                </a:solidFill>
              </a:rPr>
            </a:br>
            <a:r>
              <a:rPr lang="en-US" dirty="0" smtClean="0">
                <a:solidFill>
                  <a:schemeClr val="tx1">
                    <a:lumMod val="75000"/>
                    <a:lumOff val="25000"/>
                  </a:schemeClr>
                </a:solidFill>
              </a:rPr>
              <a:t>increases</a:t>
            </a:r>
            <a:endParaRPr lang="en-US" dirty="0">
              <a:solidFill>
                <a:schemeClr val="tx1">
                  <a:lumMod val="75000"/>
                  <a:lumOff val="25000"/>
                </a:schemeClr>
              </a:solidFill>
            </a:endParaRPr>
          </a:p>
        </p:txBody>
      </p:sp>
      <p:sp>
        <p:nvSpPr>
          <p:cNvPr id="16" name="Down Arrow Callout 15"/>
          <p:cNvSpPr/>
          <p:nvPr/>
        </p:nvSpPr>
        <p:spPr>
          <a:xfrm>
            <a:off x="2590799" y="3957497"/>
            <a:ext cx="1524000" cy="1752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Density decreases</a:t>
            </a:r>
            <a:endParaRPr lang="en-US" dirty="0">
              <a:solidFill>
                <a:schemeClr val="tx1"/>
              </a:solidFill>
            </a:endParaRPr>
          </a:p>
        </p:txBody>
      </p:sp>
      <p:sp>
        <p:nvSpPr>
          <p:cNvPr id="17" name="Up Arrow Callout 16"/>
          <p:cNvSpPr/>
          <p:nvPr/>
        </p:nvSpPr>
        <p:spPr>
          <a:xfrm>
            <a:off x="4719868" y="3802455"/>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Density</a:t>
            </a:r>
            <a:br>
              <a:rPr lang="en-US" dirty="0" smtClean="0">
                <a:solidFill>
                  <a:schemeClr val="tx1">
                    <a:lumMod val="75000"/>
                    <a:lumOff val="25000"/>
                  </a:schemeClr>
                </a:solidFill>
              </a:rPr>
            </a:br>
            <a:r>
              <a:rPr lang="en-US" dirty="0" smtClean="0">
                <a:solidFill>
                  <a:schemeClr val="tx1">
                    <a:lumMod val="75000"/>
                    <a:lumOff val="25000"/>
                  </a:schemeClr>
                </a:solidFill>
              </a:rPr>
              <a:t>increases</a:t>
            </a:r>
            <a:endParaRPr lang="en-US" dirty="0">
              <a:solidFill>
                <a:schemeClr val="tx1">
                  <a:lumMod val="75000"/>
                  <a:lumOff val="25000"/>
                </a:schemeClr>
              </a:solidFill>
            </a:endParaRPr>
          </a:p>
        </p:txBody>
      </p:sp>
      <p:sp>
        <p:nvSpPr>
          <p:cNvPr id="18" name="Up Arrow Callout 17"/>
          <p:cNvSpPr/>
          <p:nvPr/>
        </p:nvSpPr>
        <p:spPr>
          <a:xfrm>
            <a:off x="7010396" y="1305208"/>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Ocean depth</a:t>
            </a:r>
            <a:br>
              <a:rPr lang="en-US" dirty="0" smtClean="0">
                <a:solidFill>
                  <a:schemeClr val="tx1">
                    <a:lumMod val="75000"/>
                    <a:lumOff val="25000"/>
                  </a:schemeClr>
                </a:solidFill>
              </a:rPr>
            </a:br>
            <a:r>
              <a:rPr lang="en-US" dirty="0" smtClean="0">
                <a:solidFill>
                  <a:schemeClr val="tx1">
                    <a:lumMod val="75000"/>
                    <a:lumOff val="25000"/>
                  </a:schemeClr>
                </a:solidFill>
              </a:rPr>
              <a:t>increases</a:t>
            </a:r>
          </a:p>
          <a:p>
            <a:pPr algn="ctr"/>
            <a:endParaRPr lang="en-US" dirty="0">
              <a:solidFill>
                <a:schemeClr val="tx1">
                  <a:lumMod val="75000"/>
                  <a:lumOff val="25000"/>
                </a:schemeClr>
              </a:solidFill>
            </a:endParaRPr>
          </a:p>
        </p:txBody>
      </p:sp>
      <p:sp>
        <p:nvSpPr>
          <p:cNvPr id="19" name="Up Arrow Callout 18"/>
          <p:cNvSpPr/>
          <p:nvPr/>
        </p:nvSpPr>
        <p:spPr>
          <a:xfrm>
            <a:off x="7010396" y="2743200"/>
            <a:ext cx="1523999" cy="175260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Salinity</a:t>
            </a:r>
            <a:br>
              <a:rPr lang="en-US" dirty="0" smtClean="0">
                <a:solidFill>
                  <a:schemeClr val="tx1">
                    <a:lumMod val="75000"/>
                    <a:lumOff val="25000"/>
                  </a:schemeClr>
                </a:solidFill>
              </a:rPr>
            </a:br>
            <a:r>
              <a:rPr lang="en-US" dirty="0" smtClean="0">
                <a:solidFill>
                  <a:schemeClr val="tx1">
                    <a:lumMod val="75000"/>
                    <a:lumOff val="25000"/>
                  </a:schemeClr>
                </a:solidFill>
              </a:rPr>
              <a:t>increases</a:t>
            </a:r>
            <a:endParaRPr lang="en-US" dirty="0">
              <a:solidFill>
                <a:schemeClr val="tx1">
                  <a:lumMod val="75000"/>
                  <a:lumOff val="25000"/>
                </a:schemeClr>
              </a:solidFill>
            </a:endParaRPr>
          </a:p>
        </p:txBody>
      </p:sp>
      <p:sp>
        <p:nvSpPr>
          <p:cNvPr id="20" name="Down Arrow Callout 19"/>
          <p:cNvSpPr/>
          <p:nvPr/>
        </p:nvSpPr>
        <p:spPr>
          <a:xfrm>
            <a:off x="7016427" y="4495800"/>
            <a:ext cx="1524000" cy="22098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rPr>
              <a:t>Temperature decreases</a:t>
            </a:r>
          </a:p>
          <a:p>
            <a:pPr algn="ctr"/>
            <a:r>
              <a:rPr lang="en-US" sz="1500" dirty="0" smtClean="0">
                <a:solidFill>
                  <a:schemeClr val="tx1">
                    <a:lumMod val="75000"/>
                    <a:lumOff val="25000"/>
                  </a:schemeClr>
                </a:solidFill>
              </a:rPr>
              <a:t>because cold water is more dense and sinks</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4244381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12" y="685800"/>
            <a:ext cx="8915400" cy="5029200"/>
          </a:xfrm>
        </p:spPr>
        <p:txBody>
          <a:bodyPr>
            <a:noAutofit/>
          </a:bodyPr>
          <a:lstStyle/>
          <a:p>
            <a:pPr marL="182880" indent="0" algn="ctr">
              <a:buNone/>
            </a:pPr>
            <a:r>
              <a:rPr lang="en-US" sz="5400" b="1" u="sng" dirty="0" smtClean="0">
                <a:effectLst>
                  <a:outerShdw blurRad="38100" dist="38100" dir="2700000" algn="tl">
                    <a:srgbClr val="000000">
                      <a:alpha val="43137"/>
                    </a:srgbClr>
                  </a:outerShdw>
                </a:effectLst>
              </a:rPr>
              <a:t>Summarizing Strategy:</a:t>
            </a:r>
            <a:br>
              <a:rPr lang="en-US" sz="5400" b="1" u="sng"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Answer the lesson essential question</a:t>
            </a:r>
            <a:r>
              <a:rPr lang="en-US" sz="5400" b="1" u="sng" dirty="0" smtClean="0">
                <a:effectLst>
                  <a:outerShdw blurRad="38100" dist="38100" dir="2700000" algn="tl">
                    <a:srgbClr val="000000">
                      <a:alpha val="43137"/>
                    </a:srgbClr>
                  </a:outerShdw>
                </a:effectLst>
              </a:rPr>
              <a:t/>
            </a:r>
            <a:br>
              <a:rPr lang="en-US" sz="5400" b="1" u="sng" dirty="0" smtClean="0">
                <a:effectLst>
                  <a:outerShdw blurRad="38100" dist="38100" dir="2700000" algn="tl">
                    <a:srgbClr val="000000">
                      <a:alpha val="43137"/>
                    </a:srgbClr>
                  </a:outerShdw>
                </a:effectLst>
              </a:rPr>
            </a:br>
            <a:r>
              <a:rPr lang="en-US" sz="3200" b="1" u="sng" dirty="0" smtClean="0">
                <a:effectLst>
                  <a:outerShdw blurRad="38100" dist="38100" dir="2700000" algn="tl">
                    <a:srgbClr val="000000">
                      <a:alpha val="43137"/>
                    </a:srgbClr>
                  </a:outerShdw>
                </a:effectLst>
              </a:rPr>
              <a:t/>
            </a:r>
            <a:br>
              <a:rPr lang="en-US" sz="3200" b="1"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How does the temperature and salinity of water affect density</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4936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17759" y="34712"/>
            <a:ext cx="7086600" cy="990599"/>
          </a:xfrm>
        </p:spPr>
        <p:txBody>
          <a:bodyPr/>
          <a:lstStyle/>
          <a:p>
            <a:pPr marL="182880" indent="0" algn="ctr">
              <a:buNone/>
            </a:pPr>
            <a:r>
              <a:rPr lang="en-US" u="sng" dirty="0" smtClean="0">
                <a:effectLst>
                  <a:reflection blurRad="6350" stA="55000" endA="300" endPos="17000" dir="5400000" sy="-100000" algn="bl" rotWithShape="0"/>
                </a:effectLst>
              </a:rPr>
              <a:t>Activating Strategy</a:t>
            </a:r>
            <a:endParaRPr lang="en-US" u="sng" dirty="0">
              <a:effectLst>
                <a:reflection blurRad="6350" stA="55000" endA="300" endPos="17000" dir="5400000" sy="-100000" algn="bl" rotWithShape="0"/>
              </a:effectLst>
            </a:endParaRPr>
          </a:p>
        </p:txBody>
      </p:sp>
      <p:sp>
        <p:nvSpPr>
          <p:cNvPr id="4" name="Subtitle 1"/>
          <p:cNvSpPr txBox="1">
            <a:spLocks/>
          </p:cNvSpPr>
          <p:nvPr/>
        </p:nvSpPr>
        <p:spPr>
          <a:xfrm>
            <a:off x="35459" y="1295400"/>
            <a:ext cx="5867400" cy="16002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buClr>
                <a:srgbClr val="F14124">
                  <a:lumMod val="75000"/>
                </a:srgbClr>
              </a:buClr>
            </a:pPr>
            <a:r>
              <a:rPr lang="en-US" sz="3200" dirty="0" smtClean="0">
                <a:solidFill>
                  <a:srgbClr val="212745"/>
                </a:solidFill>
              </a:rPr>
              <a:t>The diagram to the right illustrates an object that </a:t>
            </a:r>
            <a:br>
              <a:rPr lang="en-US" sz="3200" dirty="0" smtClean="0">
                <a:solidFill>
                  <a:srgbClr val="212745"/>
                </a:solidFill>
              </a:rPr>
            </a:br>
            <a:r>
              <a:rPr lang="en-US" sz="3200" dirty="0" smtClean="0">
                <a:solidFill>
                  <a:srgbClr val="212745"/>
                </a:solidFill>
              </a:rPr>
              <a:t>has a lot of density.</a:t>
            </a:r>
          </a:p>
          <a:p>
            <a:pPr algn="ctr">
              <a:buClr>
                <a:srgbClr val="F14124">
                  <a:lumMod val="75000"/>
                </a:srgbClr>
              </a:buClr>
            </a:pPr>
            <a:endParaRPr lang="en-US" sz="1050" dirty="0">
              <a:solidFill>
                <a:srgbClr val="212745"/>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167" y="1490050"/>
            <a:ext cx="30194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1"/>
          <p:cNvSpPr txBox="1">
            <a:spLocks/>
          </p:cNvSpPr>
          <p:nvPr/>
        </p:nvSpPr>
        <p:spPr>
          <a:xfrm>
            <a:off x="158445" y="5326448"/>
            <a:ext cx="8802988" cy="13335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2400" b="1" dirty="0" smtClean="0"/>
              <a:t>Temperature</a:t>
            </a:r>
            <a:r>
              <a:rPr lang="en-US" sz="2400" dirty="0" smtClean="0"/>
              <a:t>: the degree of hotness or coldness of an object</a:t>
            </a:r>
          </a:p>
          <a:p>
            <a:pPr algn="ctr"/>
            <a:endParaRPr lang="en-US" sz="1000" b="1" dirty="0" smtClean="0"/>
          </a:p>
          <a:p>
            <a:pPr algn="ctr"/>
            <a:r>
              <a:rPr lang="en-US" sz="2400" b="1" dirty="0" smtClean="0"/>
              <a:t>Salinity</a:t>
            </a:r>
            <a:r>
              <a:rPr lang="en-US" sz="2400" dirty="0" smtClean="0"/>
              <a:t>: the dissolved salt content of a body of water</a:t>
            </a:r>
          </a:p>
        </p:txBody>
      </p:sp>
      <p:sp>
        <p:nvSpPr>
          <p:cNvPr id="6" name="Rectangle 5"/>
          <p:cNvSpPr/>
          <p:nvPr/>
        </p:nvSpPr>
        <p:spPr>
          <a:xfrm>
            <a:off x="158444" y="3276600"/>
            <a:ext cx="5480355" cy="1569660"/>
          </a:xfrm>
          <a:prstGeom prst="rect">
            <a:avLst/>
          </a:prstGeom>
        </p:spPr>
        <p:txBody>
          <a:bodyPr wrap="square">
            <a:spAutoFit/>
          </a:bodyPr>
          <a:lstStyle/>
          <a:p>
            <a:pPr algn="ctr">
              <a:buClr>
                <a:srgbClr val="F14124">
                  <a:lumMod val="75000"/>
                </a:srgbClr>
              </a:buClr>
            </a:pPr>
            <a:r>
              <a:rPr lang="en-US" sz="3200" dirty="0">
                <a:solidFill>
                  <a:srgbClr val="212745"/>
                </a:solidFill>
              </a:rPr>
              <a:t>H</a:t>
            </a:r>
            <a:r>
              <a:rPr lang="en-US" sz="3200" dirty="0" smtClean="0">
                <a:solidFill>
                  <a:srgbClr val="212745"/>
                </a:solidFill>
              </a:rPr>
              <a:t>ow </a:t>
            </a:r>
            <a:r>
              <a:rPr lang="en-US" sz="3200" dirty="0">
                <a:solidFill>
                  <a:srgbClr val="212745"/>
                </a:solidFill>
              </a:rPr>
              <a:t>do you think temperature affects </a:t>
            </a:r>
            <a:r>
              <a:rPr lang="en-US" sz="3200" dirty="0" smtClean="0">
                <a:solidFill>
                  <a:srgbClr val="212745"/>
                </a:solidFill>
              </a:rPr>
              <a:t>density? </a:t>
            </a:r>
            <a:r>
              <a:rPr lang="en-US" sz="3200" dirty="0">
                <a:solidFill>
                  <a:srgbClr val="212745"/>
                </a:solidFill>
              </a:rPr>
              <a:t>What about salinity?</a:t>
            </a:r>
          </a:p>
        </p:txBody>
      </p:sp>
    </p:spTree>
    <p:extLst>
      <p:ext uri="{BB962C8B-B14F-4D97-AF65-F5344CB8AC3E}">
        <p14:creationId xmlns:p14="http://schemas.microsoft.com/office/powerpoint/2010/main" val="1792178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nodeType="afterEffect">
                                  <p:stCondLst>
                                    <p:cond delay="200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Effect transition="in" filter="fade">
                                      <p:cBhvr>
                                        <p:cTn id="15" dur="1000"/>
                                        <p:tgtEl>
                                          <p:spTgt spid="1027"/>
                                        </p:tgtEl>
                                      </p:cBhvr>
                                    </p:animEffect>
                                  </p:childTnLst>
                                </p:cTn>
                              </p:par>
                            </p:childTnLst>
                          </p:cTn>
                        </p:par>
                        <p:par>
                          <p:cTn id="16" fill="hold">
                            <p:stCondLst>
                              <p:cond delay="4500"/>
                            </p:stCondLst>
                            <p:childTnLst>
                              <p:par>
                                <p:cTn id="17" presetID="53" presetClass="entr" presetSubtype="16" fill="hold" grpId="0" nodeType="after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6368" y="381000"/>
            <a:ext cx="8686800" cy="1752600"/>
          </a:xfrm>
        </p:spPr>
        <p:txBody>
          <a:bodyPr>
            <a:noAutofit/>
          </a:bodyPr>
          <a:lstStyle/>
          <a:p>
            <a:pPr marL="45720" indent="0" algn="ctr">
              <a:buNone/>
            </a:pPr>
            <a:r>
              <a:rPr lang="en-US" sz="5200" b="1" dirty="0" smtClean="0"/>
              <a:t>Look at the diagram below. What does it illustrate?</a:t>
            </a:r>
            <a:endParaRPr lang="en-US" sz="52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95600"/>
            <a:ext cx="88347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5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6560" y="304800"/>
            <a:ext cx="8686800" cy="3124200"/>
          </a:xfrm>
        </p:spPr>
        <p:txBody>
          <a:bodyPr>
            <a:normAutofit/>
          </a:bodyPr>
          <a:lstStyle/>
          <a:p>
            <a:pPr marL="45720" indent="0" algn="ctr">
              <a:buNone/>
            </a:pPr>
            <a:r>
              <a:rPr lang="en-US" sz="3900" b="1" dirty="0"/>
              <a:t>Everything is </a:t>
            </a:r>
            <a:r>
              <a:rPr lang="en-US" sz="3900" b="1" dirty="0" smtClean="0"/>
              <a:t>made </a:t>
            </a:r>
            <a:r>
              <a:rPr lang="en-US" sz="3900" b="1" dirty="0"/>
              <a:t>up of Matter</a:t>
            </a:r>
            <a:r>
              <a:rPr lang="en-US" sz="3600" b="1" dirty="0" smtClean="0"/>
              <a:t>.</a:t>
            </a:r>
          </a:p>
          <a:p>
            <a:pPr marL="45720" indent="0" algn="ctr">
              <a:buNone/>
            </a:pPr>
            <a:endParaRPr lang="en-US" sz="1300" dirty="0" smtClean="0"/>
          </a:p>
          <a:p>
            <a:pPr marL="45720" indent="0" algn="ctr">
              <a:buNone/>
            </a:pPr>
            <a:r>
              <a:rPr lang="en-US" sz="3900" b="1" dirty="0" smtClean="0"/>
              <a:t>Matter can be broken down into smaller particles such as atoms and molecules.</a:t>
            </a:r>
          </a:p>
        </p:txBody>
      </p:sp>
      <p:pic>
        <p:nvPicPr>
          <p:cNvPr id="1026" name="Picture 2" descr="http://www.chem4kids.com/files/art/atom-intro-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7973121"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3654213"/>
            <a:ext cx="1752600" cy="523220"/>
          </a:xfrm>
          <a:prstGeom prst="rect">
            <a:avLst/>
          </a:prstGeom>
          <a:noFill/>
        </p:spPr>
        <p:txBody>
          <a:bodyPr wrap="square" rtlCol="0">
            <a:spAutoFit/>
          </a:bodyPr>
          <a:lstStyle/>
          <a:p>
            <a:pPr algn="ctr"/>
            <a:r>
              <a:rPr lang="en-US" sz="2800" b="1" dirty="0" smtClean="0">
                <a:solidFill>
                  <a:prstClr val="black">
                    <a:lumMod val="75000"/>
                    <a:lumOff val="25000"/>
                  </a:prstClr>
                </a:solidFill>
              </a:rPr>
              <a:t>Matter</a:t>
            </a:r>
            <a:endParaRPr lang="en-US" sz="2800" b="1" dirty="0">
              <a:solidFill>
                <a:prstClr val="black">
                  <a:lumMod val="75000"/>
                  <a:lumOff val="25000"/>
                </a:prstClr>
              </a:solidFill>
            </a:endParaRPr>
          </a:p>
        </p:txBody>
      </p:sp>
      <p:sp>
        <p:nvSpPr>
          <p:cNvPr id="6" name="TextBox 5"/>
          <p:cNvSpPr txBox="1"/>
          <p:nvPr/>
        </p:nvSpPr>
        <p:spPr>
          <a:xfrm>
            <a:off x="2151707" y="3654213"/>
            <a:ext cx="2057400" cy="523220"/>
          </a:xfrm>
          <a:prstGeom prst="rect">
            <a:avLst/>
          </a:prstGeom>
          <a:noFill/>
        </p:spPr>
        <p:txBody>
          <a:bodyPr wrap="square" rtlCol="0">
            <a:spAutoFit/>
          </a:bodyPr>
          <a:lstStyle/>
          <a:p>
            <a:pPr algn="ctr"/>
            <a:r>
              <a:rPr lang="en-US" sz="2800" b="1" dirty="0" smtClean="0">
                <a:solidFill>
                  <a:prstClr val="black">
                    <a:lumMod val="75000"/>
                    <a:lumOff val="25000"/>
                  </a:prstClr>
                </a:solidFill>
              </a:rPr>
              <a:t>Molecule</a:t>
            </a:r>
            <a:endParaRPr lang="en-US" sz="2800" b="1" dirty="0">
              <a:solidFill>
                <a:prstClr val="black">
                  <a:lumMod val="75000"/>
                  <a:lumOff val="25000"/>
                </a:prstClr>
              </a:solidFill>
            </a:endParaRPr>
          </a:p>
        </p:txBody>
      </p:sp>
      <p:sp>
        <p:nvSpPr>
          <p:cNvPr id="7" name="TextBox 6"/>
          <p:cNvSpPr txBox="1"/>
          <p:nvPr/>
        </p:nvSpPr>
        <p:spPr>
          <a:xfrm>
            <a:off x="533400" y="3657600"/>
            <a:ext cx="1600200" cy="523220"/>
          </a:xfrm>
          <a:prstGeom prst="rect">
            <a:avLst/>
          </a:prstGeom>
          <a:noFill/>
        </p:spPr>
        <p:txBody>
          <a:bodyPr wrap="square" rtlCol="0">
            <a:spAutoFit/>
          </a:bodyPr>
          <a:lstStyle/>
          <a:p>
            <a:pPr algn="ctr"/>
            <a:r>
              <a:rPr lang="en-US" sz="2800" b="1" dirty="0" smtClean="0">
                <a:solidFill>
                  <a:prstClr val="black">
                    <a:lumMod val="75000"/>
                    <a:lumOff val="25000"/>
                  </a:prstClr>
                </a:solidFill>
              </a:rPr>
              <a:t>Atoms</a:t>
            </a:r>
            <a:endParaRPr lang="en-US" sz="2800" b="1" dirty="0">
              <a:solidFill>
                <a:prstClr val="black">
                  <a:lumMod val="75000"/>
                  <a:lumOff val="25000"/>
                </a:prstClr>
              </a:solidFill>
            </a:endParaRPr>
          </a:p>
        </p:txBody>
      </p:sp>
    </p:spTree>
    <p:extLst>
      <p:ext uri="{BB962C8B-B14F-4D97-AF65-F5344CB8AC3E}">
        <p14:creationId xmlns:p14="http://schemas.microsoft.com/office/powerpoint/2010/main" val="147297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4000"/>
                            </p:stCondLst>
                            <p:childTnLst>
                              <p:par>
                                <p:cTn id="17" presetID="53" presetClass="entr" presetSubtype="16" fill="hold" nodeType="afterEffect">
                                  <p:stCondLst>
                                    <p:cond delay="250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Effect transition="in" filter="fade">
                                      <p:cBhvr>
                                        <p:cTn id="21" dur="1000"/>
                                        <p:tgtEl>
                                          <p:spTgt spid="1026"/>
                                        </p:tgtEl>
                                      </p:cBhvr>
                                    </p:animEffect>
                                  </p:childTnLst>
                                </p:cTn>
                              </p:par>
                            </p:childTnLst>
                          </p:cTn>
                        </p:par>
                        <p:par>
                          <p:cTn id="22" fill="hold">
                            <p:stCondLst>
                              <p:cond delay="7500"/>
                            </p:stCondLst>
                            <p:childTnLst>
                              <p:par>
                                <p:cTn id="23" presetID="53" presetClass="entr" presetSubtype="16" fill="hold" grpId="0" nodeType="after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par>
                          <p:cTn id="28" fill="hold">
                            <p:stCondLst>
                              <p:cond delay="9500"/>
                            </p:stCondLst>
                            <p:childTnLst>
                              <p:par>
                                <p:cTn id="29" presetID="53" presetClass="entr" presetSubtype="16" fill="hold" grpId="0" nodeType="after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par>
                          <p:cTn id="34" fill="hold">
                            <p:stCondLst>
                              <p:cond delay="11500"/>
                            </p:stCondLst>
                            <p:childTnLst>
                              <p:par>
                                <p:cTn id="35" presetID="53" presetClass="entr" presetSubtype="16"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1143000"/>
          </a:xfrm>
        </p:spPr>
        <p:txBody>
          <a:bodyPr/>
          <a:lstStyle/>
          <a:p>
            <a:pPr marL="0" indent="0" algn="ctr">
              <a:buNone/>
            </a:pPr>
            <a:r>
              <a:rPr lang="en-US" sz="6600" dirty="0" smtClean="0">
                <a:effectLst>
                  <a:reflection blurRad="6350" stA="55000" endA="300" endPos="16000" dir="5400000" sy="-100000" algn="bl" rotWithShape="0"/>
                </a:effectLst>
              </a:rPr>
              <a:t>What is Density?</a:t>
            </a:r>
            <a:endParaRPr lang="en-US" sz="6600" dirty="0">
              <a:effectLst>
                <a:reflection blurRad="6350" stA="55000" endA="300" endPos="16000" dir="5400000" sy="-100000" algn="bl" rotWithShape="0"/>
              </a:effectLst>
            </a:endParaRPr>
          </a:p>
        </p:txBody>
      </p:sp>
      <p:sp>
        <p:nvSpPr>
          <p:cNvPr id="3" name="Content Placeholder 2"/>
          <p:cNvSpPr>
            <a:spLocks noGrp="1"/>
          </p:cNvSpPr>
          <p:nvPr>
            <p:ph sz="quarter" idx="13"/>
          </p:nvPr>
        </p:nvSpPr>
        <p:spPr>
          <a:xfrm>
            <a:off x="381000" y="1447800"/>
            <a:ext cx="8382000" cy="2743200"/>
          </a:xfrm>
        </p:spPr>
        <p:txBody>
          <a:bodyPr>
            <a:normAutofit fontScale="70000" lnSpcReduction="20000"/>
          </a:bodyPr>
          <a:lstStyle/>
          <a:p>
            <a:pPr marL="45720" indent="0" algn="ctr">
              <a:buNone/>
            </a:pPr>
            <a:r>
              <a:rPr lang="en-US" sz="4000" dirty="0"/>
              <a:t>Density is the amount of matter (mass) in a given space (volume) </a:t>
            </a:r>
            <a:endParaRPr lang="en-US" sz="4000" dirty="0" smtClean="0"/>
          </a:p>
          <a:p>
            <a:pPr marL="45720" indent="0" algn="ctr">
              <a:buNone/>
            </a:pPr>
            <a:endParaRPr lang="en-US" dirty="0" smtClean="0"/>
          </a:p>
          <a:p>
            <a:pPr marL="45720" indent="0" algn="ctr">
              <a:buNone/>
            </a:pPr>
            <a:r>
              <a:rPr lang="en-US" sz="4000" dirty="0" smtClean="0"/>
              <a:t>For </a:t>
            </a:r>
            <a:r>
              <a:rPr lang="en-US" sz="4000" dirty="0"/>
              <a:t>example, a golf ball and a table-tennis ball have similar volumes. But a golf ball has more mass than a table-tennis ball does. So, the golf ball has a greater density</a:t>
            </a:r>
            <a:r>
              <a:rPr lang="en-US" sz="4000" dirty="0" smtClean="0"/>
              <a:t>.</a:t>
            </a:r>
            <a:endParaRPr lang="en-US" sz="4000" dirty="0"/>
          </a:p>
        </p:txBody>
      </p:sp>
      <p:grpSp>
        <p:nvGrpSpPr>
          <p:cNvPr id="6" name="Group 5"/>
          <p:cNvGrpSpPr/>
          <p:nvPr/>
        </p:nvGrpSpPr>
        <p:grpSpPr>
          <a:xfrm>
            <a:off x="2057400" y="4117070"/>
            <a:ext cx="5029200" cy="2199073"/>
            <a:chOff x="2057400" y="4117070"/>
            <a:chExt cx="5029200" cy="2199073"/>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7070"/>
              <a:ext cx="2209800" cy="21990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55920"/>
              <a:ext cx="2133600" cy="2101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092343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53" presetClass="entr" presetSubtype="16" fill="hold" nodeType="afterEffect">
                                  <p:stCondLst>
                                    <p:cond delay="2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4000"/>
                            </p:stCondLst>
                            <p:childTnLst>
                              <p:par>
                                <p:cTn id="24" presetID="53" presetClass="entr" presetSubtype="16" fill="hold" grpId="0" nodeType="afterEffect">
                                  <p:stCondLst>
                                    <p:cond delay="10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188" y="249348"/>
            <a:ext cx="22383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44" y="4005122"/>
            <a:ext cx="283845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950" y="4003613"/>
            <a:ext cx="28670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29050"/>
            <a:ext cx="26098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2067106">
            <a:off x="2524694" y="2457981"/>
            <a:ext cx="830561" cy="17815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41181" y="2590800"/>
            <a:ext cx="830561" cy="14733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9111244">
            <a:off x="6417841" y="2366813"/>
            <a:ext cx="830561" cy="180303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627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par>
                          <p:cTn id="15" fill="hold">
                            <p:stCondLst>
                              <p:cond delay="1000"/>
                            </p:stCondLst>
                            <p:childTnLst>
                              <p:par>
                                <p:cTn id="16" presetID="53" presetClass="entr" presetSubtype="16" fill="hold" nodeType="afterEffect">
                                  <p:stCondLst>
                                    <p:cond delay="500"/>
                                  </p:stCondLst>
                                  <p:childTnLst>
                                    <p:set>
                                      <p:cBhvr>
                                        <p:cTn id="17" dur="1" fill="hold">
                                          <p:stCondLst>
                                            <p:cond delay="0"/>
                                          </p:stCondLst>
                                        </p:cTn>
                                        <p:tgtEl>
                                          <p:spTgt spid="5126"/>
                                        </p:tgtEl>
                                        <p:attrNameLst>
                                          <p:attrName>style.visibility</p:attrName>
                                        </p:attrNameLst>
                                      </p:cBhvr>
                                      <p:to>
                                        <p:strVal val="visible"/>
                                      </p:to>
                                    </p:set>
                                    <p:anim calcmode="lin" valueType="num">
                                      <p:cBhvr>
                                        <p:cTn id="18" dur="1000" fill="hold"/>
                                        <p:tgtEl>
                                          <p:spTgt spid="5126"/>
                                        </p:tgtEl>
                                        <p:attrNameLst>
                                          <p:attrName>ppt_w</p:attrName>
                                        </p:attrNameLst>
                                      </p:cBhvr>
                                      <p:tavLst>
                                        <p:tav tm="0">
                                          <p:val>
                                            <p:fltVal val="0"/>
                                          </p:val>
                                        </p:tav>
                                        <p:tav tm="100000">
                                          <p:val>
                                            <p:strVal val="#ppt_w"/>
                                          </p:val>
                                        </p:tav>
                                      </p:tavLst>
                                    </p:anim>
                                    <p:anim calcmode="lin" valueType="num">
                                      <p:cBhvr>
                                        <p:cTn id="19" dur="1000" fill="hold"/>
                                        <p:tgtEl>
                                          <p:spTgt spid="5126"/>
                                        </p:tgtEl>
                                        <p:attrNameLst>
                                          <p:attrName>ppt_h</p:attrName>
                                        </p:attrNameLst>
                                      </p:cBhvr>
                                      <p:tavLst>
                                        <p:tav tm="0">
                                          <p:val>
                                            <p:fltVal val="0"/>
                                          </p:val>
                                        </p:tav>
                                        <p:tav tm="100000">
                                          <p:val>
                                            <p:strVal val="#ppt_h"/>
                                          </p:val>
                                        </p:tav>
                                      </p:tavLst>
                                    </p:anim>
                                    <p:animEffect transition="in" filter="fade">
                                      <p:cBhvr>
                                        <p:cTn id="20" dur="10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1000"/>
                            </p:stCondLst>
                            <p:childTnLst>
                              <p:par>
                                <p:cTn id="27" presetID="53" presetClass="entr" presetSubtype="16" fill="hold" nodeType="afterEffect">
                                  <p:stCondLst>
                                    <p:cond delay="500"/>
                                  </p:stCondLst>
                                  <p:childTnLst>
                                    <p:set>
                                      <p:cBhvr>
                                        <p:cTn id="28" dur="1" fill="hold">
                                          <p:stCondLst>
                                            <p:cond delay="0"/>
                                          </p:stCondLst>
                                        </p:cTn>
                                        <p:tgtEl>
                                          <p:spTgt spid="5127"/>
                                        </p:tgtEl>
                                        <p:attrNameLst>
                                          <p:attrName>style.visibility</p:attrName>
                                        </p:attrNameLst>
                                      </p:cBhvr>
                                      <p:to>
                                        <p:strVal val="visible"/>
                                      </p:to>
                                    </p:set>
                                    <p:anim calcmode="lin" valueType="num">
                                      <p:cBhvr>
                                        <p:cTn id="29" dur="1000" fill="hold"/>
                                        <p:tgtEl>
                                          <p:spTgt spid="5127"/>
                                        </p:tgtEl>
                                        <p:attrNameLst>
                                          <p:attrName>ppt_w</p:attrName>
                                        </p:attrNameLst>
                                      </p:cBhvr>
                                      <p:tavLst>
                                        <p:tav tm="0">
                                          <p:val>
                                            <p:fltVal val="0"/>
                                          </p:val>
                                        </p:tav>
                                        <p:tav tm="100000">
                                          <p:val>
                                            <p:strVal val="#ppt_w"/>
                                          </p:val>
                                        </p:tav>
                                      </p:tavLst>
                                    </p:anim>
                                    <p:anim calcmode="lin" valueType="num">
                                      <p:cBhvr>
                                        <p:cTn id="30" dur="1000" fill="hold"/>
                                        <p:tgtEl>
                                          <p:spTgt spid="5127"/>
                                        </p:tgtEl>
                                        <p:attrNameLst>
                                          <p:attrName>ppt_h</p:attrName>
                                        </p:attrNameLst>
                                      </p:cBhvr>
                                      <p:tavLst>
                                        <p:tav tm="0">
                                          <p:val>
                                            <p:fltVal val="0"/>
                                          </p:val>
                                        </p:tav>
                                        <p:tav tm="100000">
                                          <p:val>
                                            <p:strVal val="#ppt_h"/>
                                          </p:val>
                                        </p:tav>
                                      </p:tavLst>
                                    </p:anim>
                                    <p:animEffect transition="in" filter="fade">
                                      <p:cBhvr>
                                        <p:cTn id="31" dur="1000"/>
                                        <p:tgtEl>
                                          <p:spTgt spid="51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par>
                          <p:cTn id="37" fill="hold">
                            <p:stCondLst>
                              <p:cond delay="1000"/>
                            </p:stCondLst>
                            <p:childTnLst>
                              <p:par>
                                <p:cTn id="38" presetID="53" presetClass="entr" presetSubtype="16" fill="hold" nodeType="afterEffect">
                                  <p:stCondLst>
                                    <p:cond delay="500"/>
                                  </p:stCondLst>
                                  <p:childTnLst>
                                    <p:set>
                                      <p:cBhvr>
                                        <p:cTn id="39" dur="1" fill="hold">
                                          <p:stCondLst>
                                            <p:cond delay="0"/>
                                          </p:stCondLst>
                                        </p:cTn>
                                        <p:tgtEl>
                                          <p:spTgt spid="5128"/>
                                        </p:tgtEl>
                                        <p:attrNameLst>
                                          <p:attrName>style.visibility</p:attrName>
                                        </p:attrNameLst>
                                      </p:cBhvr>
                                      <p:to>
                                        <p:strVal val="visible"/>
                                      </p:to>
                                    </p:set>
                                    <p:anim calcmode="lin" valueType="num">
                                      <p:cBhvr>
                                        <p:cTn id="40" dur="1000" fill="hold"/>
                                        <p:tgtEl>
                                          <p:spTgt spid="5128"/>
                                        </p:tgtEl>
                                        <p:attrNameLst>
                                          <p:attrName>ppt_w</p:attrName>
                                        </p:attrNameLst>
                                      </p:cBhvr>
                                      <p:tavLst>
                                        <p:tav tm="0">
                                          <p:val>
                                            <p:fltVal val="0"/>
                                          </p:val>
                                        </p:tav>
                                        <p:tav tm="100000">
                                          <p:val>
                                            <p:strVal val="#ppt_w"/>
                                          </p:val>
                                        </p:tav>
                                      </p:tavLst>
                                    </p:anim>
                                    <p:anim calcmode="lin" valueType="num">
                                      <p:cBhvr>
                                        <p:cTn id="41" dur="1000" fill="hold"/>
                                        <p:tgtEl>
                                          <p:spTgt spid="5128"/>
                                        </p:tgtEl>
                                        <p:attrNameLst>
                                          <p:attrName>ppt_h</p:attrName>
                                        </p:attrNameLst>
                                      </p:cBhvr>
                                      <p:tavLst>
                                        <p:tav tm="0">
                                          <p:val>
                                            <p:fltVal val="0"/>
                                          </p:val>
                                        </p:tav>
                                        <p:tav tm="100000">
                                          <p:val>
                                            <p:strVal val="#ppt_h"/>
                                          </p:val>
                                        </p:tav>
                                      </p:tavLst>
                                    </p:anim>
                                    <p:animEffect transition="in" filter="fade">
                                      <p:cBhvr>
                                        <p:cTn id="42"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381000"/>
            <a:ext cx="7620000" cy="1981200"/>
          </a:xfrm>
        </p:spPr>
        <p:txBody>
          <a:bodyPr>
            <a:noAutofit/>
          </a:bodyPr>
          <a:lstStyle/>
          <a:p>
            <a:pPr marL="45720" indent="0" algn="ctr">
              <a:buNone/>
            </a:pPr>
            <a:r>
              <a:rPr lang="en-US" sz="6000" b="1" dirty="0" smtClean="0"/>
              <a:t>Which one has greater density?</a:t>
            </a:r>
            <a:endParaRPr lang="en-US" sz="6000" b="1" dirty="0"/>
          </a:p>
        </p:txBody>
      </p:sp>
      <p:grpSp>
        <p:nvGrpSpPr>
          <p:cNvPr id="2" name="Group 1"/>
          <p:cNvGrpSpPr/>
          <p:nvPr/>
        </p:nvGrpSpPr>
        <p:grpSpPr>
          <a:xfrm>
            <a:off x="838200" y="2779449"/>
            <a:ext cx="7620000" cy="3352800"/>
            <a:chOff x="838200" y="2779449"/>
            <a:chExt cx="7620000" cy="33528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79449"/>
              <a:ext cx="32596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70224"/>
              <a:ext cx="2971800" cy="317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1642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28600"/>
            <a:ext cx="7772400" cy="1219200"/>
          </a:xfrm>
        </p:spPr>
        <p:txBody>
          <a:bodyPr>
            <a:noAutofit/>
          </a:bodyPr>
          <a:lstStyle/>
          <a:p>
            <a:pPr algn="ctr"/>
            <a:r>
              <a:rPr lang="en-US" sz="4400" b="1" dirty="0" smtClean="0"/>
              <a:t>Let’s apply the concept of Density to Liquids</a:t>
            </a:r>
            <a:endParaRPr lang="en-US" sz="4400" b="1" dirty="0"/>
          </a:p>
        </p:txBody>
      </p:sp>
      <p:sp>
        <p:nvSpPr>
          <p:cNvPr id="3" name="Title 2"/>
          <p:cNvSpPr>
            <a:spLocks noGrp="1"/>
          </p:cNvSpPr>
          <p:nvPr>
            <p:ph type="ctrTitle"/>
          </p:nvPr>
        </p:nvSpPr>
        <p:spPr>
          <a:xfrm>
            <a:off x="990600" y="1905000"/>
            <a:ext cx="7175351" cy="2819400"/>
          </a:xfrm>
        </p:spPr>
        <p:txBody>
          <a:bodyPr/>
          <a:lstStyle/>
          <a:p>
            <a:pPr marL="182880" indent="0" algn="ctr">
              <a:buNone/>
            </a:pPr>
            <a:r>
              <a:rPr lang="en-US" sz="7200" dirty="0" smtClean="0">
                <a:effectLst>
                  <a:reflection blurRad="6350" stA="55000" endA="300" endPos="17000" dir="5400000" sy="-100000" algn="bl" rotWithShape="0"/>
                </a:effectLst>
              </a:rPr>
              <a:t>Density of Liquids Activity</a:t>
            </a:r>
            <a:br>
              <a:rPr lang="en-US" sz="7200" dirty="0" smtClean="0">
                <a:effectLst>
                  <a:reflection blurRad="6350" stA="55000" endA="300" endPos="17000" dir="5400000" sy="-100000" algn="bl" rotWithShape="0"/>
                </a:effectLst>
              </a:rPr>
            </a:br>
            <a:r>
              <a:rPr lang="en-US" sz="4400" dirty="0" smtClean="0">
                <a:effectLst>
                  <a:reflection blurRad="6350" stA="55000" endA="300" endPos="17000" dir="5400000" sy="-100000" algn="bl" rotWithShape="0"/>
                </a:effectLst>
              </a:rPr>
              <a:t>[see resources]</a:t>
            </a:r>
            <a:endParaRPr lang="en-US" sz="4400" dirty="0">
              <a:effectLst>
                <a:reflection blurRad="6350" stA="55000" endA="300" endPos="17000" dir="5400000" sy="-100000" algn="bl" rotWithShape="0"/>
              </a:effectLst>
            </a:endParaRPr>
          </a:p>
        </p:txBody>
      </p:sp>
      <p:sp>
        <p:nvSpPr>
          <p:cNvPr id="4" name="Subtitle 1"/>
          <p:cNvSpPr txBox="1">
            <a:spLocks/>
          </p:cNvSpPr>
          <p:nvPr/>
        </p:nvSpPr>
        <p:spPr>
          <a:xfrm>
            <a:off x="685800" y="5344562"/>
            <a:ext cx="7772400" cy="12192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4000" b="1" dirty="0" smtClean="0"/>
              <a:t>If you cannot do the activity, see the next slide</a:t>
            </a:r>
            <a:endParaRPr lang="en-US" sz="4000" b="1" dirty="0"/>
          </a:p>
        </p:txBody>
      </p:sp>
    </p:spTree>
    <p:extLst>
      <p:ext uri="{BB962C8B-B14F-4D97-AF65-F5344CB8AC3E}">
        <p14:creationId xmlns:p14="http://schemas.microsoft.com/office/powerpoint/2010/main" val="2756603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3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4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1513</TotalTime>
  <Words>1853</Words>
  <Application>Microsoft Office PowerPoint</Application>
  <PresentationFormat>On-screen Show (4:3)</PresentationFormat>
  <Paragraphs>158</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Calibri</vt:lpstr>
      <vt:lpstr>Georgia</vt:lpstr>
      <vt:lpstr>Trebuchet MS</vt:lpstr>
      <vt:lpstr>Slipstream</vt:lpstr>
      <vt:lpstr>3_Slipstream</vt:lpstr>
      <vt:lpstr>1_Slipstream</vt:lpstr>
      <vt:lpstr>2_Slipstream</vt:lpstr>
      <vt:lpstr>4_Slipstream</vt:lpstr>
      <vt:lpstr>Essential Question: How does the temperature and salinity of water affect density?</vt:lpstr>
      <vt:lpstr>Activating Strategy</vt:lpstr>
      <vt:lpstr>Activating Strategy</vt:lpstr>
      <vt:lpstr>PowerPoint Presentation</vt:lpstr>
      <vt:lpstr>PowerPoint Presentation</vt:lpstr>
      <vt:lpstr>What is Density?</vt:lpstr>
      <vt:lpstr>PowerPoint Presentation</vt:lpstr>
      <vt:lpstr>PowerPoint Presentation</vt:lpstr>
      <vt:lpstr>Density of Liquids Activity [see resources]</vt:lpstr>
      <vt:lpstr>Density of Liquids</vt:lpstr>
      <vt:lpstr>Density of Liquids</vt:lpstr>
      <vt:lpstr>Density of Liquids</vt:lpstr>
      <vt:lpstr>Density:  Float or Sink </vt:lpstr>
      <vt:lpstr>Relationship between Density &amp; Temperature</vt:lpstr>
      <vt:lpstr>What is temperature?</vt:lpstr>
      <vt:lpstr>PowerPoint Presentation</vt:lpstr>
      <vt:lpstr>PowerPoint Presentation</vt:lpstr>
      <vt:lpstr>Relationship between Temperature and Density</vt:lpstr>
      <vt:lpstr>Relationship between Temperature and Density</vt:lpstr>
      <vt:lpstr>Relationship between Density &amp; Salinity</vt:lpstr>
      <vt:lpstr>What is  salinity?</vt:lpstr>
      <vt:lpstr>Salinity</vt:lpstr>
      <vt:lpstr>Salinity</vt:lpstr>
      <vt:lpstr>Density and Salinity</vt:lpstr>
      <vt:lpstr>PowerPoint Presentation</vt:lpstr>
      <vt:lpstr>Temperature, Salinity and Density</vt:lpstr>
      <vt:lpstr>Summarizing Strategy: Answer the lesson essential question  How does the temperature and salinity of water affect density?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What is the composition of the Earth’s oceans and where are they located?</dc:title>
  <dc:creator>Windows User</dc:creator>
  <cp:lastModifiedBy>Dixon, Trony</cp:lastModifiedBy>
  <cp:revision>97</cp:revision>
  <cp:lastPrinted>2017-01-09T22:28:15Z</cp:lastPrinted>
  <dcterms:created xsi:type="dcterms:W3CDTF">2014-09-24T13:48:28Z</dcterms:created>
  <dcterms:modified xsi:type="dcterms:W3CDTF">2017-01-09T22:30:14Z</dcterms:modified>
</cp:coreProperties>
</file>