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notesMasterIdLst>
    <p:notesMasterId r:id="rId89"/>
  </p:notesMasterIdLst>
  <p:sldIdLst>
    <p:sldId id="258" r:id="rId11"/>
    <p:sldId id="259" r:id="rId12"/>
    <p:sldId id="262" r:id="rId13"/>
    <p:sldId id="260" r:id="rId14"/>
    <p:sldId id="257" r:id="rId15"/>
    <p:sldId id="263" r:id="rId16"/>
    <p:sldId id="264" r:id="rId17"/>
    <p:sldId id="296" r:id="rId18"/>
    <p:sldId id="266" r:id="rId19"/>
    <p:sldId id="261" r:id="rId20"/>
    <p:sldId id="316" r:id="rId21"/>
    <p:sldId id="278" r:id="rId22"/>
    <p:sldId id="279" r:id="rId23"/>
    <p:sldId id="280" r:id="rId24"/>
    <p:sldId id="281" r:id="rId25"/>
    <p:sldId id="282" r:id="rId26"/>
    <p:sldId id="298" r:id="rId27"/>
    <p:sldId id="299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303" r:id="rId37"/>
    <p:sldId id="291" r:id="rId38"/>
    <p:sldId id="274" r:id="rId39"/>
    <p:sldId id="293" r:id="rId40"/>
    <p:sldId id="294" r:id="rId41"/>
    <p:sldId id="295" r:id="rId42"/>
    <p:sldId id="292" r:id="rId43"/>
    <p:sldId id="315" r:id="rId44"/>
    <p:sldId id="297" r:id="rId45"/>
    <p:sldId id="300" r:id="rId46"/>
    <p:sldId id="301" r:id="rId47"/>
    <p:sldId id="320" r:id="rId48"/>
    <p:sldId id="313" r:id="rId49"/>
    <p:sldId id="314" r:id="rId50"/>
    <p:sldId id="302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7" r:id="rId61"/>
    <p:sldId id="318" r:id="rId62"/>
    <p:sldId id="319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32" r:id="rId71"/>
    <p:sldId id="328" r:id="rId72"/>
    <p:sldId id="333" r:id="rId73"/>
    <p:sldId id="329" r:id="rId74"/>
    <p:sldId id="330" r:id="rId75"/>
    <p:sldId id="331" r:id="rId76"/>
    <p:sldId id="334" r:id="rId77"/>
    <p:sldId id="345" r:id="rId78"/>
    <p:sldId id="335" r:id="rId79"/>
    <p:sldId id="336" r:id="rId80"/>
    <p:sldId id="337" r:id="rId81"/>
    <p:sldId id="338" r:id="rId82"/>
    <p:sldId id="339" r:id="rId83"/>
    <p:sldId id="344" r:id="rId84"/>
    <p:sldId id="270" r:id="rId85"/>
    <p:sldId id="340" r:id="rId86"/>
    <p:sldId id="342" r:id="rId87"/>
    <p:sldId id="343" r:id="rId8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321900"/>
    <a:srgbClr val="003300"/>
    <a:srgbClr val="5F5F5F"/>
    <a:srgbClr val="1C1C1C"/>
    <a:srgbClr val="003366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75" autoAdjust="0"/>
    <p:restoredTop sz="94652" autoAdjust="0"/>
  </p:normalViewPr>
  <p:slideViewPr>
    <p:cSldViewPr>
      <p:cViewPr varScale="1">
        <p:scale>
          <a:sx n="74" d="100"/>
          <a:sy n="74" d="100"/>
        </p:scale>
        <p:origin x="8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presProps" Target="pres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D23A4-5E91-4596-8F76-58CAC0FD89B5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CFFA7-93D3-4C26-BF22-286100FC2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1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24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25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26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27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28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30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31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32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50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9CA4CF-18D2-4463-920C-A05CB87D3518}" type="slidenum">
              <a:rPr lang="es-UY" smtClean="0">
                <a:solidFill>
                  <a:prstClr val="black"/>
                </a:solidFill>
              </a:rPr>
              <a:pPr eaLnBrk="1" hangingPunct="1"/>
              <a:t>2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10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12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14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19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20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21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smtClean="0"/>
          </a:p>
        </p:txBody>
      </p:sp>
      <p:sp>
        <p:nvSpPr>
          <p:cNvPr id="51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035E2A-6665-4A00-9005-EF3784DCAABB}" type="slidenum">
              <a:rPr lang="es-UY" smtClean="0">
                <a:solidFill>
                  <a:prstClr val="black"/>
                </a:solidFill>
              </a:rPr>
              <a:pPr eaLnBrk="1" hangingPunct="1"/>
              <a:t>23</a:t>
            </a:fld>
            <a:endParaRPr lang="es-UY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99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29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6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1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7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6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77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D2D17-E2D0-47D8-B9AD-F2C60563B3F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2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DE111-6C9C-4A9A-AF22-E6EF9BAB27B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6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3A0E8-94C9-41B9-B5F7-6F87C28FC1F9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1066F-9B25-4F6F-AE59-49E29155D949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6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1DE3C-D853-4C60-ACD2-38EC3A24C8E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4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F9A1D-7D69-4354-A08B-9508A011324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29715-ED21-4DC7-9954-D96A19B46D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C5FE5-F2FB-4E29-ACBD-7674CB97512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623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13806-F307-4DD1-93C2-1F37A43B370B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8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FC184-7E0F-4453-B9A5-F5E619CB7FE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6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A076B-D29D-45DF-8463-F59BB9B2230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8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5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3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7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7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4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66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1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9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1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9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5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4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6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671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12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70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6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1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2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1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7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8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16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5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8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1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0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7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514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1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4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2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6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2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7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3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7577F-E2CF-409F-85C6-E736BE070CDE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93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68A36-E736-4ADD-8192-C3BE80A99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9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E024-B055-41D9-BEEB-35189AB403F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DD87-0B32-4577-A61D-7BE4151D6D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8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4D5E-39F2-43D2-8D96-DB94FAF61C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B3A7F-643C-4B7A-B215-5EE3C59D62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0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3814-5B59-4B8A-A109-71EE5E0679E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7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31877-252B-4F07-A4B2-B2AB8FB614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2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B37F-8492-496F-A761-AD21E696E4A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8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85D71-C766-4DD7-AA75-F47A2F2AB0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8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03AA-DA58-4C9C-9266-8DF3C56D39A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3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173DE58-9DBF-4A79-AC8A-A0C6E5963D0A}" type="slidenum">
              <a:rPr lang="es-E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1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8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0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7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5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C87AF3-016A-4F20-AB8E-A78CFBA74A1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03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wV9OYeGN88" TargetMode="External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MDLpVHY8LE" TargetMode="External"/><Relationship Id="rId2" Type="http://schemas.openxmlformats.org/officeDocument/2006/relationships/hyperlink" Target="https://www.youtube.com/watch?v=lgLIMaZAJj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GrBEEjijxaY" TargetMode="External"/><Relationship Id="rId4" Type="http://schemas.openxmlformats.org/officeDocument/2006/relationships/hyperlink" Target="https://www.youtube.com/watch?v=RMyCcWECbNE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or4XvjA8Wo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1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YMjSule0Bw" TargetMode="External"/><Relationship Id="rId2" Type="http://schemas.openxmlformats.org/officeDocument/2006/relationships/hyperlink" Target="https://www.youtube.com/watch?v=C78KE5iGtg4" TargetMode="External"/><Relationship Id="rId1" Type="http://schemas.openxmlformats.org/officeDocument/2006/relationships/slideLayout" Target="../slideLayouts/slideLayout8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Tsxx1KZwlM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WxjFLDoIDA" TargetMode="External"/><Relationship Id="rId2" Type="http://schemas.openxmlformats.org/officeDocument/2006/relationships/hyperlink" Target="http://www3.epa.gov/recyclecity/house.htm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6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0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2276872"/>
            <a:ext cx="8424935" cy="3456384"/>
          </a:xfrm>
        </p:spPr>
        <p:txBody>
          <a:bodyPr/>
          <a:lstStyle/>
          <a:p>
            <a:pPr eaLnBrk="1" hangingPunct="1"/>
            <a:r>
              <a:rPr lang="es-ES" sz="4800" b="1" dirty="0" err="1" smtClean="0">
                <a:solidFill>
                  <a:schemeClr val="bg1"/>
                </a:solidFill>
              </a:rPr>
              <a:t>With</a:t>
            </a:r>
            <a:r>
              <a:rPr lang="es-ES" sz="4800" b="1" dirty="0" smtClean="0">
                <a:solidFill>
                  <a:schemeClr val="bg1"/>
                </a:solidFill>
              </a:rPr>
              <a:t> </a:t>
            </a:r>
            <a:r>
              <a:rPr lang="es-ES" sz="4800" b="1" dirty="0" err="1" smtClean="0">
                <a:solidFill>
                  <a:schemeClr val="bg1"/>
                </a:solidFill>
              </a:rPr>
              <a:t>an</a:t>
            </a:r>
            <a:r>
              <a:rPr lang="es-ES" sz="4800" b="1" dirty="0" smtClean="0">
                <a:solidFill>
                  <a:schemeClr val="bg1"/>
                </a:solidFill>
              </a:rPr>
              <a:t> </a:t>
            </a:r>
            <a:r>
              <a:rPr lang="es-ES" sz="4800" b="1" dirty="0" err="1" smtClean="0">
                <a:solidFill>
                  <a:schemeClr val="bg1"/>
                </a:solidFill>
              </a:rPr>
              <a:t>elbow</a:t>
            </a:r>
            <a:r>
              <a:rPr lang="es-ES" sz="4800" b="1" dirty="0" smtClean="0">
                <a:solidFill>
                  <a:schemeClr val="bg1"/>
                </a:solidFill>
              </a:rPr>
              <a:t> </a:t>
            </a:r>
            <a:r>
              <a:rPr lang="es-ES" sz="4800" b="1" dirty="0" err="1" smtClean="0">
                <a:solidFill>
                  <a:schemeClr val="bg1"/>
                </a:solidFill>
              </a:rPr>
              <a:t>partner</a:t>
            </a:r>
            <a:r>
              <a:rPr lang="es-ES" sz="4800" b="1" dirty="0" smtClean="0">
                <a:solidFill>
                  <a:schemeClr val="bg1"/>
                </a:solidFill>
              </a:rPr>
              <a:t>, examine </a:t>
            </a:r>
            <a:r>
              <a:rPr lang="es-ES" sz="4800" b="1" dirty="0" err="1" smtClean="0">
                <a:solidFill>
                  <a:schemeClr val="bg1"/>
                </a:solidFill>
              </a:rPr>
              <a:t>the</a:t>
            </a:r>
            <a:r>
              <a:rPr lang="es-ES" sz="4800" b="1" dirty="0" smtClean="0">
                <a:solidFill>
                  <a:schemeClr val="bg1"/>
                </a:solidFill>
              </a:rPr>
              <a:t> </a:t>
            </a:r>
            <a:r>
              <a:rPr lang="es-ES" sz="4800" b="1" dirty="0" err="1" smtClean="0">
                <a:solidFill>
                  <a:schemeClr val="bg1"/>
                </a:solidFill>
              </a:rPr>
              <a:t>images</a:t>
            </a:r>
            <a:r>
              <a:rPr lang="es-ES" sz="4800" b="1" dirty="0" smtClean="0">
                <a:solidFill>
                  <a:schemeClr val="bg1"/>
                </a:solidFill>
              </a:rPr>
              <a:t> </a:t>
            </a:r>
            <a:r>
              <a:rPr lang="es-ES" sz="4800" b="1" dirty="0" err="1" smtClean="0">
                <a:solidFill>
                  <a:schemeClr val="bg1"/>
                </a:solidFill>
              </a:rPr>
              <a:t>on</a:t>
            </a:r>
            <a:r>
              <a:rPr lang="es-ES" sz="4800" b="1" dirty="0" smtClean="0">
                <a:solidFill>
                  <a:schemeClr val="bg1"/>
                </a:solidFill>
              </a:rPr>
              <a:t> </a:t>
            </a:r>
            <a:r>
              <a:rPr lang="es-ES" sz="4800" b="1" dirty="0" err="1" smtClean="0">
                <a:solidFill>
                  <a:schemeClr val="bg1"/>
                </a:solidFill>
              </a:rPr>
              <a:t>the</a:t>
            </a:r>
            <a:r>
              <a:rPr lang="es-ES" sz="4800" b="1" dirty="0" smtClean="0">
                <a:solidFill>
                  <a:schemeClr val="bg1"/>
                </a:solidFill>
              </a:rPr>
              <a:t> </a:t>
            </a:r>
            <a:r>
              <a:rPr lang="es-ES" sz="4800" b="1" dirty="0" err="1" smtClean="0">
                <a:solidFill>
                  <a:schemeClr val="bg1"/>
                </a:solidFill>
              </a:rPr>
              <a:t>next</a:t>
            </a:r>
            <a:r>
              <a:rPr lang="es-ES" sz="4800" b="1" dirty="0" smtClean="0">
                <a:solidFill>
                  <a:schemeClr val="bg1"/>
                </a:solidFill>
              </a:rPr>
              <a:t> </a:t>
            </a:r>
            <a:r>
              <a:rPr lang="es-ES" sz="4800" b="1" dirty="0" err="1" smtClean="0">
                <a:solidFill>
                  <a:schemeClr val="bg1"/>
                </a:solidFill>
              </a:rPr>
              <a:t>slide</a:t>
            </a:r>
            <a:r>
              <a:rPr lang="es-ES" sz="4800" b="1" dirty="0" smtClean="0">
                <a:solidFill>
                  <a:schemeClr val="bg1"/>
                </a:solidFill>
              </a:rPr>
              <a:t> and </a:t>
            </a:r>
            <a:r>
              <a:rPr lang="es-ES" sz="4800" b="1" dirty="0" err="1" smtClean="0">
                <a:solidFill>
                  <a:schemeClr val="bg1"/>
                </a:solidFill>
              </a:rPr>
              <a:t>discuss</a:t>
            </a:r>
            <a:r>
              <a:rPr lang="es-ES" sz="4800" b="1" dirty="0" smtClean="0">
                <a:solidFill>
                  <a:schemeClr val="bg1"/>
                </a:solidFill>
              </a:rPr>
              <a:t> </a:t>
            </a:r>
            <a:r>
              <a:rPr lang="es-ES" sz="4800" b="1" dirty="0" err="1" smtClean="0">
                <a:solidFill>
                  <a:schemeClr val="bg1"/>
                </a:solidFill>
              </a:rPr>
              <a:t>their</a:t>
            </a:r>
            <a:r>
              <a:rPr lang="es-ES" sz="4800" b="1" dirty="0" smtClean="0">
                <a:solidFill>
                  <a:schemeClr val="bg1"/>
                </a:solidFill>
              </a:rPr>
              <a:t> </a:t>
            </a:r>
            <a:r>
              <a:rPr lang="es-ES" sz="4800" b="1" dirty="0" err="1" smtClean="0">
                <a:solidFill>
                  <a:schemeClr val="bg1"/>
                </a:solidFill>
              </a:rPr>
              <a:t>common</a:t>
            </a:r>
            <a:r>
              <a:rPr lang="es-ES" sz="4800" b="1" dirty="0" smtClean="0">
                <a:solidFill>
                  <a:schemeClr val="bg1"/>
                </a:solidFill>
              </a:rPr>
              <a:t> </a:t>
            </a:r>
            <a:r>
              <a:rPr lang="es-ES" sz="4800" b="1" dirty="0" err="1" smtClean="0">
                <a:solidFill>
                  <a:schemeClr val="bg1"/>
                </a:solidFill>
              </a:rPr>
              <a:t>theme</a:t>
            </a:r>
            <a:r>
              <a:rPr lang="es-ES" sz="4800" b="1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899592" y="548680"/>
            <a:ext cx="74526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6000" b="1" dirty="0" err="1" smtClean="0">
                <a:solidFill>
                  <a:schemeClr val="bg1"/>
                </a:solidFill>
              </a:rPr>
              <a:t>Activating</a:t>
            </a:r>
            <a:r>
              <a:rPr lang="es-ES" sz="6000" b="1" dirty="0" smtClean="0">
                <a:solidFill>
                  <a:schemeClr val="bg1"/>
                </a:solidFill>
              </a:rPr>
              <a:t> </a:t>
            </a:r>
            <a:r>
              <a:rPr lang="es-ES" sz="6000" b="1" dirty="0" err="1" smtClean="0">
                <a:solidFill>
                  <a:schemeClr val="bg1"/>
                </a:solidFill>
              </a:rPr>
              <a:t>Strategy</a:t>
            </a:r>
            <a:r>
              <a:rPr lang="es-ES" sz="6000" b="1" dirty="0" smtClean="0">
                <a:solidFill>
                  <a:schemeClr val="bg1"/>
                </a:solidFill>
              </a:rPr>
              <a:t>: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486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251520" y="1988840"/>
            <a:ext cx="8568952" cy="2232248"/>
          </a:xfrm>
          <a:noFill/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bg1"/>
                </a:solidFill>
              </a:rPr>
              <a:t>Water that doesn’t soak into the ground or evaporate, but flows across the Earth’s surface is called runoff.</a:t>
            </a:r>
            <a:endParaRPr lang="es-ES" sz="3600" b="1" dirty="0" smtClean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322" y="479715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Runoff can cause significant erosion to the Earth’s surface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661011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 smtClean="0">
                <a:solidFill>
                  <a:schemeClr val="bg1"/>
                </a:solidFill>
              </a:rPr>
              <a:t>Water and Human Impact</a:t>
            </a:r>
            <a:endParaRPr lang="en-US" sz="5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3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564904"/>
            <a:ext cx="5904656" cy="1143000"/>
          </a:xfrm>
        </p:spPr>
        <p:txBody>
          <a:bodyPr/>
          <a:lstStyle/>
          <a:p>
            <a:r>
              <a:rPr lang="en-US" sz="11500" b="1" dirty="0" smtClean="0"/>
              <a:t>Runoff</a:t>
            </a:r>
            <a:endParaRPr lang="en-US" sz="11500" b="1" dirty="0"/>
          </a:p>
        </p:txBody>
      </p:sp>
      <p:pic>
        <p:nvPicPr>
          <p:cNvPr id="3074" name="Picture 2" descr="http://www.macalester.edu/academics/environmentalstudies/threerivers/studentprojects/LakesStreamsRiversFall09/UrbanizationWeb/pix/where_stormwater_go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626" y="0"/>
            <a:ext cx="3016374" cy="717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8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539552" y="2636912"/>
            <a:ext cx="4968552" cy="3312368"/>
          </a:xfrm>
          <a:noFill/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Plants and their roots (vegetation) help prevent soil from being carried away.</a:t>
            </a:r>
            <a:endParaRPr lang="es-ES" b="1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61011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 smtClean="0">
                <a:solidFill>
                  <a:srgbClr val="FFFFFF"/>
                </a:solidFill>
              </a:rPr>
              <a:t>Water and Human Impact</a:t>
            </a:r>
            <a:endParaRPr lang="en-US" sz="5600" b="1" dirty="0">
              <a:solidFill>
                <a:srgbClr val="FFFFFF"/>
              </a:solidFill>
            </a:endParaRPr>
          </a:p>
        </p:txBody>
      </p:sp>
      <p:pic>
        <p:nvPicPr>
          <p:cNvPr id="6" name="Picture 2" descr="http://www.gobartimes.org/sites/default/files/images/lett_03_2006_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1" b="98986" l="2000" r="100000">
                        <a14:foregroundMark x1="70000" y1="68919" x2="70000" y2="68919"/>
                        <a14:foregroundMark x1="78500" y1="66554" x2="78500" y2="66554"/>
                        <a14:foregroundMark x1="74500" y1="73649" x2="74500" y2="73649"/>
                        <a14:foregroundMark x1="72000" y1="66216" x2="72000" y2="66216"/>
                        <a14:foregroundMark x1="71000" y1="84122" x2="71000" y2="84122"/>
                        <a14:foregroundMark x1="18000" y1="74324" x2="18000" y2="74324"/>
                        <a14:foregroundMark x1="14500" y1="73311" x2="14500" y2="73311"/>
                        <a14:foregroundMark x1="8500" y1="75338" x2="8500" y2="75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04864"/>
            <a:ext cx="3024336" cy="447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0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875" y="332656"/>
            <a:ext cx="8496944" cy="1143000"/>
          </a:xfrm>
        </p:spPr>
        <p:txBody>
          <a:bodyPr/>
          <a:lstStyle/>
          <a:p>
            <a:r>
              <a:rPr lang="en-US" sz="5400" b="1" dirty="0" smtClean="0"/>
              <a:t>Plants Prevent Erosion</a:t>
            </a:r>
            <a:endParaRPr lang="en-US" sz="5400" b="1" dirty="0"/>
          </a:p>
        </p:txBody>
      </p:sp>
      <p:pic>
        <p:nvPicPr>
          <p:cNvPr id="4" name="Picture 2" descr="http://nac.unl.edu/buffers/images/guide/1.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1" y="1772816"/>
            <a:ext cx="8208912" cy="403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05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540" y="2276872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 smtClean="0">
                <a:solidFill>
                  <a:srgbClr val="FFFFFF"/>
                </a:solidFill>
                <a:latin typeface="Arial"/>
                <a:cs typeface="Arial"/>
              </a:rPr>
              <a:t>Cutting down vegetation causes or increases runoff and erosion.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61011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 smtClean="0">
                <a:solidFill>
                  <a:srgbClr val="FFFFFF"/>
                </a:solidFill>
              </a:rPr>
              <a:t>Water and Human Impact</a:t>
            </a:r>
            <a:endParaRPr lang="en-US" sz="5600" b="1" dirty="0">
              <a:solidFill>
                <a:srgbClr val="FFFFFF"/>
              </a:solidFill>
            </a:endParaRPr>
          </a:p>
        </p:txBody>
      </p:sp>
      <p:pic>
        <p:nvPicPr>
          <p:cNvPr id="6" name="Picture 4" descr="http://water.me.vccs.edu/concepts/veget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61048"/>
            <a:ext cx="3777907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0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lincoln.ne.gov/city/pworks/watrshed/educate/runoff/images/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5968940" cy="33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lincoln.ne.gov/city/pworks/watrshed/educate/runoff/images/lwdns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67" y="3825148"/>
            <a:ext cx="5692101" cy="287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lincoln.ne.gov/city/pworks/watrshed/educate/runoff/images/urban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26285"/>
            <a:ext cx="6678273" cy="305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5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12" y="476672"/>
            <a:ext cx="8229600" cy="1656184"/>
          </a:xfrm>
        </p:spPr>
        <p:txBody>
          <a:bodyPr/>
          <a:lstStyle/>
          <a:p>
            <a:r>
              <a:rPr lang="en-US" sz="3600" b="1" dirty="0" smtClean="0"/>
              <a:t>With an elbow partner, compare the two images. What do the arrows represent? What advantages does image B have over image A?</a:t>
            </a:r>
            <a:endParaRPr lang="en-US" sz="36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164221" y="2877275"/>
            <a:ext cx="4280787" cy="3392920"/>
            <a:chOff x="179512" y="1916832"/>
            <a:chExt cx="4280787" cy="3392920"/>
          </a:xfrm>
        </p:grpSpPr>
        <p:pic>
          <p:nvPicPr>
            <p:cNvPr id="3" name="Picture 2" descr="http://www.harvestingrainwater.com/wp-content/uploads/2008/12/e1a-scarcity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916832"/>
              <a:ext cx="4280787" cy="33929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635896" y="1916832"/>
              <a:ext cx="720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/>
                <a:t>A</a:t>
              </a:r>
              <a:endParaRPr lang="en-US" sz="36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66965" y="2880542"/>
            <a:ext cx="4280787" cy="3392920"/>
            <a:chOff x="4716016" y="1916832"/>
            <a:chExt cx="4280787" cy="3392920"/>
          </a:xfrm>
        </p:grpSpPr>
        <p:pic>
          <p:nvPicPr>
            <p:cNvPr id="4" name="Picture 4" descr="http://www.harvestingrainwater.com/wp-content/uploads/2008/12/e1b-abundance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916832"/>
              <a:ext cx="4280787" cy="33929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276723" y="1916832"/>
              <a:ext cx="720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/>
                <a:t>B</a:t>
              </a:r>
              <a:endParaRPr 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76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516"/>
            <a:ext cx="9324528" cy="699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5194920" cy="1143000"/>
          </a:xfrm>
        </p:spPr>
        <p:txBody>
          <a:bodyPr/>
          <a:lstStyle/>
          <a:p>
            <a:r>
              <a:rPr lang="en-US" sz="8800" b="1" dirty="0" smtClean="0"/>
              <a:t>Wetlands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343094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Wetlands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065315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 water quality by trapping sediment and other pollutants that can get in the water</a:t>
            </a:r>
          </a:p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flood protection because they act like a sponge holding excess runoff after a storm</a:t>
            </a:r>
          </a:p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 shorelines from erosion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08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540" y="1984058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 smtClean="0">
                <a:solidFill>
                  <a:srgbClr val="FFFFFF"/>
                </a:solidFill>
                <a:latin typeface="Arial"/>
                <a:cs typeface="Arial"/>
              </a:rPr>
              <a:t>All organisms need water. Polluted water can cause disease or bring death to many living things.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16163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FF"/>
                </a:solidFill>
              </a:rPr>
              <a:t>Water Pollution</a:t>
            </a:r>
            <a:endParaRPr lang="en-US" sz="7200" b="1" dirty="0">
              <a:solidFill>
                <a:srgbClr val="FFFFFF"/>
              </a:solidFill>
            </a:endParaRPr>
          </a:p>
        </p:txBody>
      </p:sp>
      <p:pic>
        <p:nvPicPr>
          <p:cNvPr id="1030" name="Picture 6" descr="http://questgarden.com/118/50/4/110207160659/images/water_pollution_carto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3903872"/>
            <a:ext cx="4104456" cy="2725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6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81556" y="-32078"/>
            <a:ext cx="9838132" cy="6928243"/>
            <a:chOff x="-81556" y="-32078"/>
            <a:chExt cx="9838132" cy="6928243"/>
          </a:xfrm>
        </p:grpSpPr>
        <p:pic>
          <p:nvPicPr>
            <p:cNvPr id="2050" name="Picture 2" descr="http://1.bp.blogspot.com/_kG48-ueI_wM/TSWpjOoFmjI/AAAAAAAAAF0/B9ALEaY-IDI/s1600/Car%2BEmission%2BGase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4370" y="-32078"/>
              <a:ext cx="3489630" cy="231547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://gallery.wvca.us/albums/Streambank-Restoration-and-Riparian-Planting-Completed-in-Sleepy-Creek/Participants_planting_tree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2915816" cy="22861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nationofchange.org/2014/wp-content/uploads/deforestatition12291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2578" y="-18160"/>
              <a:ext cx="3072421" cy="23043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emsnews.files.wordpress.com/2014/05/screen-shot-2014-05-12-at-12-46-34-pm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4005064"/>
              <a:ext cx="5994998" cy="289110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s0.geograph.org.uk/geophotos/02/98/55/2985584_82f42f3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366" y="2315691"/>
              <a:ext cx="3719210" cy="248722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556" y="2317831"/>
              <a:ext cx="6071021" cy="214920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 descr="http://media.web.britannica.com/eb-media/99/65699-004-7FCC0E1C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365" y="4502359"/>
              <a:ext cx="3575195" cy="236767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9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ackwarriorriver.org/wp-content/uploads/2013/08/Bayview_sedimen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300" y="0"/>
            <a:ext cx="10303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1540" y="1700808"/>
            <a:ext cx="82809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 smtClean="0">
                <a:solidFill>
                  <a:srgbClr val="FFFFFF"/>
                </a:solidFill>
                <a:latin typeface="Arial"/>
                <a:cs typeface="Arial"/>
              </a:rPr>
              <a:t>A main source of water pollution is sediment. The sediment makes water cloudy and blocks sunlight for underwater plants.</a:t>
            </a:r>
            <a:endParaRPr 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4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540" y="2132856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 smtClean="0">
                <a:solidFill>
                  <a:srgbClr val="FFFFFF"/>
                </a:solidFill>
                <a:latin typeface="Arial"/>
                <a:cs typeface="Arial"/>
              </a:rPr>
              <a:t>Human activities can increase the amount of sediment in rivers, lakes, and oceans.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52375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FF"/>
                </a:solidFill>
              </a:rPr>
              <a:t>Water Pollution</a:t>
            </a:r>
            <a:endParaRPr lang="en-US" sz="7200" b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1540" y="4293096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 smtClean="0">
                <a:solidFill>
                  <a:srgbClr val="FFFFFF"/>
                </a:solidFill>
                <a:latin typeface="Arial"/>
                <a:cs typeface="Arial"/>
              </a:rPr>
              <a:t>Sediments can be carried from farm fields, construction sites, cleared forests, land used for livestock, etc.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4770" y="-18106"/>
            <a:ext cx="9824099" cy="6965964"/>
            <a:chOff x="-24770" y="-18106"/>
            <a:chExt cx="9824099" cy="6965964"/>
          </a:xfrm>
        </p:grpSpPr>
        <p:pic>
          <p:nvPicPr>
            <p:cNvPr id="4100" name="Picture 4" descr="http://www.montgomerycountymd.gov/DEP/Resources/Images/compliance/sedimentsmotherslife_280x21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-18106"/>
              <a:ext cx="4714518" cy="353589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http://www.wlwconstruction.com/images/Storm%20Water%20Pond%20we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3" y="25055"/>
              <a:ext cx="4656973" cy="349272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://static1.squarespace.com/static/54b41cc9e4b0c1081671754d/t/54d017c2e4b0e6b5c722f6ae/1422923723722/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770" y="3557924"/>
              <a:ext cx="4697091" cy="335372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s://jhayleygillespie.files.wordpress.com/2011/09/texoma-turbidity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533" y="3553995"/>
              <a:ext cx="5090796" cy="339386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585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2399645"/>
            <a:ext cx="37444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 smtClean="0">
                <a:solidFill>
                  <a:srgbClr val="FFFFFF"/>
                </a:solidFill>
                <a:latin typeface="Arial"/>
                <a:cs typeface="Arial"/>
              </a:rPr>
              <a:t>Farmers and home owners use Pesticides to kill pests which can run off into water.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34269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FF"/>
                </a:solidFill>
              </a:rPr>
              <a:t>Water Pollution</a:t>
            </a:r>
            <a:endParaRPr lang="en-US" sz="7200" b="1" dirty="0">
              <a:solidFill>
                <a:srgbClr val="FFFFFF"/>
              </a:solidFill>
            </a:endParaRPr>
          </a:p>
        </p:txBody>
      </p:sp>
      <p:pic>
        <p:nvPicPr>
          <p:cNvPr id="6146" name="Picture 2" descr="http://www.lakescientist.com/wp-content/uploads/2010/04/herbic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86" y="2643071"/>
            <a:ext cx="4434080" cy="31683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5772" y="191683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kern="0" dirty="0" smtClean="0">
                <a:solidFill>
                  <a:srgbClr val="FFFFFF"/>
                </a:solidFill>
                <a:latin typeface="Arial"/>
                <a:cs typeface="Arial"/>
              </a:rPr>
              <a:t>Fertilizers are used to help plants grow. Rain washes away some of the fertilizer into ponds, rivers, and streams. These fertilizers harm organisms.</a:t>
            </a:r>
            <a:endParaRPr lang="en-US" sz="3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2521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FF"/>
                </a:solidFill>
              </a:rPr>
              <a:t>Water Pollution</a:t>
            </a:r>
            <a:endParaRPr lang="en-US" sz="7200" b="1" dirty="0">
              <a:solidFill>
                <a:srgbClr val="FFFFFF"/>
              </a:solidFill>
            </a:endParaRPr>
          </a:p>
        </p:txBody>
      </p:sp>
      <p:pic>
        <p:nvPicPr>
          <p:cNvPr id="6" name="Picture 2" descr="http://blogs.ntu.edu.sg/hp331-2014-29/files/2014/11/2011-EDF-NitrogenRunoff3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225" y="4005064"/>
            <a:ext cx="3907409" cy="25202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7524" y="2060848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kern="0" dirty="0" smtClean="0">
                <a:solidFill>
                  <a:srgbClr val="FFFFFF"/>
                </a:solidFill>
                <a:latin typeface="Arial"/>
                <a:cs typeface="Arial"/>
              </a:rPr>
              <a:t>Metals and other substances released by mining and manufacturing can pollute water for many years.</a:t>
            </a:r>
            <a:endParaRPr lang="en-US" sz="3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43322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FF"/>
                </a:solidFill>
              </a:rPr>
              <a:t>Water Pollution</a:t>
            </a:r>
            <a:endParaRPr lang="en-US" sz="7200" b="1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7524" y="3756078"/>
            <a:ext cx="8577220" cy="2900165"/>
            <a:chOff x="287524" y="3756078"/>
            <a:chExt cx="8577220" cy="2900165"/>
          </a:xfrm>
        </p:grpSpPr>
        <p:pic>
          <p:nvPicPr>
            <p:cNvPr id="7170" name="Picture 2" descr="http://upload.wikimedia.org/wikipedia/commons/8/84/Northland_waste_wate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24" y="3756078"/>
              <a:ext cx="3840427" cy="28803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http://postconflict.unep.ch/sudanreport/sudan_website/doccatcher/data/Photographs%20Figures%20and%20Captions%20by%20Chapter/Ch7/Chapter%20photos/7.4c%20Untreated%20Assalaya%20%20DSC_004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897" y="3756079"/>
              <a:ext cx="4361847" cy="29001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AutoShape 6" descr="https://encrypted-tbn3.gstatic.com/images?q=tbn:ANd9GcTK-ikQgaUTo2eEHcrKK6lzVzR-cl84w3eqhyB8KBqA3qN0vaKnp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https://encrypted-tbn3.gstatic.com/images?q=tbn:ANd9GcTK-ikQgaUTo2eEHcrKK6lzVzR-cl84w3eqhyB8KBqA3qN0vaKnpQ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3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7524" y="2060848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 smtClean="0">
                <a:solidFill>
                  <a:srgbClr val="FFFFFF"/>
                </a:solidFill>
                <a:latin typeface="Arial"/>
                <a:cs typeface="Arial"/>
              </a:rPr>
              <a:t>Oil and gasoline can run off roads </a:t>
            </a:r>
            <a:br>
              <a:rPr lang="en-US" sz="3600" b="1" kern="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600" b="1" kern="0" dirty="0" smtClean="0">
                <a:solidFill>
                  <a:srgbClr val="FFFFFF"/>
                </a:solidFill>
                <a:latin typeface="Arial"/>
                <a:cs typeface="Arial"/>
              </a:rPr>
              <a:t>and parking lots into water sources when it rains.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52375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FF"/>
                </a:solidFill>
              </a:rPr>
              <a:t>Water Pollution</a:t>
            </a:r>
            <a:endParaRPr lang="en-US" sz="7200" b="1" dirty="0">
              <a:solidFill>
                <a:srgbClr val="FFFFFF"/>
              </a:solidFill>
            </a:endParaRPr>
          </a:p>
        </p:txBody>
      </p:sp>
      <p:sp>
        <p:nvSpPr>
          <p:cNvPr id="2" name="AutoShape 6" descr="https://encrypted-tbn3.gstatic.com/images?q=tbn:ANd9GcTK-ikQgaUTo2eEHcrKK6lzVzR-cl84w3eqhyB8KBqA3qN0vaKnp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AutoShape 8" descr="https://encrypted-tbn3.gstatic.com/images?q=tbn:ANd9GcTK-ikQgaUTo2eEHcrKK6lzVzR-cl84w3eqhyB8KBqA3qN0vaKnpQ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1268" name="Picture 4" descr="http://koosspad.com/kp/wp-content/uploads/2013/05/oilspill-e13698862313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32" y="4021147"/>
            <a:ext cx="3829536" cy="2553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30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552375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FF"/>
                </a:solidFill>
              </a:rPr>
              <a:t>Water Pollution</a:t>
            </a:r>
            <a:endParaRPr lang="en-US" sz="7200" b="1" dirty="0">
              <a:solidFill>
                <a:srgbClr val="FFFFFF"/>
              </a:solidFill>
            </a:endParaRPr>
          </a:p>
        </p:txBody>
      </p:sp>
      <p:pic>
        <p:nvPicPr>
          <p:cNvPr id="4" name="Picture 4" descr="http://animalblawg.files.wordpress.com/2010/08/nonpointsource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2564904"/>
            <a:ext cx="7560840" cy="34401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80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540" y="2564904"/>
            <a:ext cx="82809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 smtClean="0">
                <a:solidFill>
                  <a:srgbClr val="FFFFFF"/>
                </a:solidFill>
                <a:latin typeface="Arial"/>
                <a:cs typeface="Arial"/>
              </a:rPr>
              <a:t>Turn to an elbow partner and discuss some other ways in which humans contribute to water pollution.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52375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FF"/>
                </a:solidFill>
              </a:rPr>
              <a:t>Water Pollution</a:t>
            </a:r>
            <a:endParaRPr lang="en-US" sz="7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8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lean-water.uwex.edu/pubs/clipart/images/LAKESIGN/color/LAKEAR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1" y="2834651"/>
            <a:ext cx="901418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8606" y="947383"/>
            <a:ext cx="79560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u="sng" dirty="0">
                <a:solidFill>
                  <a:srgbClr val="0000FF"/>
                </a:solidFill>
                <a:latin typeface="Arial"/>
                <a:ea typeface="Calibri"/>
                <a:hlinkClick r:id="rId3"/>
              </a:rPr>
              <a:t>Nature is Speaking</a:t>
            </a:r>
            <a:r>
              <a:rPr lang="en-US" sz="5400" dirty="0">
                <a:latin typeface="Arial"/>
                <a:ea typeface="Calibri"/>
              </a:rPr>
              <a:t> [1:28]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16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323528" y="620688"/>
            <a:ext cx="8568952" cy="3024336"/>
          </a:xfrm>
          <a:noFill/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chemeClr val="bg1"/>
                </a:solidFill>
              </a:rPr>
              <a:t>Human activity can have a positive or a negative impact on the surface of our Earth.</a:t>
            </a:r>
            <a:endParaRPr lang="es-ES" sz="5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1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540" y="227687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kern="0" dirty="0" smtClean="0">
                <a:solidFill>
                  <a:srgbClr val="FFFFFF"/>
                </a:solidFill>
                <a:latin typeface="Arial"/>
                <a:cs typeface="Arial"/>
              </a:rPr>
              <a:t>What is conservation?</a:t>
            </a:r>
            <a:endParaRPr lang="en-US" sz="5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123" y="47625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FF"/>
                </a:solidFill>
              </a:rPr>
              <a:t>Conservation</a:t>
            </a:r>
            <a:endParaRPr lang="en-US" sz="72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364" y="3861048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kern="0" dirty="0" smtClean="0">
                <a:solidFill>
                  <a:srgbClr val="FFFFFF"/>
                </a:solidFill>
                <a:latin typeface="Arial"/>
                <a:cs typeface="Arial"/>
              </a:rPr>
              <a:t>The action of protecting or preserving something</a:t>
            </a:r>
            <a:endParaRPr lang="en-US" sz="5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5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123" y="764704"/>
            <a:ext cx="878497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FFFFFF"/>
                </a:solidFill>
              </a:rPr>
              <a:t>Why is Conversation important?</a:t>
            </a:r>
            <a:endParaRPr lang="en-US" sz="43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9492" y="2564904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kern="0" dirty="0" smtClean="0">
                <a:solidFill>
                  <a:srgbClr val="FFFFFF"/>
                </a:solidFill>
                <a:latin typeface="Arial"/>
                <a:cs typeface="Arial"/>
              </a:rPr>
              <a:t>The Earth’s resources can </a:t>
            </a:r>
            <a:br>
              <a:rPr lang="en-US" sz="4800" b="1" kern="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4800" b="1" kern="0" dirty="0" smtClean="0">
                <a:solidFill>
                  <a:srgbClr val="FFFFFF"/>
                </a:solidFill>
                <a:latin typeface="Arial"/>
                <a:cs typeface="Arial"/>
              </a:rPr>
              <a:t>be reduced or used up if humans don’t use conservation strategies.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0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540" y="2276872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kern="0" dirty="0" smtClean="0">
                <a:solidFill>
                  <a:srgbClr val="FFFFFF"/>
                </a:solidFill>
                <a:latin typeface="Arial"/>
                <a:cs typeface="Arial"/>
              </a:rPr>
              <a:t>What are some ways to conserve water?</a:t>
            </a:r>
            <a:endParaRPr lang="en-US" sz="72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123" y="47625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FF"/>
                </a:solidFill>
              </a:rPr>
              <a:t>Conservation</a:t>
            </a:r>
            <a:endParaRPr lang="en-US" sz="7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29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Conservation</a:t>
            </a:r>
            <a:endParaRPr lang="en-US" sz="6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752528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water pollution by treating (cleaning) water before it enters a stream, lake, or river.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Dispose of chemicals properly so they do not make it to water sources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the use of water 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 wetlands and forests which help water quality and protect from erosion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00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579296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Pollution &amp; Conservation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564904"/>
            <a:ext cx="8496944" cy="2592288"/>
          </a:xfrm>
        </p:spPr>
        <p:txBody>
          <a:bodyPr/>
          <a:lstStyle/>
          <a:p>
            <a:r>
              <a:rPr lang="en-US" sz="4000" u="sng" dirty="0">
                <a:hlinkClick r:id="rId2"/>
              </a:rPr>
              <a:t>Water Pollution</a:t>
            </a:r>
            <a:r>
              <a:rPr lang="en-US" sz="4000" dirty="0"/>
              <a:t> </a:t>
            </a:r>
            <a:r>
              <a:rPr lang="en-US" dirty="0"/>
              <a:t>[3:19]</a:t>
            </a:r>
            <a:endParaRPr lang="en-US" sz="2400" dirty="0"/>
          </a:p>
          <a:p>
            <a:r>
              <a:rPr lang="en-US" sz="4000" u="sng" dirty="0">
                <a:hlinkClick r:id="rId3"/>
              </a:rPr>
              <a:t>Water Conservation Tips</a:t>
            </a:r>
            <a:r>
              <a:rPr lang="en-US" dirty="0"/>
              <a:t> [3:18</a:t>
            </a:r>
            <a:r>
              <a:rPr lang="en-US" dirty="0" smtClean="0"/>
              <a:t>]</a:t>
            </a:r>
          </a:p>
          <a:p>
            <a:r>
              <a:rPr lang="en-US" sz="4000" u="sng" dirty="0">
                <a:hlinkClick r:id="rId4"/>
              </a:rPr>
              <a:t>Explore More: Water Quality</a:t>
            </a:r>
            <a:r>
              <a:rPr lang="en-US" sz="2400" dirty="0"/>
              <a:t> </a:t>
            </a:r>
            <a:r>
              <a:rPr lang="en-US" dirty="0"/>
              <a:t>[29:11</a:t>
            </a:r>
            <a:r>
              <a:rPr lang="en-US" dirty="0" smtClean="0"/>
              <a:t>]</a:t>
            </a:r>
          </a:p>
          <a:p>
            <a:pPr marL="342900" lvl="1" indent="-342900">
              <a:buFontTx/>
              <a:buChar char="•"/>
            </a:pPr>
            <a:r>
              <a:rPr lang="en-US" sz="4000" u="sng" dirty="0">
                <a:hlinkClick r:id="rId5"/>
              </a:rPr>
              <a:t>Fifteen to River: Explaining Storm Water Runoff</a:t>
            </a:r>
            <a:r>
              <a:rPr lang="en-US" sz="4000" dirty="0"/>
              <a:t> </a:t>
            </a:r>
            <a:r>
              <a:rPr lang="en-US" sz="3200" dirty="0"/>
              <a:t>[1:49</a:t>
            </a:r>
            <a:r>
              <a:rPr lang="en-US" sz="3200" dirty="0" smtClean="0"/>
              <a:t>]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eglobalspin.files.wordpress.com/2012/12/int-soil-1213.jpg?w=480&amp;h=320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98" y="0"/>
            <a:ext cx="102869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068960"/>
            <a:ext cx="8229600" cy="2520280"/>
          </a:xfrm>
        </p:spPr>
        <p:txBody>
          <a:bodyPr/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Impact on Soil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88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eglobalspin.files.wordpress.com/2012/12/int-soil-1213.jpg?w=480&amp;h=320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"/>
            <a:ext cx="102869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492896"/>
            <a:ext cx="8712968" cy="3816424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activities can increase soil erosion which washes away the nutrients that make soil fertile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62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21937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Activities that Increase Soil Erosion: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8496944" cy="4525963"/>
          </a:xfrm>
        </p:spPr>
        <p:txBody>
          <a:bodyPr/>
          <a:lstStyle/>
          <a:p>
            <a:r>
              <a:rPr lang="en-US" sz="3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land for agriculture</a:t>
            </a:r>
          </a:p>
          <a:p>
            <a:r>
              <a:rPr lang="en-US" sz="3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Cutting down forests (deforestation) for logging or land development (business, industry, homes, etc.)</a:t>
            </a:r>
          </a:p>
          <a:p>
            <a:r>
              <a:rPr lang="en-US" sz="3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Overgrazing by cattle or livestock</a:t>
            </a:r>
            <a:endParaRPr lang="en-US" sz="3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11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009" y="260648"/>
            <a:ext cx="8229600" cy="1143000"/>
          </a:xfrm>
        </p:spPr>
        <p:txBody>
          <a:bodyPr/>
          <a:lstStyle/>
          <a:p>
            <a:r>
              <a:rPr lang="en-US" dirty="0" smtClean="0"/>
              <a:t>How does overgrazing </a:t>
            </a:r>
            <a:br>
              <a:rPr lang="en-US" dirty="0" smtClean="0"/>
            </a:br>
            <a:r>
              <a:rPr lang="en-US" dirty="0" smtClean="0"/>
              <a:t>impact the soil?</a:t>
            </a:r>
            <a:endParaRPr lang="en-US" dirty="0"/>
          </a:p>
        </p:txBody>
      </p:sp>
      <p:pic>
        <p:nvPicPr>
          <p:cNvPr id="6146" name="Picture 2" descr="http://rangenet.org/directory/witzemanr/tool/hrdi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510338" cy="51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69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eglobalspin.files.wordpress.com/2012/12/int-soil-1213.jpg?w=480&amp;h=320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"/>
            <a:ext cx="102869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492896"/>
            <a:ext cx="8712968" cy="3816424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activities can also increase pollutants that get </a:t>
            </a:r>
            <a:b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soil.  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408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323528" y="404664"/>
            <a:ext cx="8568952" cy="3384376"/>
          </a:xfrm>
          <a:noFill/>
        </p:spPr>
        <p:txBody>
          <a:bodyPr/>
          <a:lstStyle/>
          <a:p>
            <a:pPr eaLnBrk="1" hangingPunct="1"/>
            <a:r>
              <a:rPr lang="es-UY" sz="6000" b="1" dirty="0" err="1" smtClean="0">
                <a:solidFill>
                  <a:schemeClr val="bg1"/>
                </a:solidFill>
              </a:rPr>
              <a:t>Essential</a:t>
            </a:r>
            <a:r>
              <a:rPr lang="es-UY" sz="6000" b="1" dirty="0" smtClean="0">
                <a:solidFill>
                  <a:schemeClr val="bg1"/>
                </a:solidFill>
              </a:rPr>
              <a:t> </a:t>
            </a:r>
            <a:r>
              <a:rPr lang="es-UY" sz="6000" b="1" dirty="0" err="1" smtClean="0">
                <a:solidFill>
                  <a:schemeClr val="bg1"/>
                </a:solidFill>
              </a:rPr>
              <a:t>Question</a:t>
            </a:r>
            <a:r>
              <a:rPr lang="es-UY" sz="6000" b="1" dirty="0" smtClean="0">
                <a:solidFill>
                  <a:schemeClr val="bg1"/>
                </a:solidFill>
              </a:rPr>
              <a:t>:</a:t>
            </a:r>
            <a:br>
              <a:rPr lang="es-UY" sz="6000" b="1" dirty="0" smtClean="0">
                <a:solidFill>
                  <a:schemeClr val="bg1"/>
                </a:solidFill>
              </a:rPr>
            </a:br>
            <a:r>
              <a:rPr lang="en-US" sz="5800" b="1" dirty="0" smtClean="0">
                <a:solidFill>
                  <a:schemeClr val="bg1"/>
                </a:solidFill>
              </a:rPr>
              <a:t>How does human activity affect the Earth’s surface?</a:t>
            </a:r>
            <a:endParaRPr lang="es-ES" sz="5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arthlingnature.files.wordpress.com/2012/07/sam_26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8010" cy="35010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5/5b/CSIRO_ScienceImage_4369_Soil_pollution_at_the_Brukunga_Pyrites_Mine_east_of_Adelaide_in_the_Mount_Lofty_Ranges_South_Australia_1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900" y="0"/>
            <a:ext cx="5397387" cy="35010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3.amazonaws.com/cd.live/uploads/content/image/5758/main_soilpollu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584" y="3506359"/>
            <a:ext cx="5387531" cy="333353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earthuntouched.com/wp-content/uploads/2014/10/coal_as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53" y="3501007"/>
            <a:ext cx="4871582" cy="365368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6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eglobalspin.files.wordpress.com/2012/12/int-soil-1213.jpg?w=480&amp;h=320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28699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2520280"/>
          </a:xfrm>
        </p:spPr>
        <p:txBody>
          <a:bodyPr/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</a:t>
            </a:r>
            <a:b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Conservation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2801" y="5661248"/>
            <a:ext cx="6800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>
                <a:solidFill>
                  <a:srgbClr val="0000FF"/>
                </a:solidFill>
                <a:latin typeface="Arial"/>
                <a:ea typeface="Calibri"/>
                <a:hlinkClick r:id="rId3"/>
              </a:rPr>
              <a:t>Nature is Speaking: I am Soil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2304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d/df/Batad_Rice_Terrac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459433"/>
            <a:ext cx="11006128" cy="733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57048"/>
            <a:ext cx="8229600" cy="4504200"/>
          </a:xfrm>
          <a:solidFill>
            <a:schemeClr val="bg1">
              <a:alpha val="78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Terracing:</a:t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make </a:t>
            </a: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sloping land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into </a:t>
            </a: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/>
            </a:r>
            <a:b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a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number of level flat areas resembling a series of steps.</a:t>
            </a:r>
          </a:p>
        </p:txBody>
      </p:sp>
    </p:spTree>
    <p:extLst>
      <p:ext uri="{BB962C8B-B14F-4D97-AF65-F5344CB8AC3E}">
        <p14:creationId xmlns:p14="http://schemas.microsoft.com/office/powerpoint/2010/main" val="34738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aisbiology.pbworks.com/f/1335508248/contour%20plow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634" y="-33278"/>
            <a:ext cx="10512959" cy="699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438" y="1484784"/>
            <a:ext cx="8229600" cy="4464496"/>
          </a:xfrm>
          <a:solidFill>
            <a:schemeClr val="bg1">
              <a:alpha val="78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Contour Plowing:</a:t>
            </a: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/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plowing that follows the curve of the land to slow water flow and save rich topsoil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94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mfarmgirl.umwblogs.org/files/2013/03/strip-cropping-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9874427" cy="719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9" y="1556792"/>
            <a:ext cx="8229600" cy="4392488"/>
          </a:xfrm>
          <a:solidFill>
            <a:schemeClr val="bg1">
              <a:alpha val="78000"/>
            </a:schemeClr>
          </a:solidFill>
          <a:ln w="12700" cap="rnd">
            <a:solidFill>
              <a:schemeClr val="tx1"/>
            </a:solidFill>
            <a:round/>
          </a:ln>
        </p:spPr>
        <p:txBody>
          <a:bodyPr/>
          <a:lstStyle/>
          <a:p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Strip Planting:</a:t>
            </a: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/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alternates strips of plants to reduce erosion by creating natural dams for water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80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organicproducermag.com/images/features/julaug2013/notil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107504"/>
            <a:ext cx="10703496" cy="80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9" y="1556792"/>
            <a:ext cx="8229600" cy="4392488"/>
          </a:xfrm>
          <a:solidFill>
            <a:schemeClr val="bg1">
              <a:alpha val="78000"/>
            </a:schemeClr>
          </a:solidFill>
          <a:ln w="12700" cap="rnd">
            <a:solidFill>
              <a:schemeClr val="tx1"/>
            </a:solidFill>
            <a:round/>
          </a:ln>
        </p:spPr>
        <p:txBody>
          <a:bodyPr/>
          <a:lstStyle/>
          <a:p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No-Till Farming:</a:t>
            </a: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/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way of growing plants from year to year without disturbing </a:t>
            </a:r>
            <a:b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the soil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417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agritech.tnau.ac.in/org_farm/images/inputs/crop-rotation-c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344816" cy="68582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9" y="1556792"/>
            <a:ext cx="8229600" cy="4392488"/>
          </a:xfrm>
          <a:solidFill>
            <a:schemeClr val="bg1">
              <a:alpha val="98000"/>
            </a:schemeClr>
          </a:solidFill>
          <a:ln w="12700" cap="rnd">
            <a:solidFill>
              <a:schemeClr val="tx1"/>
            </a:solidFill>
            <a:round/>
          </a:ln>
        </p:spPr>
        <p:txBody>
          <a:bodyPr/>
          <a:lstStyle/>
          <a:p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Crop Rotation:</a:t>
            </a: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/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changing of crops in a </a:t>
            </a: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sequence; it protects soil and decreases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the population level of </a:t>
            </a: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pests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59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isr.ucr.edu/slideshowpro/albums/album-37/lg/obj_3_buckwheat_pl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1990"/>
            <a:ext cx="9479175" cy="710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9" y="980728"/>
            <a:ext cx="8229600" cy="5184576"/>
          </a:xfrm>
          <a:solidFill>
            <a:schemeClr val="bg1">
              <a:alpha val="78000"/>
            </a:schemeClr>
          </a:solidFill>
          <a:ln w="12700" cap="rnd">
            <a:solidFill>
              <a:schemeClr val="tx1"/>
            </a:solidFill>
            <a:round/>
          </a:ln>
        </p:spPr>
        <p:txBody>
          <a:bodyPr/>
          <a:lstStyle/>
          <a:p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Cover Crop:</a:t>
            </a: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/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crop planted </a:t>
            </a: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mainly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to manage soil erosion, soil fertility, soil quality, water, weeds, pests, </a:t>
            </a: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and diseases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20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www.agric.wa.gov.au/sites/gateway/files/W07_0052_Tagasaste_ally_farming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07426"/>
            <a:ext cx="10529441" cy="698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9" y="980728"/>
            <a:ext cx="8229600" cy="5184576"/>
          </a:xfrm>
          <a:solidFill>
            <a:schemeClr val="bg1">
              <a:alpha val="78000"/>
            </a:schemeClr>
          </a:solidFill>
          <a:ln w="12700" cap="rnd">
            <a:solidFill>
              <a:schemeClr val="tx1"/>
            </a:solidFill>
            <a:round/>
          </a:ln>
        </p:spPr>
        <p:txBody>
          <a:bodyPr/>
          <a:lstStyle/>
          <a:p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Wind Break:</a:t>
            </a: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/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one or more rows of trees or shrubs planted </a:t>
            </a: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to 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provide shelter from </a:t>
            </a: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wind erosion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994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tmarketgarden.files.wordpress.com/2012/03/03161213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531440"/>
            <a:ext cx="10369151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9" y="980728"/>
            <a:ext cx="8229600" cy="5184576"/>
          </a:xfrm>
          <a:solidFill>
            <a:schemeClr val="bg1">
              <a:alpha val="78000"/>
            </a:schemeClr>
          </a:solidFill>
          <a:ln w="12700" cap="rnd">
            <a:solidFill>
              <a:schemeClr val="tx1"/>
            </a:solidFill>
            <a:round/>
          </a:ln>
        </p:spPr>
        <p:txBody>
          <a:bodyPr/>
          <a:lstStyle/>
          <a:p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Mulching:</a:t>
            </a:r>
            <a: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/>
            </a:r>
            <a:br>
              <a: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a layer of material </a:t>
            </a:r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put on the soil’s surface to maintain moisture and health of the soil, and reduce weeds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9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48680"/>
            <a:ext cx="8229600" cy="981075"/>
          </a:xfrm>
        </p:spPr>
        <p:txBody>
          <a:bodyPr/>
          <a:lstStyle/>
          <a:p>
            <a:pPr eaLnBrk="1" hangingPunct="1"/>
            <a:r>
              <a:rPr lang="en-US" sz="6600" b="1" dirty="0" smtClean="0">
                <a:solidFill>
                  <a:schemeClr val="bg1"/>
                </a:solidFill>
              </a:rPr>
              <a:t>Standards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71688"/>
            <a:ext cx="8229600" cy="4525962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bg1"/>
                </a:solidFill>
              </a:rPr>
              <a:t>S6E5i. Explain the effects of human activity on the erosion of the earth’s surface.</a:t>
            </a:r>
          </a:p>
          <a:p>
            <a:pPr eaLnBrk="1" hangingPunct="1"/>
            <a:r>
              <a:rPr lang="en-US" sz="4000" b="1" dirty="0" smtClean="0">
                <a:solidFill>
                  <a:schemeClr val="bg1"/>
                </a:solidFill>
              </a:rPr>
              <a:t>S6E5j. Describe methods for conserving natural resources such as water, soil, and air.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540" y="2060848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 smtClean="0">
                <a:solidFill>
                  <a:srgbClr val="FFFFFF"/>
                </a:solidFill>
                <a:latin typeface="Arial"/>
                <a:cs typeface="Arial"/>
              </a:rPr>
              <a:t>Turn to an elbow partner and discuss any of these methods you have seen before. </a:t>
            </a:r>
          </a:p>
          <a:p>
            <a:pPr algn="ctr"/>
            <a:endParaRPr lang="en-US" sz="2400" b="1" kern="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4400" b="1" kern="0" dirty="0" smtClean="0">
                <a:solidFill>
                  <a:srgbClr val="FFFFFF"/>
                </a:solidFill>
                <a:latin typeface="Arial"/>
                <a:cs typeface="Arial"/>
              </a:rPr>
              <a:t>Can you think of any other methods for preventing soil erosion?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52375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FF"/>
                </a:solidFill>
              </a:rPr>
              <a:t>Soil Conservation</a:t>
            </a:r>
            <a:endParaRPr lang="en-US" sz="7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22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507238" cy="1872208"/>
          </a:xfrm>
        </p:spPr>
        <p:txBody>
          <a:bodyPr/>
          <a:lstStyle/>
          <a:p>
            <a:r>
              <a:rPr lang="en-US" dirty="0" smtClean="0"/>
              <a:t>Which land use diagram below best illustrates soil conservation? Why?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815189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6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en-US" sz="3200" dirty="0" smtClean="0"/>
              <a:t>Turn to an elbow partner and identify some of the methods of soil conservation used in the diagram below.</a:t>
            </a:r>
            <a:endParaRPr lang="en-US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30848"/>
            <a:ext cx="8612832" cy="430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1620089"/>
            <a:ext cx="2808312" cy="1152128"/>
            <a:chOff x="0" y="1620089"/>
            <a:chExt cx="2808312" cy="1152128"/>
          </a:xfrm>
        </p:grpSpPr>
        <p:sp>
          <p:nvSpPr>
            <p:cNvPr id="3" name="TextBox 2"/>
            <p:cNvSpPr txBox="1"/>
            <p:nvPr/>
          </p:nvSpPr>
          <p:spPr>
            <a:xfrm>
              <a:off x="0" y="1620089"/>
              <a:ext cx="28083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Wind Break</a:t>
              </a:r>
              <a:endParaRPr lang="en-US" sz="3200" b="1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938265" y="2204864"/>
              <a:ext cx="0" cy="567353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779912" y="2476798"/>
            <a:ext cx="1512168" cy="1591563"/>
            <a:chOff x="3779912" y="2476798"/>
            <a:chExt cx="1512168" cy="1591563"/>
          </a:xfrm>
        </p:grpSpPr>
        <p:sp>
          <p:nvSpPr>
            <p:cNvPr id="9" name="TextBox 8"/>
            <p:cNvSpPr txBox="1"/>
            <p:nvPr/>
          </p:nvSpPr>
          <p:spPr>
            <a:xfrm>
              <a:off x="3779912" y="2476798"/>
              <a:ext cx="151216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Cover</a:t>
              </a:r>
              <a:br>
                <a:rPr lang="en-US" sz="3200" b="1" dirty="0" smtClean="0"/>
              </a:br>
              <a:r>
                <a:rPr lang="en-US" sz="3200" b="1" dirty="0" smtClean="0"/>
                <a:t>Crop</a:t>
              </a:r>
              <a:endParaRPr lang="en-US" sz="3200" b="1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535996" y="3501008"/>
              <a:ext cx="0" cy="567353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436096" y="2238810"/>
            <a:ext cx="3284240" cy="1100760"/>
            <a:chOff x="5436096" y="2238810"/>
            <a:chExt cx="3284240" cy="110076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6876256" y="2772217"/>
              <a:ext cx="0" cy="567353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436096" y="2238810"/>
              <a:ext cx="3284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Strip Planting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869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reenairclean.com/img/green-air-cle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810" y="0"/>
            <a:ext cx="11153045" cy="696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2520280"/>
          </a:xfrm>
        </p:spPr>
        <p:txBody>
          <a:bodyPr/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Impact </a:t>
            </a:r>
            <a:b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Air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816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reenairclean.com/img/green-air-cle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810" y="0"/>
            <a:ext cx="11153045" cy="696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2520280"/>
          </a:xfrm>
        </p:spPr>
        <p:txBody>
          <a:bodyPr/>
          <a:lstStyle/>
          <a:p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000000">
                      <a:alpha val="43137"/>
                    </a:srgbClr>
                  </a:outerShdw>
                </a:effectLst>
              </a:rPr>
              <a:t>What are some ways that humans can impact the air?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sx="101000" sy="101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67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796" y="260648"/>
            <a:ext cx="8517661" cy="1872208"/>
          </a:xfrm>
        </p:spPr>
        <p:txBody>
          <a:bodyPr/>
          <a:lstStyle/>
          <a:p>
            <a:r>
              <a:rPr lang="en-US" b="1" dirty="0" smtClean="0"/>
              <a:t>Air pollution is the introduction of harmful materials into the Earth’s atmosphere.</a:t>
            </a:r>
            <a:endParaRPr lang="en-US" b="1" dirty="0"/>
          </a:p>
        </p:txBody>
      </p:sp>
      <p:pic>
        <p:nvPicPr>
          <p:cNvPr id="11268" name="Picture 4" descr="http://sanramoninfo.googlepages.com/pollution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6" b="100000" l="0" r="98695">
                        <a14:foregroundMark x1="22838" y1="69474" x2="22838" y2="69474"/>
                        <a14:foregroundMark x1="23328" y1="74947" x2="23328" y2="74947"/>
                        <a14:foregroundMark x1="71126" y1="87789" x2="71126" y2="87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215" y="2302363"/>
            <a:ext cx="583882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8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61677" cy="1224136"/>
          </a:xfrm>
        </p:spPr>
        <p:txBody>
          <a:bodyPr/>
          <a:lstStyle/>
          <a:p>
            <a:r>
              <a:rPr lang="en-US" sz="6000" b="1" u="sng" dirty="0" smtClean="0"/>
              <a:t>Causes of Air Pollution</a:t>
            </a:r>
            <a:endParaRPr lang="en-US" sz="6000" b="1" u="sng" dirty="0"/>
          </a:p>
        </p:txBody>
      </p:sp>
      <p:pic>
        <p:nvPicPr>
          <p:cNvPr id="4" name="Picture 2" descr="http://www.nature.nps.gov/air/AQBasics/images/types_of_sources_02-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3537"/>
            <a:ext cx="7056784" cy="48344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65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579296" cy="1143000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Causes of Air Pollution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16832"/>
            <a:ext cx="8424936" cy="4525963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Emissions (release) of pollutants from cars, trucks, buses, factories, power plants, etc. that use fossil fuels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Dust from fields, construction sites, and mines contribute to air pollution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Natural disasters such as forest fires and volcano eruptions contribute to air pollution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73041" y="-124140"/>
            <a:ext cx="10081120" cy="7128792"/>
            <a:chOff x="395536" y="1268759"/>
            <a:chExt cx="8182023" cy="5482322"/>
          </a:xfrm>
        </p:grpSpPr>
        <p:pic>
          <p:nvPicPr>
            <p:cNvPr id="12296" name="Picture 8" descr="http://upload.wikimedia.org/wikipedia/commons/c/c8/Air_pollution_by_diesel_locomotiv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3" y="3405094"/>
              <a:ext cx="4149575" cy="3345987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0" name="Picture 2" descr="http://energysafe.ru/uploads/article/6ecbc48bb3ac4791ef9fd4ff13ea4e155e6161b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268760"/>
              <a:ext cx="3934764" cy="2948137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http://www.drsoram.com/wp-content/uploads/air%20pollution%20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268759"/>
              <a:ext cx="4149575" cy="2811567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4" name="Picture 6" descr="http://www.earthtimes.org/newsimage/air-pollution-hearts_1531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138192"/>
              <a:ext cx="3934763" cy="2612889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2919739"/>
            <a:ext cx="4032448" cy="1224136"/>
          </a:xfrm>
          <a:solidFill>
            <a:schemeClr val="bg1">
              <a:alpha val="86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6000" b="1" dirty="0" smtClean="0"/>
              <a:t>Emissions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9896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21619" y="-27384"/>
            <a:ext cx="9763604" cy="7293120"/>
            <a:chOff x="-228632" y="-387085"/>
            <a:chExt cx="9763604" cy="7293120"/>
          </a:xfrm>
        </p:grpSpPr>
        <p:pic>
          <p:nvPicPr>
            <p:cNvPr id="14340" name="Picture 4" descr="http://static.politifact.com.s3.amazonaws.com/politifact%2Fphotos%2FFarm_dust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13" y="2996952"/>
              <a:ext cx="9351872" cy="3909083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8" name="Picture 2" descr="https://reliefforyournose.files.wordpress.com/2014/02/construction-dus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632" y="-359701"/>
              <a:ext cx="5264333" cy="3429000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 descr="http://upload.wikimedia.org/wikipedia/commons/d/d6/Jwaneng_Open_Min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-387085"/>
              <a:ext cx="5034980" cy="3456461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872" y="2996952"/>
            <a:ext cx="2088232" cy="1003548"/>
          </a:xfr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5400" b="1" dirty="0" smtClean="0"/>
              <a:t>Dust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2907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323528" y="404664"/>
            <a:ext cx="8568952" cy="3384376"/>
          </a:xfrm>
          <a:noFill/>
        </p:spPr>
        <p:txBody>
          <a:bodyPr/>
          <a:lstStyle/>
          <a:p>
            <a:pPr eaLnBrk="1" hangingPunct="1"/>
            <a:r>
              <a:rPr lang="en-US" sz="5000" b="1" dirty="0" smtClean="0">
                <a:solidFill>
                  <a:schemeClr val="bg1"/>
                </a:solidFill>
              </a:rPr>
              <a:t>What are some ways that humans negatively impact the Earth’s surface?</a:t>
            </a:r>
            <a:endParaRPr lang="es-ES" sz="5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8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http://images.christianpost.com/full/61390/a-wildfire-rages-on-in-black-forest-colorado-june-12-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508" y="2780928"/>
            <a:ext cx="6761492" cy="4248472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upload.wikimedia.org/wikipedia/commons/6/6b/Mount_Carmel_forest_fire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031" y="3583403"/>
            <a:ext cx="4946800" cy="3284984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.telegraph.co.uk/multimedia/archive/02777/volcano_2777030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1694"/>
            <a:ext cx="5721496" cy="3571322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americanpreppersnetwork.com/wp-content/uploads/2014/08/chemtrails49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2922"/>
            <a:ext cx="5678909" cy="3575938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969" y="2827319"/>
            <a:ext cx="3819599" cy="1512168"/>
          </a:xfr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5400" b="1" dirty="0" smtClean="0"/>
              <a:t>Natural Disasters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8205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nature.nps.gov/air/AQBasics/images/air_pollution_transport_02-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55" y="2458690"/>
            <a:ext cx="6120680" cy="412003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728192"/>
          </a:xfrm>
        </p:spPr>
        <p:txBody>
          <a:bodyPr/>
          <a:lstStyle/>
          <a:p>
            <a:r>
              <a:rPr lang="en-US" sz="4000" dirty="0" smtClean="0"/>
              <a:t>Air Pollution does not have boundaries. It is carried by winds and deposited over long distances.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91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579296" cy="1143000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 of Air Pollution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16832"/>
            <a:ext cx="8424936" cy="4525963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P</a:t>
            </a:r>
            <a:r>
              <a:rPr lang="en-US" sz="4000" dirty="0" smtClean="0">
                <a:solidFill>
                  <a:schemeClr val="bg1"/>
                </a:solidFill>
              </a:rPr>
              <a:t>ower plants, vehicles, and factories release pollutants that combine with moisture in the air to cause acid rain.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Acid rain contaminates drinking water, harms plants and animals, and damages rocks and buildings.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1728192"/>
          </a:xfrm>
        </p:spPr>
        <p:txBody>
          <a:bodyPr/>
          <a:lstStyle/>
          <a:p>
            <a:r>
              <a:rPr lang="en-US" sz="5400" b="1" dirty="0" smtClean="0"/>
              <a:t>Effects of Air Population: </a:t>
            </a:r>
            <a:br>
              <a:rPr lang="en-US" sz="5400" b="1" dirty="0" smtClean="0"/>
            </a:br>
            <a:r>
              <a:rPr lang="en-US" sz="5400" b="1" dirty="0" smtClean="0"/>
              <a:t>Acid Rain</a:t>
            </a:r>
            <a:endParaRPr lang="en-US" sz="5400" b="1" dirty="0"/>
          </a:p>
        </p:txBody>
      </p:sp>
      <p:pic>
        <p:nvPicPr>
          <p:cNvPr id="4" name="Picture 2" descr="http://www.nature.nps.gov/air/Studies/criticalloads/images/criticaLoadGraphic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6872"/>
            <a:ext cx="5838027" cy="4298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4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http://i.ytimg.com/vi/iSKtKshmMvE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75656" y="1268760"/>
            <a:ext cx="6336704" cy="1008112"/>
          </a:xfr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5400" b="1" dirty="0" smtClean="0"/>
              <a:t>Effect of Acid Rain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9166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"/>
          <p:cNvGrpSpPr>
            <a:grpSpLocks/>
          </p:cNvGrpSpPr>
          <p:nvPr/>
        </p:nvGrpSpPr>
        <p:grpSpPr bwMode="auto">
          <a:xfrm>
            <a:off x="-179388" y="0"/>
            <a:ext cx="9802813" cy="6867525"/>
            <a:chOff x="-179550" y="0"/>
            <a:chExt cx="9803690" cy="6867052"/>
          </a:xfrm>
        </p:grpSpPr>
        <p:pic>
          <p:nvPicPr>
            <p:cNvPr id="15363" name="Picture 4" descr="http://volcanoes.usgs.gov/ash/images/La_Sicilia_etnafrui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0"/>
              <a:ext cx="5356940" cy="6845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2" descr="http://i42.tinypic.com/ixuipx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70"/>
              <a:ext cx="4800600" cy="323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Picture 4" descr="acidrainblackfores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9550" y="3233157"/>
              <a:ext cx="4984146" cy="3633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31640" y="2729324"/>
            <a:ext cx="6336704" cy="1008112"/>
          </a:xfr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sz="5400" b="1" dirty="0" smtClean="0"/>
              <a:t>Effect of Acid Rain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51130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"/>
          <p:cNvGrpSpPr>
            <a:grpSpLocks/>
          </p:cNvGrpSpPr>
          <p:nvPr/>
        </p:nvGrpSpPr>
        <p:grpSpPr bwMode="auto">
          <a:xfrm>
            <a:off x="-15875" y="0"/>
            <a:ext cx="9731375" cy="6934200"/>
            <a:chOff x="-16598" y="-2"/>
            <a:chExt cx="9732021" cy="6934201"/>
          </a:xfrm>
        </p:grpSpPr>
        <p:pic>
          <p:nvPicPr>
            <p:cNvPr id="16387" name="Picture 6" descr="http://2012books.lardbucket.org/books/principles-of-general-chemistry-v1.0m/section_08/48f34caee678e5f862723ef602d2675f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-2"/>
              <a:ext cx="5981623" cy="6934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8" name="Picture 4" descr="http://www.wonderwhizkids.com/wwkimages/Know_Why/acid-rain-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352" y="4209717"/>
              <a:ext cx="3967467" cy="2648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8" descr="http://www.buzzle.com/img/articleImages/168126-8920-5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98" y="-1"/>
              <a:ext cx="4016977" cy="432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1331640" y="3201606"/>
            <a:ext cx="6552728" cy="10081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5400" b="1" dirty="0" smtClean="0"/>
              <a:t>Effect of Acid Rain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4697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579296" cy="1143000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 of Air Pollution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44824"/>
            <a:ext cx="8424936" cy="4824536"/>
          </a:xfrm>
        </p:spPr>
        <p:txBody>
          <a:bodyPr/>
          <a:lstStyle/>
          <a:p>
            <a:r>
              <a:rPr lang="en-US" sz="3800" dirty="0" smtClean="0">
                <a:solidFill>
                  <a:schemeClr val="bg1"/>
                </a:solidFill>
              </a:rPr>
              <a:t>When fossil fuels (coal, oil, gas) are burned, they release pollutants and other greenhouse gases that are linked with global warming</a:t>
            </a:r>
          </a:p>
          <a:p>
            <a:r>
              <a:rPr lang="en-US" sz="3800" dirty="0" smtClean="0">
                <a:solidFill>
                  <a:schemeClr val="bg1"/>
                </a:solidFill>
              </a:rPr>
              <a:t>These gases get trapped in the atmosphere (called the greenhouse effect) and can cause changes in climate</a:t>
            </a:r>
            <a:endParaRPr lang="en-US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9895" y="4293096"/>
            <a:ext cx="72569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u="sng" dirty="0">
                <a:hlinkClick r:id="rId2"/>
              </a:rPr>
              <a:t>Global Warming Song</a:t>
            </a:r>
            <a:r>
              <a:rPr lang="en-US" sz="4400" dirty="0"/>
              <a:t> [4:01]</a:t>
            </a:r>
          </a:p>
        </p:txBody>
      </p:sp>
      <p:sp>
        <p:nvSpPr>
          <p:cNvPr id="3" name="Rectangle 2"/>
          <p:cNvSpPr/>
          <p:nvPr/>
        </p:nvSpPr>
        <p:spPr>
          <a:xfrm>
            <a:off x="827584" y="2889378"/>
            <a:ext cx="75851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u="sng" dirty="0">
                <a:solidFill>
                  <a:srgbClr val="0000FF"/>
                </a:solidFill>
                <a:ea typeface="Calibri"/>
                <a:hlinkClick r:id="rId3"/>
              </a:rPr>
              <a:t>The Greenhouse Effect</a:t>
            </a:r>
            <a:r>
              <a:rPr lang="en-US" sz="4400" dirty="0">
                <a:ea typeface="Calibri"/>
              </a:rPr>
              <a:t> [1:55]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579296" cy="1143000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 of Air Pollution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44824"/>
            <a:ext cx="8424936" cy="4824536"/>
          </a:xfrm>
        </p:spPr>
        <p:txBody>
          <a:bodyPr/>
          <a:lstStyle/>
          <a:p>
            <a:r>
              <a:rPr lang="en-US" sz="3800" dirty="0" smtClean="0">
                <a:solidFill>
                  <a:schemeClr val="bg1"/>
                </a:solidFill>
              </a:rPr>
              <a:t>Other pollutants that come from products such as aerosol cans, cooling systems, and refrigerator equipment (called CFC’s) cause “holes” in the ozone layer.</a:t>
            </a:r>
          </a:p>
          <a:p>
            <a:r>
              <a:rPr lang="en-US" sz="3800" dirty="0" smtClean="0">
                <a:solidFill>
                  <a:schemeClr val="bg1"/>
                </a:solidFill>
              </a:rPr>
              <a:t>The ozone layer helps protect the earth from solar UV radiation (from the sun).</a:t>
            </a:r>
            <a:endParaRPr lang="en-US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1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323528" y="404664"/>
            <a:ext cx="8568952" cy="3384376"/>
          </a:xfrm>
          <a:noFill/>
        </p:spPr>
        <p:txBody>
          <a:bodyPr/>
          <a:lstStyle/>
          <a:p>
            <a:pPr eaLnBrk="1" hangingPunct="1"/>
            <a:r>
              <a:rPr lang="en-US" sz="5000" b="1" dirty="0" smtClean="0">
                <a:solidFill>
                  <a:schemeClr val="bg1"/>
                </a:solidFill>
              </a:rPr>
              <a:t>We are going to examine human impact on the Earth’s surface in three areas: Water, Soil, and Air</a:t>
            </a:r>
            <a:endParaRPr lang="es-ES" sz="5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r>
              <a:rPr lang="en-US" sz="4800" b="1" dirty="0" smtClean="0"/>
              <a:t>Effects of Air Pollution: </a:t>
            </a:r>
            <a:br>
              <a:rPr lang="en-US" sz="4800" b="1" dirty="0" smtClean="0"/>
            </a:br>
            <a:r>
              <a:rPr lang="en-US" sz="4800" b="1" dirty="0" smtClean="0"/>
              <a:t>Ozone Depletion</a:t>
            </a:r>
            <a:endParaRPr lang="en-US" sz="4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77111"/>
            <a:ext cx="6984776" cy="4075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62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reenairclean.com/img/green-air-cle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810" y="0"/>
            <a:ext cx="11153045" cy="696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2520280"/>
          </a:xfrm>
        </p:spPr>
        <p:txBody>
          <a:bodyPr/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sx="101000" sy="101000" algn="tl">
                    <a:schemeClr val="tx1">
                      <a:alpha val="51000"/>
                    </a:schemeClr>
                  </a:outerShdw>
                </a:effectLst>
              </a:rPr>
              <a:t>Air</a:t>
            </a:r>
            <a:b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sx="101000" sy="101000" algn="tl">
                    <a:schemeClr val="tx1">
                      <a:alpha val="51000"/>
                    </a:schemeClr>
                  </a:outerShdw>
                </a:effectLst>
              </a:rPr>
            </a:br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sx="101000" sy="101000" algn="tl">
                    <a:schemeClr val="tx1">
                      <a:alpha val="51000"/>
                    </a:schemeClr>
                  </a:outerShdw>
                </a:effectLst>
              </a:rPr>
              <a:t>Conservation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sx="101000" sy="101000" algn="tl">
                  <a:schemeClr val="tx1">
                    <a:alpha val="51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626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/>
          <a:lstStyle/>
          <a:p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Think, Pair, Share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420888"/>
            <a:ext cx="7488832" cy="3312368"/>
          </a:xfrm>
        </p:spPr>
        <p:txBody>
          <a:bodyPr/>
          <a:lstStyle/>
          <a:p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some ways that air can be conserved.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491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Conservation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88840"/>
            <a:ext cx="8568952" cy="45259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emissions from vehicles, factories, power plants (new technology and government regulations can help)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dust from construction sites, fields, and mining sites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the use of fossil fuels and products that release CFC’s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Renewable energy sources (wind and solar power)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1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3816424"/>
          </a:xfrm>
        </p:spPr>
        <p:txBody>
          <a:bodyPr/>
          <a:lstStyle/>
          <a:p>
            <a:r>
              <a:rPr lang="en-US" sz="6600" u="sng" dirty="0">
                <a:solidFill>
                  <a:srgbClr val="0000FF"/>
                </a:solidFill>
                <a:ea typeface="Calibri"/>
                <a:hlinkClick r:id="rId2"/>
              </a:rPr>
              <a:t>Air Pollution Causes, Effects, and Solutions</a:t>
            </a:r>
            <a:r>
              <a:rPr lang="en-US" sz="6600" dirty="0">
                <a:ea typeface="Calibri"/>
              </a:rPr>
              <a:t> </a:t>
            </a:r>
            <a:r>
              <a:rPr lang="en-US" dirty="0" smtClean="0">
                <a:ea typeface="Calibri"/>
              </a:rPr>
              <a:t/>
            </a:r>
            <a:br>
              <a:rPr lang="en-US" dirty="0" smtClean="0">
                <a:ea typeface="Calibri"/>
              </a:rPr>
            </a:br>
            <a:r>
              <a:rPr lang="en-US" dirty="0" smtClean="0">
                <a:ea typeface="Calibri"/>
              </a:rPr>
              <a:t>[</a:t>
            </a:r>
            <a:r>
              <a:rPr lang="en-US" dirty="0">
                <a:ea typeface="Calibri"/>
              </a:rPr>
              <a:t>9:24]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5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3888432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conservation strategies, people can slow down the degradation of the environment and the depletion of non-renewable resources.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780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13284" y="1772816"/>
            <a:ext cx="8856984" cy="1512168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Three R’s are often used to summarize conservation strategies: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755576" y="3284984"/>
            <a:ext cx="77724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Reduce, Reuse, Recycle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567" y="6120467"/>
            <a:ext cx="7098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www3.epa.gov/recyclecity/house.htm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523697" y="5445224"/>
            <a:ext cx="5602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2800" u="sng" dirty="0">
                <a:hlinkClick r:id="rId3"/>
              </a:rPr>
              <a:t>Reduce, Reuse, Recycle</a:t>
            </a:r>
            <a:r>
              <a:rPr lang="en-US" sz="2800" dirty="0"/>
              <a:t> [1:37]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241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en-US" sz="5400" b="1" dirty="0" smtClean="0"/>
              <a:t>Reduce, Reuse, Recycle</a:t>
            </a:r>
            <a:endParaRPr lang="en-US" sz="54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466085"/>
              </p:ext>
            </p:extLst>
          </p:nvPr>
        </p:nvGraphicFramePr>
        <p:xfrm>
          <a:off x="827584" y="1445507"/>
          <a:ext cx="7502886" cy="5797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Acrobat Document" r:id="rId3" imgW="5029155" imgH="3886200" progId="AcroExch.Document.11">
                  <p:embed/>
                </p:oleObj>
              </mc:Choice>
              <mc:Fallback>
                <p:oleObj name="Acrobat Document" r:id="rId3" imgW="5029155" imgH="3886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1445507"/>
                        <a:ext cx="7502886" cy="5797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95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916832"/>
            <a:ext cx="3960440" cy="2376264"/>
          </a:xfrm>
        </p:spPr>
        <p:txBody>
          <a:bodyPr/>
          <a:lstStyle/>
          <a:p>
            <a:r>
              <a:rPr lang="en-US" sz="4800" b="1" dirty="0" smtClean="0"/>
              <a:t>Human Impact Summarizer</a:t>
            </a:r>
            <a:endParaRPr lang="en-US" sz="48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827284"/>
              </p:ext>
            </p:extLst>
          </p:nvPr>
        </p:nvGraphicFramePr>
        <p:xfrm>
          <a:off x="3934735" y="151437"/>
          <a:ext cx="5182344" cy="670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Acrobat Document" r:id="rId3" imgW="3886132" imgH="5029200" progId="AcroExch.Document.11">
                  <p:embed/>
                </p:oleObj>
              </mc:Choice>
              <mc:Fallback>
                <p:oleObj name="Acrobat Document" r:id="rId3" imgW="3886132" imgH="5029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34735" y="151437"/>
                        <a:ext cx="5182344" cy="670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010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your Graphic Organizer </a:t>
            </a:r>
            <a:br>
              <a:rPr lang="en-US" dirty="0" smtClean="0"/>
            </a:br>
            <a:r>
              <a:rPr lang="en-US" dirty="0" smtClean="0"/>
              <a:t>to take Notes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241883"/>
              </p:ext>
            </p:extLst>
          </p:nvPr>
        </p:nvGraphicFramePr>
        <p:xfrm>
          <a:off x="1331640" y="1700808"/>
          <a:ext cx="6552728" cy="5063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Acrobat Document" r:id="rId3" imgW="5029155" imgH="3886200" progId="AcroExch.Document.11">
                  <p:embed/>
                </p:oleObj>
              </mc:Choice>
              <mc:Fallback>
                <p:oleObj name="Acrobat Document" r:id="rId3" imgW="5029155" imgH="3886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640" y="1700808"/>
                        <a:ext cx="6552728" cy="5063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120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774" y="0"/>
            <a:ext cx="12202846" cy="6858000"/>
          </a:xfrm>
          <a:prstGeom prst="rect">
            <a:avLst/>
          </a:prstGeom>
        </p:spPr>
      </p:pic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1180309" y="188640"/>
            <a:ext cx="6120680" cy="1800200"/>
          </a:xfrm>
          <a:noFill/>
        </p:spPr>
        <p:txBody>
          <a:bodyPr/>
          <a:lstStyle/>
          <a:p>
            <a:pPr eaLnBrk="1" hangingPunct="1"/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Impact on Water</a:t>
            </a:r>
            <a:endParaRPr lang="es-ES" sz="6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90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15008</TotalTime>
  <Words>1141</Words>
  <Application>Microsoft Office PowerPoint</Application>
  <PresentationFormat>On-screen Show (4:3)</PresentationFormat>
  <Paragraphs>152</Paragraphs>
  <Slides>78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1" baseType="lpstr">
      <vt:lpstr>Arial</vt:lpstr>
      <vt:lpstr>Calibri</vt:lpstr>
      <vt:lpstr>Diseño predeterminado</vt:lpstr>
      <vt:lpstr>1_Diseño predeterminado</vt:lpstr>
      <vt:lpstr>2_Diseño predeterminado</vt:lpstr>
      <vt:lpstr>3_Diseño predeterminado</vt:lpstr>
      <vt:lpstr>4_Diseño predeterminado</vt:lpstr>
      <vt:lpstr>5_Diseño predeterminado</vt:lpstr>
      <vt:lpstr>6_Diseño predeterminado</vt:lpstr>
      <vt:lpstr>7_Diseño predeterminado</vt:lpstr>
      <vt:lpstr>8_Diseño predeterminado</vt:lpstr>
      <vt:lpstr>9_Diseño predeterminado</vt:lpstr>
      <vt:lpstr>Acrobat Document</vt:lpstr>
      <vt:lpstr>With an elbow partner, examine the images on the next slide and discuss their common theme.</vt:lpstr>
      <vt:lpstr>PowerPoint Presentation</vt:lpstr>
      <vt:lpstr>Human activity can have a positive or a negative impact on the surface of our Earth.</vt:lpstr>
      <vt:lpstr>Essential Question: How does human activity affect the Earth’s surface?</vt:lpstr>
      <vt:lpstr>Standards</vt:lpstr>
      <vt:lpstr>What are some ways that humans negatively impact the Earth’s surface?</vt:lpstr>
      <vt:lpstr>We are going to examine human impact on the Earth’s surface in three areas: Water, Soil, and Air</vt:lpstr>
      <vt:lpstr>Use your Graphic Organizer  to take Notes</vt:lpstr>
      <vt:lpstr>Human Impact on Water</vt:lpstr>
      <vt:lpstr>Water that doesn’t soak into the ground or evaporate, but flows across the Earth’s surface is called runoff.</vt:lpstr>
      <vt:lpstr>Runoff</vt:lpstr>
      <vt:lpstr>Plants and their roots (vegetation) help prevent soil from being carried away.</vt:lpstr>
      <vt:lpstr>Plants Prevent Erosion</vt:lpstr>
      <vt:lpstr>PowerPoint Presentation</vt:lpstr>
      <vt:lpstr>PowerPoint Presentation</vt:lpstr>
      <vt:lpstr>With an elbow partner, compare the two images. What do the arrows represent? What advantages does image B have over image A?</vt:lpstr>
      <vt:lpstr>Wetlands</vt:lpstr>
      <vt:lpstr>Wetlands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Conservation</vt:lpstr>
      <vt:lpstr>Water Pollution &amp; Conservation</vt:lpstr>
      <vt:lpstr>Human Impact on Soil</vt:lpstr>
      <vt:lpstr>Human activities can increase soil erosion which washes away the nutrients that make soil fertile</vt:lpstr>
      <vt:lpstr>Human Activities that Increase Soil Erosion:</vt:lpstr>
      <vt:lpstr>How does overgrazing  impact the soil?</vt:lpstr>
      <vt:lpstr>Human activities can also increase pollutants that get  into soil.  </vt:lpstr>
      <vt:lpstr>PowerPoint Presentation</vt:lpstr>
      <vt:lpstr>Soil Conservation</vt:lpstr>
      <vt:lpstr>Terracing: make sloping land into  a number of level flat areas resembling a series of steps.</vt:lpstr>
      <vt:lpstr>Contour Plowing: plowing that follows the curve of the land to slow water flow and save rich topsoil</vt:lpstr>
      <vt:lpstr>Strip Planting: alternates strips of plants to reduce erosion by creating natural dams for water</vt:lpstr>
      <vt:lpstr>No-Till Farming: way of growing plants from year to year without disturbing  the soil</vt:lpstr>
      <vt:lpstr>Crop Rotation: changing of crops in a sequence; it protects soil and decreases the population level of pests</vt:lpstr>
      <vt:lpstr>Cover Crop: crop planted mainly to manage soil erosion, soil fertility, soil quality, water, weeds, pests, and diseases</vt:lpstr>
      <vt:lpstr>Wind Break: one or more rows of trees or shrubs planted to provide shelter from wind erosion</vt:lpstr>
      <vt:lpstr>Mulching: a layer of material put on the soil’s surface to maintain moisture and health of the soil, and reduce weeds</vt:lpstr>
      <vt:lpstr>PowerPoint Presentation</vt:lpstr>
      <vt:lpstr>Which land use diagram below best illustrates soil conservation? Why?</vt:lpstr>
      <vt:lpstr>Turn to an elbow partner and identify some of the methods of soil conservation used in the diagram below.</vt:lpstr>
      <vt:lpstr>Human Impact  on Air</vt:lpstr>
      <vt:lpstr>What are some ways that humans can impact the air?</vt:lpstr>
      <vt:lpstr>Air pollution is the introduction of harmful materials into the Earth’s atmosphere.</vt:lpstr>
      <vt:lpstr>Causes of Air Pollution</vt:lpstr>
      <vt:lpstr>Causes of Air Pollution</vt:lpstr>
      <vt:lpstr>Emissions</vt:lpstr>
      <vt:lpstr>Dust</vt:lpstr>
      <vt:lpstr>Natural Disasters</vt:lpstr>
      <vt:lpstr>Air Pollution does not have boundaries. It is carried by winds and deposited over long distances.</vt:lpstr>
      <vt:lpstr>Effects of Air Pollution</vt:lpstr>
      <vt:lpstr>Effects of Air Population:  Acid Rain</vt:lpstr>
      <vt:lpstr>Effect of Acid Rain</vt:lpstr>
      <vt:lpstr>Effect of Acid Rain</vt:lpstr>
      <vt:lpstr>PowerPoint Presentation</vt:lpstr>
      <vt:lpstr>Effects of Air Pollution</vt:lpstr>
      <vt:lpstr>PowerPoint Presentation</vt:lpstr>
      <vt:lpstr>Effects of Air Pollution</vt:lpstr>
      <vt:lpstr>Effects of Air Pollution:  Ozone Depletion</vt:lpstr>
      <vt:lpstr>Air Conservation</vt:lpstr>
      <vt:lpstr>Think, Pair, Share</vt:lpstr>
      <vt:lpstr>Air Conservation</vt:lpstr>
      <vt:lpstr>Air Pollution Causes, Effects, and Solutions  [9:24]</vt:lpstr>
      <vt:lpstr>Through conservation strategies, people can slow down the degradation of the environment and the depletion of non-renewable resources.</vt:lpstr>
      <vt:lpstr>The Three R’s are often used to summarize conservation strategies: </vt:lpstr>
      <vt:lpstr>Reduce, Reuse, Recycle</vt:lpstr>
      <vt:lpstr>Human Impact Summarizer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Dixon, Trony</cp:lastModifiedBy>
  <cp:revision>789</cp:revision>
  <dcterms:created xsi:type="dcterms:W3CDTF">2010-05-23T14:28:12Z</dcterms:created>
  <dcterms:modified xsi:type="dcterms:W3CDTF">2016-10-27T21:11:53Z</dcterms:modified>
</cp:coreProperties>
</file>