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20"/>
  </p:notesMasterIdLst>
  <p:sldIdLst>
    <p:sldId id="259" r:id="rId4"/>
    <p:sldId id="273" r:id="rId5"/>
    <p:sldId id="257" r:id="rId6"/>
    <p:sldId id="260" r:id="rId7"/>
    <p:sldId id="261" r:id="rId8"/>
    <p:sldId id="263" r:id="rId9"/>
    <p:sldId id="266" r:id="rId10"/>
    <p:sldId id="267" r:id="rId11"/>
    <p:sldId id="265" r:id="rId12"/>
    <p:sldId id="264" r:id="rId13"/>
    <p:sldId id="262" r:id="rId14"/>
    <p:sldId id="268" r:id="rId15"/>
    <p:sldId id="269" r:id="rId16"/>
    <p:sldId id="270" r:id="rId17"/>
    <p:sldId id="272"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492023-38EB-418B-9B7C-D4FAEAFA9C89}" type="datetimeFigureOut">
              <a:rPr lang="en-US" smtClean="0"/>
              <a:t>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E33A8E-6C20-4471-B7E6-A9655902D728}" type="slidenum">
              <a:rPr lang="en-US" smtClean="0"/>
              <a:t>‹#›</a:t>
            </a:fld>
            <a:endParaRPr lang="en-US"/>
          </a:p>
        </p:txBody>
      </p:sp>
    </p:spTree>
    <p:extLst>
      <p:ext uri="{BB962C8B-B14F-4D97-AF65-F5344CB8AC3E}">
        <p14:creationId xmlns:p14="http://schemas.microsoft.com/office/powerpoint/2010/main" val="92903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a:t>
            </a:r>
            <a:r>
              <a:rPr lang="en-US" baseline="0" dirty="0" smtClean="0"/>
              <a:t> the essential question for the lesson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a:t>
            </a:fld>
            <a:endParaRPr lang="en-US"/>
          </a:p>
        </p:txBody>
      </p:sp>
    </p:spTree>
    <p:extLst>
      <p:ext uri="{BB962C8B-B14F-4D97-AF65-F5344CB8AC3E}">
        <p14:creationId xmlns:p14="http://schemas.microsoft.com/office/powerpoint/2010/main" val="3239448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 while the students record the information on their notes.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10</a:t>
            </a:fld>
            <a:endParaRPr lang="en-US"/>
          </a:p>
        </p:txBody>
      </p:sp>
    </p:spTree>
    <p:extLst>
      <p:ext uri="{BB962C8B-B14F-4D97-AF65-F5344CB8AC3E}">
        <p14:creationId xmlns:p14="http://schemas.microsoft.com/office/powerpoint/2010/main" val="342736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11</a:t>
            </a:fld>
            <a:endParaRPr lang="en-US"/>
          </a:p>
        </p:txBody>
      </p:sp>
    </p:spTree>
    <p:extLst>
      <p:ext uri="{BB962C8B-B14F-4D97-AF65-F5344CB8AC3E}">
        <p14:creationId xmlns:p14="http://schemas.microsoft.com/office/powerpoint/2010/main" val="497054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12</a:t>
            </a:fld>
            <a:endParaRPr lang="en-US"/>
          </a:p>
        </p:txBody>
      </p:sp>
    </p:spTree>
    <p:extLst>
      <p:ext uri="{BB962C8B-B14F-4D97-AF65-F5344CB8AC3E}">
        <p14:creationId xmlns:p14="http://schemas.microsoft.com/office/powerpoint/2010/main" val="307975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13</a:t>
            </a:fld>
            <a:endParaRPr lang="en-US"/>
          </a:p>
        </p:txBody>
      </p:sp>
    </p:spTree>
    <p:extLst>
      <p:ext uri="{BB962C8B-B14F-4D97-AF65-F5344CB8AC3E}">
        <p14:creationId xmlns:p14="http://schemas.microsoft.com/office/powerpoint/2010/main" val="349514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14</a:t>
            </a:fld>
            <a:endParaRPr lang="en-US"/>
          </a:p>
        </p:txBody>
      </p:sp>
    </p:spTree>
    <p:extLst>
      <p:ext uri="{BB962C8B-B14F-4D97-AF65-F5344CB8AC3E}">
        <p14:creationId xmlns:p14="http://schemas.microsoft.com/office/powerpoint/2010/main" val="2666390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give each student a “Journey to the Ocean” handout [linked on the resource page]. The writing assignment may be used as a formative assessment task.</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15</a:t>
            </a:fld>
            <a:endParaRPr lang="en-US"/>
          </a:p>
        </p:txBody>
      </p:sp>
    </p:spTree>
    <p:extLst>
      <p:ext uri="{BB962C8B-B14F-4D97-AF65-F5344CB8AC3E}">
        <p14:creationId xmlns:p14="http://schemas.microsoft.com/office/powerpoint/2010/main" val="696793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Each student should complete the summarizer. </a:t>
            </a:r>
            <a:r>
              <a:rPr lang="en-US" sz="1200" kern="1200" smtClean="0">
                <a:solidFill>
                  <a:schemeClr val="tx1"/>
                </a:solidFill>
                <a:effectLst/>
                <a:latin typeface="+mn-lt"/>
                <a:ea typeface="+mn-ea"/>
                <a:cs typeface="+mn-cs"/>
              </a:rPr>
              <a:t>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fld id="{4CE33A8E-6C20-4471-B7E6-A9655902D728}" type="slidenum">
              <a:rPr lang="en-US" smtClean="0"/>
              <a:t>16</a:t>
            </a:fld>
            <a:endParaRPr lang="en-US"/>
          </a:p>
        </p:txBody>
      </p:sp>
    </p:spTree>
    <p:extLst>
      <p:ext uri="{BB962C8B-B14F-4D97-AF65-F5344CB8AC3E}">
        <p14:creationId xmlns:p14="http://schemas.microsoft.com/office/powerpoint/2010/main" val="347802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give each student a copy of the Composition</a:t>
            </a:r>
            <a:r>
              <a:rPr lang="en-US" baseline="0" dirty="0" smtClean="0"/>
              <a:t> and Location of Oceans Notes </a:t>
            </a:r>
            <a:r>
              <a:rPr lang="en-US" dirty="0" smtClean="0"/>
              <a:t>[linked on the  resource page] to record important information during the lesson.</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2</a:t>
            </a:fld>
            <a:endParaRPr lang="en-US"/>
          </a:p>
        </p:txBody>
      </p:sp>
    </p:spTree>
    <p:extLst>
      <p:ext uri="{BB962C8B-B14F-4D97-AF65-F5344CB8AC3E}">
        <p14:creationId xmlns:p14="http://schemas.microsoft.com/office/powerpoint/2010/main" val="227049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ask students to first</a:t>
            </a:r>
            <a:r>
              <a:rPr lang="en-US" baseline="0" dirty="0" smtClean="0"/>
              <a:t> label the continents on the map in their notes. When ready, click the mouse to go over the continents when ready. The teacher can ask for volunteers or call on specific students to identify the name of the continent prior to showing the answer. The order when clicked: North America, South America, Africa, Europe, Asia, Australia, Antarctica. Once the continents have been labeled, the students should do the oceans. Follow the same strategy. When clicked, the order of the Oceans is as follows: Pacific Ocean, Atlantic Ocean, Arctic Ocean, Indian Ocean, Pacific Ocean again, and the Southern Ocean. The teacher should walk around and make sure that all students have identified both continents and oceans on their notes.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3</a:t>
            </a:fld>
            <a:endParaRPr lang="en-US"/>
          </a:p>
        </p:txBody>
      </p:sp>
    </p:spTree>
    <p:extLst>
      <p:ext uri="{BB962C8B-B14F-4D97-AF65-F5344CB8AC3E}">
        <p14:creationId xmlns:p14="http://schemas.microsoft.com/office/powerpoint/2010/main" val="283610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slide to ensure that students have the correct answers identified on their notes. *Note: the Southern Ocean is not identified on this map</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4</a:t>
            </a:fld>
            <a:endParaRPr lang="en-US"/>
          </a:p>
        </p:txBody>
      </p:sp>
    </p:spTree>
    <p:extLst>
      <p:ext uri="{BB962C8B-B14F-4D97-AF65-F5344CB8AC3E}">
        <p14:creationId xmlns:p14="http://schemas.microsoft.com/office/powerpoint/2010/main" val="309586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review activities identified on the slide and linked on the resource page to reinforce the location of the oceans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5</a:t>
            </a:fld>
            <a:endParaRPr lang="en-US"/>
          </a:p>
        </p:txBody>
      </p:sp>
    </p:spTree>
    <p:extLst>
      <p:ext uri="{BB962C8B-B14F-4D97-AF65-F5344CB8AC3E}">
        <p14:creationId xmlns:p14="http://schemas.microsoft.com/office/powerpoint/2010/main" val="216827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slide as a transition into the next part of the lesson, the chemical composition of ocean water</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6</a:t>
            </a:fld>
            <a:endParaRPr lang="en-US"/>
          </a:p>
        </p:txBody>
      </p:sp>
    </p:spTree>
    <p:extLst>
      <p:ext uri="{BB962C8B-B14F-4D97-AF65-F5344CB8AC3E}">
        <p14:creationId xmlns:p14="http://schemas.microsoft.com/office/powerpoint/2010/main" val="318577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question on the slide to the class. The teacher can either ask for volunteers or call on specific students to answer the question. When ready, click the mouse to reveal some synonyms for composition.</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7</a:t>
            </a:fld>
            <a:endParaRPr lang="en-US"/>
          </a:p>
        </p:txBody>
      </p:sp>
    </p:spTree>
    <p:extLst>
      <p:ext uri="{BB962C8B-B14F-4D97-AF65-F5344CB8AC3E}">
        <p14:creationId xmlns:p14="http://schemas.microsoft.com/office/powerpoint/2010/main" val="87947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8</a:t>
            </a:fld>
            <a:endParaRPr lang="en-US"/>
          </a:p>
        </p:txBody>
      </p:sp>
    </p:spTree>
    <p:extLst>
      <p:ext uri="{BB962C8B-B14F-4D97-AF65-F5344CB8AC3E}">
        <p14:creationId xmlns:p14="http://schemas.microsoft.com/office/powerpoint/2010/main" val="1895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pose the question to</a:t>
            </a:r>
            <a:r>
              <a:rPr lang="en-US" baseline="0" dirty="0" smtClean="0"/>
              <a:t> the class and gather a few student responses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9</a:t>
            </a:fld>
            <a:endParaRPr lang="en-US"/>
          </a:p>
        </p:txBody>
      </p:sp>
    </p:spTree>
    <p:extLst>
      <p:ext uri="{BB962C8B-B14F-4D97-AF65-F5344CB8AC3E}">
        <p14:creationId xmlns:p14="http://schemas.microsoft.com/office/powerpoint/2010/main" val="421976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403649698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41715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57591666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94946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1623818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53382604"/>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1346890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2038095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970136026"/>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35020852"/>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58266828"/>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29672461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3094269"/>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8651720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308992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7608038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8140933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0341638"/>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1349742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46745262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99782306"/>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62192952"/>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3E7B-DFC5-4FDE-B080-3AF4AC6CAE5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953E7B-DFC5-4FDE-B080-3AF4AC6CAE5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3E7B-DFC5-4FDE-B080-3AF4AC6CAE5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t>1/9/2017</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605854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solidFill>
                  <a:prstClr val="black">
                    <a:lumMod val="50000"/>
                    <a:lumOff val="50000"/>
                  </a:prstClr>
                </a:solidFill>
              </a:rPr>
              <a:pPr/>
              <a:t>1/9/2017</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328442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classzone.com/books/earth_science/terc/content/visualizations/es1303/es1303page01.cfm?chapter_no=visualiz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D69hGvCsWgA&amp;list=PL88CB33C02CCF3D39&amp;index=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U51cY6iod3U&amp;index=5&amp;list=PL88CB33C02CCF3D3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lay.kahoot.it/#/k/783b7b97-4964-41aa-ab10-2b4a91368d2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s://next-cc-beta.s3.amazonaws.com/journey/4f44e8908415c70003000169/description_background/Water_Intro_Glo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38" y="692842"/>
            <a:ext cx="5638800" cy="583213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81000" y="119624"/>
            <a:ext cx="5410200" cy="4397373"/>
          </a:xfrm>
          <a:prstGeom prst="rect">
            <a:avLst/>
          </a:prstGeom>
        </p:spPr>
        <p:txBody>
          <a:bodyP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chemeClr val="tx1">
                    <a:lumMod val="95000"/>
                    <a:lumOff val="5000"/>
                  </a:schemeClr>
                </a:solidFill>
                <a:effectLst>
                  <a:outerShdw blurRad="38100" dist="38100" dir="2700000" algn="tl">
                    <a:srgbClr val="000000">
                      <a:alpha val="43137"/>
                    </a:srgbClr>
                  </a:outerShdw>
                </a:effectLst>
              </a:rPr>
              <a:t>   Essential Question:</a:t>
            </a:r>
            <a:br>
              <a:rPr lang="en-US" sz="4000" b="1" dirty="0" smtClean="0">
                <a:solidFill>
                  <a:schemeClr val="tx1">
                    <a:lumMod val="95000"/>
                    <a:lumOff val="5000"/>
                  </a:schemeClr>
                </a:solidFill>
                <a:effectLst>
                  <a:outerShdw blurRad="38100" dist="38100" dir="2700000" algn="tl">
                    <a:srgbClr val="000000">
                      <a:alpha val="43137"/>
                    </a:srgbClr>
                  </a:outerShdw>
                </a:effectLst>
              </a:rPr>
            </a:br>
            <a:endParaRPr lang="en-US" sz="1200" b="1" dirty="0" smtClean="0">
              <a:solidFill>
                <a:schemeClr val="tx1">
                  <a:lumMod val="95000"/>
                  <a:lumOff val="5000"/>
                </a:schemeClr>
              </a:solidFill>
              <a:effectLst>
                <a:outerShdw blurRad="38100" dist="38100" dir="2700000" algn="tl">
                  <a:srgbClr val="000000">
                    <a:alpha val="43137"/>
                  </a:srgbClr>
                </a:outerShdw>
              </a:effectLst>
            </a:endParaRPr>
          </a:p>
          <a:p>
            <a:r>
              <a:rPr lang="en-US" sz="4200" b="1" dirty="0" smtClean="0">
                <a:solidFill>
                  <a:schemeClr val="tx1">
                    <a:lumMod val="95000"/>
                    <a:lumOff val="5000"/>
                  </a:schemeClr>
                </a:solidFill>
                <a:effectLst>
                  <a:outerShdw blurRad="38100" dist="38100" dir="2700000" algn="tl">
                    <a:srgbClr val="000000">
                      <a:alpha val="43137"/>
                    </a:srgbClr>
                  </a:outerShdw>
                </a:effectLst>
              </a:rPr>
              <a:t>What is the composition </a:t>
            </a:r>
            <a:br>
              <a:rPr lang="en-US" sz="4200" b="1" dirty="0" smtClean="0">
                <a:solidFill>
                  <a:schemeClr val="tx1">
                    <a:lumMod val="95000"/>
                    <a:lumOff val="5000"/>
                  </a:schemeClr>
                </a:solidFill>
                <a:effectLst>
                  <a:outerShdw blurRad="38100" dist="38100" dir="2700000" algn="tl">
                    <a:srgbClr val="000000">
                      <a:alpha val="43137"/>
                    </a:srgbClr>
                  </a:outerShdw>
                </a:effectLst>
              </a:rPr>
            </a:br>
            <a:r>
              <a:rPr lang="en-US" sz="4200" b="1" dirty="0" smtClean="0">
                <a:solidFill>
                  <a:schemeClr val="tx1">
                    <a:lumMod val="95000"/>
                    <a:lumOff val="5000"/>
                  </a:schemeClr>
                </a:solidFill>
                <a:effectLst>
                  <a:outerShdw blurRad="38100" dist="38100" dir="2700000" algn="tl">
                    <a:srgbClr val="000000">
                      <a:alpha val="43137"/>
                    </a:srgbClr>
                  </a:outerShdw>
                </a:effectLst>
              </a:rPr>
              <a:t>of the Earth’s </a:t>
            </a:r>
            <a:br>
              <a:rPr lang="en-US" sz="4200" b="1" dirty="0" smtClean="0">
                <a:solidFill>
                  <a:schemeClr val="tx1">
                    <a:lumMod val="95000"/>
                    <a:lumOff val="5000"/>
                  </a:schemeClr>
                </a:solidFill>
                <a:effectLst>
                  <a:outerShdw blurRad="38100" dist="38100" dir="2700000" algn="tl">
                    <a:srgbClr val="000000">
                      <a:alpha val="43137"/>
                    </a:srgbClr>
                  </a:outerShdw>
                </a:effectLst>
              </a:rPr>
            </a:br>
            <a:r>
              <a:rPr lang="en-US" sz="4200" b="1" dirty="0" smtClean="0">
                <a:solidFill>
                  <a:schemeClr val="tx1">
                    <a:lumMod val="95000"/>
                    <a:lumOff val="5000"/>
                  </a:schemeClr>
                </a:solidFill>
                <a:effectLst>
                  <a:outerShdw blurRad="38100" dist="38100" dir="2700000" algn="tl">
                    <a:srgbClr val="000000">
                      <a:alpha val="43137"/>
                    </a:srgbClr>
                  </a:outerShdw>
                </a:effectLst>
              </a:rPr>
              <a:t>oceans and </a:t>
            </a:r>
            <a:br>
              <a:rPr lang="en-US" sz="4200" b="1" dirty="0" smtClean="0">
                <a:solidFill>
                  <a:schemeClr val="tx1">
                    <a:lumMod val="95000"/>
                    <a:lumOff val="5000"/>
                  </a:schemeClr>
                </a:solidFill>
                <a:effectLst>
                  <a:outerShdw blurRad="38100" dist="38100" dir="2700000" algn="tl">
                    <a:srgbClr val="000000">
                      <a:alpha val="43137"/>
                    </a:srgbClr>
                  </a:outerShdw>
                </a:effectLst>
              </a:rPr>
            </a:br>
            <a:r>
              <a:rPr lang="en-US" sz="4200" b="1" dirty="0" smtClean="0">
                <a:solidFill>
                  <a:schemeClr val="tx1">
                    <a:lumMod val="95000"/>
                    <a:lumOff val="5000"/>
                  </a:schemeClr>
                </a:solidFill>
                <a:effectLst>
                  <a:outerShdw blurRad="38100" dist="38100" dir="2700000" algn="tl">
                    <a:srgbClr val="000000">
                      <a:alpha val="43137"/>
                    </a:srgbClr>
                  </a:outerShdw>
                </a:effectLst>
              </a:rPr>
              <a:t>where are </a:t>
            </a:r>
            <a:br>
              <a:rPr lang="en-US" sz="4200" b="1" dirty="0" smtClean="0">
                <a:solidFill>
                  <a:schemeClr val="tx1">
                    <a:lumMod val="95000"/>
                    <a:lumOff val="5000"/>
                  </a:schemeClr>
                </a:solidFill>
                <a:effectLst>
                  <a:outerShdw blurRad="38100" dist="38100" dir="2700000" algn="tl">
                    <a:srgbClr val="000000">
                      <a:alpha val="43137"/>
                    </a:srgbClr>
                  </a:outerShdw>
                </a:effectLst>
              </a:rPr>
            </a:br>
            <a:r>
              <a:rPr lang="en-US" sz="4200" b="1" dirty="0" smtClean="0">
                <a:solidFill>
                  <a:schemeClr val="tx1">
                    <a:lumMod val="95000"/>
                    <a:lumOff val="5000"/>
                  </a:schemeClr>
                </a:solidFill>
                <a:effectLst>
                  <a:outerShdw blurRad="38100" dist="38100" dir="2700000" algn="tl">
                    <a:srgbClr val="000000">
                      <a:alpha val="43137"/>
                    </a:srgbClr>
                  </a:outerShdw>
                </a:effectLst>
              </a:rPr>
              <a:t>they located?</a:t>
            </a:r>
            <a:endParaRPr lang="en-US" sz="4200" b="1" dirty="0">
              <a:solidFill>
                <a:schemeClr val="tx1">
                  <a:lumMod val="95000"/>
                  <a:lumOff val="5000"/>
                </a:schemeClr>
              </a:solidFill>
              <a:effectLst>
                <a:outerShdw blurRad="38100" dist="38100" dir="2700000" algn="tl">
                  <a:srgbClr val="000000">
                    <a:alpha val="43137"/>
                  </a:srgbClr>
                </a:outerShdw>
              </a:effectLst>
            </a:endParaRPr>
          </a:p>
        </p:txBody>
      </p:sp>
      <p:sp>
        <p:nvSpPr>
          <p:cNvPr id="4" name="Subtitle 2"/>
          <p:cNvSpPr txBox="1">
            <a:spLocks/>
          </p:cNvSpPr>
          <p:nvPr/>
        </p:nvSpPr>
        <p:spPr>
          <a:xfrm>
            <a:off x="76200" y="5281183"/>
            <a:ext cx="8686800" cy="1524000"/>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2800" b="1" dirty="0" smtClean="0">
                <a:solidFill>
                  <a:schemeClr val="tx1">
                    <a:lumMod val="95000"/>
                    <a:lumOff val="5000"/>
                  </a:schemeClr>
                </a:solidFill>
                <a:effectLst>
                  <a:outerShdw blurRad="38100" dist="38100" dir="2700000" algn="tl">
                    <a:srgbClr val="000000">
                      <a:alpha val="43137"/>
                    </a:srgbClr>
                  </a:outerShdw>
                </a:effectLst>
              </a:rPr>
              <a:t>Standard:</a:t>
            </a:r>
          </a:p>
          <a:p>
            <a:pPr marL="0" indent="0">
              <a:buNone/>
            </a:pPr>
            <a:r>
              <a:rPr lang="en-US" sz="2800" b="1" dirty="0" smtClean="0">
                <a:solidFill>
                  <a:schemeClr val="tx1">
                    <a:lumMod val="95000"/>
                    <a:lumOff val="5000"/>
                  </a:schemeClr>
                </a:solidFill>
                <a:effectLst>
                  <a:outerShdw blurRad="38100" dist="38100" dir="2700000" algn="tl">
                    <a:srgbClr val="000000">
                      <a:alpha val="43137"/>
                    </a:srgbClr>
                  </a:outerShdw>
                </a:effectLst>
              </a:rPr>
              <a:t>S6E3c. Describe the composition, location, and subsurface topography of the world’s oceans.</a:t>
            </a:r>
            <a:endParaRPr lang="en-US" sz="2800" b="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5720832"/>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325"/>
            <a:ext cx="8229600" cy="1905000"/>
          </a:xfrm>
        </p:spPr>
        <p:txBody>
          <a:bodyPr/>
          <a:lstStyle/>
          <a:p>
            <a:pPr marL="182880" indent="0" algn="ctr">
              <a:buNone/>
            </a:pPr>
            <a:r>
              <a:rPr lang="en-US" sz="4800" u="sng" dirty="0" smtClean="0">
                <a:effectLst>
                  <a:reflection blurRad="6350" stA="55000" endA="300" endPos="15000" dir="5400000" sy="-100000" algn="bl" rotWithShape="0"/>
                </a:effectLst>
              </a:rPr>
              <a:t>Chemical Composition of Ocean Water</a:t>
            </a:r>
            <a:endParaRPr lang="en-US" sz="4800" u="sng" dirty="0">
              <a:effectLst>
                <a:reflection blurRad="6350" stA="55000" endA="300" endPos="15000" dir="5400000" sy="-100000" algn="bl" rotWithShape="0"/>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079" y="1828800"/>
            <a:ext cx="671662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85588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911" y="457198"/>
            <a:ext cx="5181600" cy="6001643"/>
          </a:xfrm>
          <a:prstGeom prst="rect">
            <a:avLst/>
          </a:prstGeom>
        </p:spPr>
        <p:txBody>
          <a:bodyPr wrap="square">
            <a:spAutoFit/>
          </a:bodyPr>
          <a:lstStyle/>
          <a:p>
            <a:pPr algn="ctr"/>
            <a:r>
              <a:rPr lang="en-US" sz="3200" dirty="0"/>
              <a:t>By some estimates, if the salt in the ocean could be removed and spread evenly over the Earth's land surface it would form a layer more than 500 feet (166 meters) thick, about the height of a 40-story office building (NOAA). </a:t>
            </a:r>
            <a:endParaRPr lang="en-US" sz="3200" dirty="0" smtClean="0"/>
          </a:p>
          <a:p>
            <a:pPr algn="ctr"/>
            <a:endParaRPr lang="en-US" sz="3200" dirty="0"/>
          </a:p>
          <a:p>
            <a:pPr algn="ctr"/>
            <a:r>
              <a:rPr lang="en-US" sz="3200" dirty="0" smtClean="0"/>
              <a:t>But</a:t>
            </a:r>
            <a:r>
              <a:rPr lang="en-US" sz="3200" dirty="0"/>
              <a:t>, where did all this salt come from? </a:t>
            </a:r>
          </a:p>
        </p:txBody>
      </p:sp>
      <p:pic>
        <p:nvPicPr>
          <p:cNvPr id="1026" name="Picture 2" descr="http://upload.wikimedia.org/wikipedia/commons/e/e9/Legg_Mason_Buil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2857" y="609600"/>
            <a:ext cx="3316215" cy="4953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9922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500"/>
                            </p:stCondLst>
                            <p:childTnLst>
                              <p:par>
                                <p:cTn id="11" presetID="53" presetClass="entr" presetSubtype="16" fill="hold" nodeType="afterEffect">
                                  <p:stCondLst>
                                    <p:cond delay="500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Effect transition="in" filter="fade">
                                      <p:cBhvr>
                                        <p:cTn id="15" dur="1000"/>
                                        <p:tgtEl>
                                          <p:spTgt spid="1026"/>
                                        </p:tgtEl>
                                      </p:cBhvr>
                                    </p:animEffect>
                                  </p:childTnLst>
                                </p:cTn>
                              </p:par>
                            </p:childTnLst>
                          </p:cTn>
                        </p:par>
                        <p:par>
                          <p:cTn id="16" fill="hold">
                            <p:stCondLst>
                              <p:cond delay="7500"/>
                            </p:stCondLst>
                            <p:childTnLst>
                              <p:par>
                                <p:cTn id="17" presetID="53" presetClass="entr" presetSubtype="16" fill="hold" grpId="0" nodeType="afterEffect">
                                  <p:stCondLst>
                                    <p:cond delay="100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35" y="25658"/>
            <a:ext cx="8915400" cy="1524000"/>
          </a:xfrm>
        </p:spPr>
        <p:txBody>
          <a:bodyPr/>
          <a:lstStyle/>
          <a:p>
            <a:pPr marL="0" indent="0" algn="ctr">
              <a:buNone/>
            </a:pPr>
            <a:r>
              <a:rPr lang="en-US" dirty="0">
                <a:effectLst>
                  <a:reflection blurRad="6350" stA="55000" endA="300" endPos="14000" dir="5400000" sy="-100000" algn="bl" rotWithShape="0"/>
                </a:effectLst>
              </a:rPr>
              <a:t>From precipitation to the land to the rivers to the </a:t>
            </a:r>
            <a:r>
              <a:rPr lang="en-US" dirty="0" smtClean="0">
                <a:effectLst>
                  <a:reflection blurRad="6350" stA="55000" endA="300" endPos="14000" dir="5400000" sy="-100000" algn="bl" rotWithShape="0"/>
                </a:effectLst>
              </a:rPr>
              <a:t>sea…</a:t>
            </a:r>
            <a:endParaRPr lang="en-US"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228600" y="1828800"/>
            <a:ext cx="8686800" cy="5029200"/>
          </a:xfrm>
        </p:spPr>
        <p:txBody>
          <a:bodyPr>
            <a:normAutofit fontScale="77500" lnSpcReduction="20000"/>
          </a:bodyPr>
          <a:lstStyle/>
          <a:p>
            <a:pPr marL="45720" indent="0" algn="ctr">
              <a:buNone/>
            </a:pPr>
            <a:r>
              <a:rPr lang="en-US" sz="3100" dirty="0"/>
              <a:t>The rain that falls on the land contains some dissolved carbon dioxide from the surrounding air. This causes the rainwater to be slightly acidic.</a:t>
            </a:r>
            <a:r>
              <a:rPr lang="en-US" sz="2600" dirty="0"/>
              <a:t> </a:t>
            </a:r>
            <a:endParaRPr lang="en-US" sz="2600" dirty="0" smtClean="0"/>
          </a:p>
          <a:p>
            <a:pPr marL="45720" indent="0" algn="ctr">
              <a:buNone/>
            </a:pPr>
            <a:endParaRPr lang="en-US" sz="1500" dirty="0" smtClean="0"/>
          </a:p>
          <a:p>
            <a:pPr marL="45720" indent="0" algn="ctr">
              <a:buNone/>
            </a:pPr>
            <a:r>
              <a:rPr lang="en-US" sz="3100" dirty="0" smtClean="0"/>
              <a:t>The </a:t>
            </a:r>
            <a:r>
              <a:rPr lang="en-US" sz="3100" dirty="0"/>
              <a:t>rain physically breaks down the rock and the acids chemically break down the rocks. Rain then carries the dissolved salts and minerals along as it flows. The salts in the runoff are carried to the streams and rivers and then to the ocean. </a:t>
            </a:r>
            <a:r>
              <a:rPr lang="en-US" sz="2600" dirty="0">
                <a:hlinkClick r:id="rId3"/>
              </a:rPr>
              <a:t>http://</a:t>
            </a:r>
            <a:r>
              <a:rPr lang="en-US" sz="2600" dirty="0" smtClean="0">
                <a:hlinkClick r:id="rId3"/>
              </a:rPr>
              <a:t>www.classzone.com/books/earth_science/terc/content/visualizations/es1303/es1303page01.cfm?chapter_no=visualization</a:t>
            </a:r>
            <a:r>
              <a:rPr lang="en-US" sz="2600" dirty="0" smtClean="0"/>
              <a:t>  </a:t>
            </a:r>
          </a:p>
          <a:p>
            <a:pPr marL="45720" indent="0" algn="ctr">
              <a:buNone/>
            </a:pPr>
            <a:endParaRPr lang="en-US" sz="1500" dirty="0"/>
          </a:p>
          <a:p>
            <a:pPr marL="45720" indent="0" algn="ctr">
              <a:buNone/>
            </a:pPr>
            <a:r>
              <a:rPr lang="en-US" sz="3100" dirty="0" smtClean="0"/>
              <a:t>Many </a:t>
            </a:r>
            <a:r>
              <a:rPr lang="en-US" sz="3100" dirty="0"/>
              <a:t>of the dissolved salts are used by organisms in the ocean and are removed from the water. Others are not used up and are left for long periods of time where their concentrations increase over time.</a:t>
            </a:r>
          </a:p>
        </p:txBody>
      </p:sp>
    </p:spTree>
    <p:extLst>
      <p:ext uri="{BB962C8B-B14F-4D97-AF65-F5344CB8AC3E}">
        <p14:creationId xmlns:p14="http://schemas.microsoft.com/office/powerpoint/2010/main" val="196006542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143000"/>
          </a:xfrm>
        </p:spPr>
        <p:txBody>
          <a:bodyPr/>
          <a:lstStyle/>
          <a:p>
            <a:pPr marL="0" indent="0" algn="ctr">
              <a:buNone/>
            </a:pPr>
            <a:r>
              <a:rPr lang="en-US" sz="6000" dirty="0" smtClean="0">
                <a:effectLst>
                  <a:reflection blurRad="6350" stA="55000" endA="300" endPos="14000" dir="5400000" sy="-100000" algn="bl" rotWithShape="0"/>
                </a:effectLst>
              </a:rPr>
              <a:t>Salt from below…</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81000" y="1143000"/>
            <a:ext cx="8382000" cy="4800600"/>
          </a:xfrm>
        </p:spPr>
        <p:txBody>
          <a:bodyPr>
            <a:normAutofit lnSpcReduction="10000"/>
          </a:bodyPr>
          <a:lstStyle/>
          <a:p>
            <a:pPr marL="45720" indent="0" algn="ctr">
              <a:buNone/>
            </a:pPr>
            <a:r>
              <a:rPr lang="en-US" sz="3200" dirty="0"/>
              <a:t>Hydrothermal vents are recently-discovered features on the ocean seafloor that contribute dissolved minerals to the oceans. </a:t>
            </a:r>
          </a:p>
          <a:p>
            <a:pPr marL="45720" indent="0" algn="ctr">
              <a:buNone/>
            </a:pPr>
            <a:endParaRPr lang="en-US" sz="1200" dirty="0"/>
          </a:p>
          <a:p>
            <a:pPr marL="45720" indent="0" algn="ctr">
              <a:buNone/>
            </a:pPr>
            <a:r>
              <a:rPr lang="en-US" sz="3200" dirty="0"/>
              <a:t>These vents are the “exit points” on the ocean floor from which sea water that has seeped into the rocks of the oceanic crust has become hotter, has dissolved some of the minerals from the crust, and then flows back into the ocean. </a:t>
            </a:r>
          </a:p>
        </p:txBody>
      </p:sp>
      <p:sp>
        <p:nvSpPr>
          <p:cNvPr id="4" name="Rectangle 3"/>
          <p:cNvSpPr/>
          <p:nvPr/>
        </p:nvSpPr>
        <p:spPr>
          <a:xfrm>
            <a:off x="1066800" y="5715000"/>
            <a:ext cx="7239000" cy="954107"/>
          </a:xfrm>
          <a:prstGeom prst="rect">
            <a:avLst/>
          </a:prstGeom>
        </p:spPr>
        <p:txBody>
          <a:bodyPr wrap="square">
            <a:spAutoFit/>
          </a:bodyPr>
          <a:lstStyle/>
          <a:p>
            <a:pPr algn="ctr"/>
            <a:r>
              <a:rPr lang="en-US" sz="2800" dirty="0">
                <a:hlinkClick r:id="rId3"/>
              </a:rPr>
              <a:t>http://</a:t>
            </a:r>
            <a:r>
              <a:rPr lang="en-US" sz="2800" dirty="0" smtClean="0">
                <a:hlinkClick r:id="rId3"/>
              </a:rPr>
              <a:t>www.youtube.com/watch?v=D69hGvCsWgA&amp;list=PL88CB33C02CCF3D39&amp;index=1</a:t>
            </a:r>
            <a:r>
              <a:rPr lang="en-US" sz="2800" dirty="0" smtClean="0"/>
              <a:t> </a:t>
            </a:r>
            <a:endParaRPr lang="en-US" sz="2800" dirty="0"/>
          </a:p>
        </p:txBody>
      </p:sp>
    </p:spTree>
    <p:extLst>
      <p:ext uri="{BB962C8B-B14F-4D97-AF65-F5344CB8AC3E}">
        <p14:creationId xmlns:p14="http://schemas.microsoft.com/office/powerpoint/2010/main" val="48442766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3000"/>
                            </p:stCondLst>
                            <p:childTnLst>
                              <p:par>
                                <p:cTn id="17" presetID="53" presetClass="entr" presetSubtype="16" fill="hold" grpId="0" nodeType="afterEffect">
                                  <p:stCondLst>
                                    <p:cond delay="1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5500"/>
                            </p:stCondLst>
                            <p:childTnLst>
                              <p:par>
                                <p:cTn id="23" presetID="53" presetClass="entr" presetSubtype="16" fill="hold" grpId="0" nodeType="afterEffect">
                                  <p:stCondLst>
                                    <p:cond delay="600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8" y="187111"/>
            <a:ext cx="8915400" cy="1981200"/>
          </a:xfrm>
        </p:spPr>
        <p:txBody>
          <a:bodyPr/>
          <a:lstStyle/>
          <a:p>
            <a:pPr marL="0" indent="0" algn="ctr">
              <a:buNone/>
            </a:pPr>
            <a:r>
              <a:rPr lang="en-US" sz="6000" dirty="0" smtClean="0">
                <a:effectLst>
                  <a:reflection blurRad="6350" stA="55000" endA="300" endPos="14000" dir="5400000" sy="-100000" algn="bl" rotWithShape="0"/>
                </a:effectLst>
              </a:rPr>
              <a:t>Eruption of Volcanoes Underwater…</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59118" y="2209800"/>
            <a:ext cx="8382000" cy="2057400"/>
          </a:xfrm>
        </p:spPr>
        <p:txBody>
          <a:bodyPr>
            <a:normAutofit/>
          </a:bodyPr>
          <a:lstStyle/>
          <a:p>
            <a:pPr marL="45720" indent="0" algn="ctr">
              <a:buNone/>
            </a:pPr>
            <a:r>
              <a:rPr lang="en-US" sz="3200" dirty="0" smtClean="0"/>
              <a:t>Similar to the </a:t>
            </a:r>
            <a:r>
              <a:rPr lang="en-US" sz="3200" dirty="0"/>
              <a:t>previous process, </a:t>
            </a:r>
            <a:r>
              <a:rPr lang="en-US" sz="3200" dirty="0" smtClean="0"/>
              <a:t>during an underwater volcano eruption, seawater reacts </a:t>
            </a:r>
            <a:r>
              <a:rPr lang="en-US" sz="3200" dirty="0"/>
              <a:t>with hot rock and </a:t>
            </a:r>
            <a:r>
              <a:rPr lang="en-US" sz="3200" dirty="0" smtClean="0"/>
              <a:t>some minerals are dissolved into the sea water. </a:t>
            </a:r>
            <a:endParaRPr lang="en-US" sz="3200" dirty="0"/>
          </a:p>
        </p:txBody>
      </p:sp>
      <p:sp>
        <p:nvSpPr>
          <p:cNvPr id="4" name="Rectangle 3"/>
          <p:cNvSpPr/>
          <p:nvPr/>
        </p:nvSpPr>
        <p:spPr>
          <a:xfrm>
            <a:off x="1066800" y="4648200"/>
            <a:ext cx="7391400" cy="1569660"/>
          </a:xfrm>
          <a:prstGeom prst="rect">
            <a:avLst/>
          </a:prstGeom>
        </p:spPr>
        <p:txBody>
          <a:bodyPr wrap="square">
            <a:spAutoFit/>
          </a:bodyPr>
          <a:lstStyle/>
          <a:p>
            <a:pPr algn="ctr"/>
            <a:r>
              <a:rPr lang="en-US" sz="3200" dirty="0">
                <a:hlinkClick r:id="rId3"/>
              </a:rPr>
              <a:t>http://</a:t>
            </a:r>
            <a:r>
              <a:rPr lang="en-US" sz="3200" dirty="0" smtClean="0">
                <a:hlinkClick r:id="rId3"/>
              </a:rPr>
              <a:t>www.youtube.com/watch?v=U51cY6iod3U&amp;index=5&amp;list=PL88CB33C02CCF3D39</a:t>
            </a:r>
            <a:r>
              <a:rPr lang="en-US" sz="3200" dirty="0" smtClean="0"/>
              <a:t> </a:t>
            </a:r>
            <a:endParaRPr lang="en-US" sz="3200" dirty="0"/>
          </a:p>
        </p:txBody>
      </p:sp>
    </p:spTree>
    <p:extLst>
      <p:ext uri="{BB962C8B-B14F-4D97-AF65-F5344CB8AC3E}">
        <p14:creationId xmlns:p14="http://schemas.microsoft.com/office/powerpoint/2010/main" val="291865283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53" presetClass="entr" presetSubtype="16" fill="hold" grpId="0" nodeType="afterEffect">
                                  <p:stCondLst>
                                    <p:cond delay="400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512511" cy="4191000"/>
          </a:xfrm>
        </p:spPr>
        <p:txBody>
          <a:bodyPr/>
          <a:lstStyle/>
          <a:p>
            <a:pPr marL="0" indent="0" algn="ctr">
              <a:buNone/>
            </a:pPr>
            <a:r>
              <a:rPr lang="en-US" sz="8000" dirty="0" smtClean="0">
                <a:effectLst>
                  <a:reflection blurRad="6350" stA="55000" endA="300" endPos="14000" dir="5400000" sy="-100000" algn="bl" rotWithShape="0"/>
                </a:effectLst>
              </a:rPr>
              <a:t>Journey to the Ocean Activity</a:t>
            </a:r>
            <a:endParaRPr lang="en-US" sz="8000" dirty="0">
              <a:effectLst>
                <a:reflection blurRad="6350" stA="55000" endA="300" endPos="14000" dir="5400000" sy="-100000" algn="bl" rotWithShape="0"/>
              </a:effectLst>
            </a:endParaRPr>
          </a:p>
        </p:txBody>
      </p:sp>
    </p:spTree>
    <p:extLst>
      <p:ext uri="{BB962C8B-B14F-4D97-AF65-F5344CB8AC3E}">
        <p14:creationId xmlns:p14="http://schemas.microsoft.com/office/powerpoint/2010/main" val="1406432159"/>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55" y="381000"/>
            <a:ext cx="8305800" cy="1143000"/>
          </a:xfrm>
        </p:spPr>
        <p:txBody>
          <a:bodyPr/>
          <a:lstStyle/>
          <a:p>
            <a:pPr marL="0" indent="0" algn="ctr">
              <a:buNone/>
            </a:pPr>
            <a:r>
              <a:rPr lang="en-US" sz="6000" dirty="0" smtClean="0">
                <a:effectLst>
                  <a:reflection blurRad="6350" stA="55000" endA="300" endPos="16000" dir="5400000" sy="-100000" algn="bl" rotWithShape="0"/>
                </a:effectLst>
              </a:rPr>
              <a:t>Summarizing Strategy:</a:t>
            </a:r>
            <a:endParaRPr lang="en-US" sz="6000" dirty="0">
              <a:effectLst>
                <a:reflection blurRad="6350" stA="55000" endA="300" endPos="16000" dir="5400000" sy="-100000" algn="bl" rotWithShape="0"/>
              </a:effectLs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133600"/>
            <a:ext cx="8154311"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12937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053" y="1828800"/>
            <a:ext cx="4953000" cy="3048000"/>
          </a:xfrm>
          <a:prstGeom prst="rect">
            <a:avLst/>
          </a:prstGeom>
        </p:spPr>
        <p:txBody>
          <a:bodyP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prstClr val="black">
                    <a:lumMod val="95000"/>
                    <a:lumOff val="5000"/>
                  </a:prstClr>
                </a:solidFill>
                <a:effectLst>
                  <a:outerShdw blurRad="38100" dist="38100" dir="2700000" algn="tl">
                    <a:srgbClr val="000000">
                      <a:alpha val="43137"/>
                    </a:srgbClr>
                  </a:outerShdw>
                </a:effectLst>
              </a:rPr>
              <a:t>Use your notes to record important information </a:t>
            </a:r>
            <a:br>
              <a:rPr lang="en-US" sz="4000" b="1" dirty="0" smtClean="0">
                <a:solidFill>
                  <a:prstClr val="black">
                    <a:lumMod val="95000"/>
                    <a:lumOff val="5000"/>
                  </a:prstClr>
                </a:solidFill>
                <a:effectLst>
                  <a:outerShdw blurRad="38100" dist="38100" dir="2700000" algn="tl">
                    <a:srgbClr val="000000">
                      <a:alpha val="43137"/>
                    </a:srgbClr>
                  </a:outerShdw>
                </a:effectLst>
              </a:rPr>
            </a:br>
            <a:r>
              <a:rPr lang="en-US" sz="4000" b="1" dirty="0" smtClean="0">
                <a:solidFill>
                  <a:prstClr val="black">
                    <a:lumMod val="95000"/>
                    <a:lumOff val="5000"/>
                  </a:prstClr>
                </a:solidFill>
                <a:effectLst>
                  <a:outerShdw blurRad="38100" dist="38100" dir="2700000" algn="tl">
                    <a:srgbClr val="000000">
                      <a:alpha val="43137"/>
                    </a:srgbClr>
                  </a:outerShdw>
                </a:effectLst>
              </a:rPr>
              <a:t>during the lesson</a:t>
            </a:r>
            <a:endParaRPr lang="en-US" sz="4000" b="1" dirty="0">
              <a:solidFill>
                <a:prstClr val="black">
                  <a:lumMod val="95000"/>
                  <a:lumOff val="5000"/>
                </a:prstClr>
              </a:solidFill>
              <a:effectLst>
                <a:outerShdw blurRad="38100" dist="38100" dir="2700000" algn="tl">
                  <a:srgbClr val="000000">
                    <a:alpha val="43137"/>
                  </a:srgbClr>
                </a:outerShdw>
              </a:effectLs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8002358"/>
              </p:ext>
            </p:extLst>
          </p:nvPr>
        </p:nvGraphicFramePr>
        <p:xfrm>
          <a:off x="4876800" y="914400"/>
          <a:ext cx="3886200" cy="5029200"/>
        </p:xfrm>
        <a:graphic>
          <a:graphicData uri="http://schemas.openxmlformats.org/presentationml/2006/ole">
            <mc:AlternateContent xmlns:mc="http://schemas.openxmlformats.org/markup-compatibility/2006">
              <mc:Choice xmlns:v="urn:schemas-microsoft-com:vml" Requires="v">
                <p:oleObj spid="_x0000_s1029"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4876800" y="914400"/>
                        <a:ext cx="3886200" cy="5029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73918381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7782256" cy="429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041" y="-46766"/>
            <a:ext cx="9067800" cy="1752600"/>
          </a:xfrm>
        </p:spPr>
        <p:txBody>
          <a:bodyPr>
            <a:noAutofit/>
          </a:bodyPr>
          <a:lstStyle/>
          <a:p>
            <a:pPr marL="0" indent="0" algn="ctr">
              <a:buNone/>
            </a:pPr>
            <a:r>
              <a:rPr lang="en-US" sz="5400" b="1" u="sng" dirty="0" smtClean="0">
                <a:solidFill>
                  <a:schemeClr val="tx1">
                    <a:lumMod val="95000"/>
                    <a:lumOff val="5000"/>
                  </a:schemeClr>
                </a:solidFill>
                <a:effectLst>
                  <a:outerShdw blurRad="38100" dist="38100" dir="2700000" algn="tl">
                    <a:srgbClr val="000000">
                      <a:alpha val="43137"/>
                    </a:srgbClr>
                  </a:outerShdw>
                </a:effectLst>
              </a:rPr>
              <a:t>Location of the </a:t>
            </a:r>
            <a:br>
              <a:rPr lang="en-US" sz="5400" b="1" u="sng" dirty="0" smtClean="0">
                <a:solidFill>
                  <a:schemeClr val="tx1">
                    <a:lumMod val="95000"/>
                    <a:lumOff val="5000"/>
                  </a:schemeClr>
                </a:solidFill>
                <a:effectLst>
                  <a:outerShdw blurRad="38100" dist="38100" dir="2700000" algn="tl">
                    <a:srgbClr val="000000">
                      <a:alpha val="43137"/>
                    </a:srgbClr>
                  </a:outerShdw>
                </a:effectLst>
              </a:rPr>
            </a:br>
            <a:r>
              <a:rPr lang="en-US" sz="5400" b="1" u="sng" dirty="0" smtClean="0">
                <a:solidFill>
                  <a:schemeClr val="tx1">
                    <a:lumMod val="95000"/>
                    <a:lumOff val="5000"/>
                  </a:schemeClr>
                </a:solidFill>
                <a:effectLst>
                  <a:outerShdw blurRad="38100" dist="38100" dir="2700000" algn="tl">
                    <a:srgbClr val="000000">
                      <a:alpha val="43137"/>
                    </a:srgbClr>
                  </a:outerShdw>
                </a:effectLst>
              </a:rPr>
              <a:t>Earth’s Oceans</a:t>
            </a:r>
            <a:endParaRPr lang="en-US" sz="5400" b="1" u="sng" dirty="0">
              <a:solidFill>
                <a:schemeClr val="tx1">
                  <a:lumMod val="95000"/>
                  <a:lumOff val="5000"/>
                </a:schemeClr>
              </a:solidFill>
              <a:effectLst>
                <a:outerShdw blurRad="38100" dist="38100" dir="2700000" algn="tl">
                  <a:srgbClr val="000000">
                    <a:alpha val="43137"/>
                  </a:srgbClr>
                </a:outerShdw>
              </a:effectLst>
            </a:endParaRPr>
          </a:p>
        </p:txBody>
      </p:sp>
      <p:sp>
        <p:nvSpPr>
          <p:cNvPr id="3" name="TextBox 2"/>
          <p:cNvSpPr txBox="1"/>
          <p:nvPr/>
        </p:nvSpPr>
        <p:spPr>
          <a:xfrm>
            <a:off x="1723166" y="2926535"/>
            <a:ext cx="1219200" cy="584775"/>
          </a:xfrm>
          <a:prstGeom prst="rect">
            <a:avLst/>
          </a:prstGeom>
          <a:noFill/>
        </p:spPr>
        <p:txBody>
          <a:bodyPr wrap="square" rtlCol="0">
            <a:spAutoFit/>
          </a:bodyPr>
          <a:lstStyle/>
          <a:p>
            <a:pPr algn="ctr"/>
            <a:r>
              <a:rPr lang="en-US" sz="1600" b="1" dirty="0" smtClean="0"/>
              <a:t>North</a:t>
            </a:r>
            <a:br>
              <a:rPr lang="en-US" sz="1600" b="1" dirty="0" smtClean="0"/>
            </a:br>
            <a:r>
              <a:rPr lang="en-US" sz="1600" b="1" dirty="0" smtClean="0"/>
              <a:t>America</a:t>
            </a:r>
            <a:endParaRPr lang="en-US" sz="1600" b="1" dirty="0"/>
          </a:p>
        </p:txBody>
      </p:sp>
      <p:sp>
        <p:nvSpPr>
          <p:cNvPr id="5" name="TextBox 4"/>
          <p:cNvSpPr txBox="1"/>
          <p:nvPr/>
        </p:nvSpPr>
        <p:spPr>
          <a:xfrm>
            <a:off x="2540616" y="4177576"/>
            <a:ext cx="980415" cy="523220"/>
          </a:xfrm>
          <a:prstGeom prst="rect">
            <a:avLst/>
          </a:prstGeom>
          <a:noFill/>
        </p:spPr>
        <p:txBody>
          <a:bodyPr wrap="square" rtlCol="0">
            <a:spAutoFit/>
          </a:bodyPr>
          <a:lstStyle/>
          <a:p>
            <a:r>
              <a:rPr lang="en-US" sz="1400" b="1" dirty="0" smtClean="0"/>
              <a:t>South</a:t>
            </a:r>
            <a:br>
              <a:rPr lang="en-US" sz="1400" b="1" dirty="0" smtClean="0"/>
            </a:br>
            <a:r>
              <a:rPr lang="en-US" sz="1400" b="1" dirty="0" smtClean="0"/>
              <a:t>America</a:t>
            </a:r>
            <a:endParaRPr lang="en-US" sz="1400" b="1" dirty="0"/>
          </a:p>
        </p:txBody>
      </p:sp>
      <p:sp>
        <p:nvSpPr>
          <p:cNvPr id="6" name="TextBox 5"/>
          <p:cNvSpPr txBox="1"/>
          <p:nvPr/>
        </p:nvSpPr>
        <p:spPr>
          <a:xfrm>
            <a:off x="3962399" y="3733800"/>
            <a:ext cx="974731" cy="369332"/>
          </a:xfrm>
          <a:prstGeom prst="rect">
            <a:avLst/>
          </a:prstGeom>
          <a:noFill/>
        </p:spPr>
        <p:txBody>
          <a:bodyPr wrap="square" rtlCol="0">
            <a:spAutoFit/>
          </a:bodyPr>
          <a:lstStyle/>
          <a:p>
            <a:pPr algn="ctr"/>
            <a:r>
              <a:rPr lang="en-US" b="1" dirty="0" smtClean="0"/>
              <a:t>Africa</a:t>
            </a:r>
            <a:endParaRPr lang="en-US" b="1" dirty="0"/>
          </a:p>
        </p:txBody>
      </p:sp>
      <p:sp>
        <p:nvSpPr>
          <p:cNvPr id="7" name="TextBox 6"/>
          <p:cNvSpPr txBox="1"/>
          <p:nvPr/>
        </p:nvSpPr>
        <p:spPr>
          <a:xfrm>
            <a:off x="5562600" y="3034256"/>
            <a:ext cx="1143000" cy="369332"/>
          </a:xfrm>
          <a:prstGeom prst="rect">
            <a:avLst/>
          </a:prstGeom>
          <a:noFill/>
        </p:spPr>
        <p:txBody>
          <a:bodyPr wrap="square" rtlCol="0">
            <a:spAutoFit/>
          </a:bodyPr>
          <a:lstStyle/>
          <a:p>
            <a:pPr algn="ctr"/>
            <a:r>
              <a:rPr lang="en-US" b="1" dirty="0" smtClean="0"/>
              <a:t>Asia</a:t>
            </a:r>
            <a:endParaRPr lang="en-US" b="1" dirty="0"/>
          </a:p>
        </p:txBody>
      </p:sp>
      <p:sp>
        <p:nvSpPr>
          <p:cNvPr id="8" name="TextBox 7"/>
          <p:cNvSpPr txBox="1"/>
          <p:nvPr/>
        </p:nvSpPr>
        <p:spPr>
          <a:xfrm>
            <a:off x="3988048" y="3054956"/>
            <a:ext cx="1066800" cy="276999"/>
          </a:xfrm>
          <a:prstGeom prst="rect">
            <a:avLst/>
          </a:prstGeom>
          <a:noFill/>
        </p:spPr>
        <p:txBody>
          <a:bodyPr wrap="square" rtlCol="0">
            <a:spAutoFit/>
          </a:bodyPr>
          <a:lstStyle/>
          <a:p>
            <a:pPr algn="ctr"/>
            <a:r>
              <a:rPr lang="en-US" sz="1200" b="1" dirty="0" smtClean="0"/>
              <a:t>Europe</a:t>
            </a:r>
            <a:endParaRPr lang="en-US" sz="1200" b="1" dirty="0"/>
          </a:p>
        </p:txBody>
      </p:sp>
      <p:sp>
        <p:nvSpPr>
          <p:cNvPr id="9" name="TextBox 8"/>
          <p:cNvSpPr txBox="1"/>
          <p:nvPr/>
        </p:nvSpPr>
        <p:spPr>
          <a:xfrm>
            <a:off x="6373641" y="4791287"/>
            <a:ext cx="1143000" cy="292388"/>
          </a:xfrm>
          <a:prstGeom prst="rect">
            <a:avLst/>
          </a:prstGeom>
          <a:noFill/>
        </p:spPr>
        <p:txBody>
          <a:bodyPr wrap="square" rtlCol="0">
            <a:spAutoFit/>
          </a:bodyPr>
          <a:lstStyle/>
          <a:p>
            <a:pPr algn="ctr"/>
            <a:r>
              <a:rPr lang="en-US" sz="1300" b="1" dirty="0" smtClean="0"/>
              <a:t>Australia</a:t>
            </a:r>
            <a:endParaRPr lang="en-US" sz="1300" b="1" dirty="0"/>
          </a:p>
        </p:txBody>
      </p:sp>
      <p:sp>
        <p:nvSpPr>
          <p:cNvPr id="10" name="TextBox 9"/>
          <p:cNvSpPr txBox="1"/>
          <p:nvPr/>
        </p:nvSpPr>
        <p:spPr>
          <a:xfrm>
            <a:off x="4343400" y="5933216"/>
            <a:ext cx="1600200" cy="369332"/>
          </a:xfrm>
          <a:prstGeom prst="rect">
            <a:avLst/>
          </a:prstGeom>
          <a:noFill/>
        </p:spPr>
        <p:txBody>
          <a:bodyPr wrap="square" rtlCol="0">
            <a:spAutoFit/>
          </a:bodyPr>
          <a:lstStyle/>
          <a:p>
            <a:pPr algn="ctr"/>
            <a:r>
              <a:rPr lang="en-US" b="1" dirty="0" smtClean="0"/>
              <a:t>Antarctica</a:t>
            </a:r>
            <a:endParaRPr lang="en-US" b="1" dirty="0"/>
          </a:p>
        </p:txBody>
      </p:sp>
      <p:sp>
        <p:nvSpPr>
          <p:cNvPr id="4" name="TextBox 3"/>
          <p:cNvSpPr txBox="1"/>
          <p:nvPr/>
        </p:nvSpPr>
        <p:spPr>
          <a:xfrm>
            <a:off x="2415756" y="3403588"/>
            <a:ext cx="4038600" cy="1200329"/>
          </a:xfrm>
          <a:prstGeom prst="rect">
            <a:avLst/>
          </a:prstGeom>
          <a:solidFill>
            <a:schemeClr val="bg1">
              <a:alpha val="97000"/>
            </a:schemeClr>
          </a:solidFill>
          <a:ln>
            <a:solidFill>
              <a:schemeClr val="tx1"/>
            </a:solidFill>
          </a:ln>
        </p:spPr>
        <p:txBody>
          <a:bodyPr wrap="square" rtlCol="0">
            <a:spAutoFit/>
          </a:bodyPr>
          <a:lstStyle/>
          <a:p>
            <a:pPr algn="ctr"/>
            <a:r>
              <a:rPr lang="en-US" sz="3600" b="1" dirty="0" smtClean="0">
                <a:solidFill>
                  <a:schemeClr val="tx1">
                    <a:lumMod val="95000"/>
                    <a:lumOff val="5000"/>
                  </a:schemeClr>
                </a:solidFill>
              </a:rPr>
              <a:t>Let’s Start with the Continents</a:t>
            </a:r>
            <a:endParaRPr lang="en-US" sz="3600" b="1" dirty="0">
              <a:solidFill>
                <a:schemeClr val="tx1">
                  <a:lumMod val="95000"/>
                  <a:lumOff val="5000"/>
                </a:schemeClr>
              </a:solidFill>
            </a:endParaRPr>
          </a:p>
        </p:txBody>
      </p:sp>
      <p:sp>
        <p:nvSpPr>
          <p:cNvPr id="11" name="TextBox 10"/>
          <p:cNvSpPr txBox="1"/>
          <p:nvPr/>
        </p:nvSpPr>
        <p:spPr>
          <a:xfrm>
            <a:off x="711451" y="3976851"/>
            <a:ext cx="1752600" cy="830997"/>
          </a:xfrm>
          <a:prstGeom prst="rect">
            <a:avLst/>
          </a:prstGeom>
          <a:noFill/>
        </p:spPr>
        <p:txBody>
          <a:bodyPr wrap="square" rtlCol="0">
            <a:spAutoFit/>
          </a:bodyPr>
          <a:lstStyle/>
          <a:p>
            <a:pPr algn="ctr"/>
            <a:r>
              <a:rPr lang="en-US" sz="2400" b="1" dirty="0" smtClean="0"/>
              <a:t>Pacific</a:t>
            </a:r>
            <a:br>
              <a:rPr lang="en-US" sz="2400" b="1" dirty="0" smtClean="0"/>
            </a:br>
            <a:r>
              <a:rPr lang="en-US" sz="2400" b="1" dirty="0" smtClean="0"/>
              <a:t>Ocean</a:t>
            </a:r>
            <a:endParaRPr lang="en-US" sz="2400" b="1" dirty="0"/>
          </a:p>
        </p:txBody>
      </p:sp>
      <p:sp>
        <p:nvSpPr>
          <p:cNvPr id="13" name="TextBox 12"/>
          <p:cNvSpPr txBox="1"/>
          <p:nvPr/>
        </p:nvSpPr>
        <p:spPr>
          <a:xfrm>
            <a:off x="2485176" y="3346579"/>
            <a:ext cx="1752600" cy="830997"/>
          </a:xfrm>
          <a:prstGeom prst="rect">
            <a:avLst/>
          </a:prstGeom>
          <a:noFill/>
        </p:spPr>
        <p:txBody>
          <a:bodyPr wrap="square" rtlCol="0">
            <a:spAutoFit/>
          </a:bodyPr>
          <a:lstStyle/>
          <a:p>
            <a:pPr algn="ctr"/>
            <a:r>
              <a:rPr lang="en-US" sz="2400" b="1" dirty="0" smtClean="0"/>
              <a:t>Atlantic</a:t>
            </a:r>
            <a:br>
              <a:rPr lang="en-US" sz="2400" b="1" dirty="0" smtClean="0"/>
            </a:br>
            <a:r>
              <a:rPr lang="en-US" sz="2400" b="1" dirty="0" smtClean="0"/>
              <a:t>Ocean</a:t>
            </a:r>
            <a:endParaRPr lang="en-US" sz="2400" b="1" dirty="0"/>
          </a:p>
        </p:txBody>
      </p:sp>
      <p:sp>
        <p:nvSpPr>
          <p:cNvPr id="14" name="TextBox 13"/>
          <p:cNvSpPr txBox="1"/>
          <p:nvPr/>
        </p:nvSpPr>
        <p:spPr>
          <a:xfrm>
            <a:off x="4948447" y="4246967"/>
            <a:ext cx="1752600" cy="830997"/>
          </a:xfrm>
          <a:prstGeom prst="rect">
            <a:avLst/>
          </a:prstGeom>
          <a:noFill/>
        </p:spPr>
        <p:txBody>
          <a:bodyPr wrap="square" rtlCol="0">
            <a:spAutoFit/>
          </a:bodyPr>
          <a:lstStyle/>
          <a:p>
            <a:pPr algn="ctr"/>
            <a:r>
              <a:rPr lang="en-US" sz="2400" b="1" dirty="0" smtClean="0"/>
              <a:t>Indian</a:t>
            </a:r>
            <a:br>
              <a:rPr lang="en-US" sz="2400" b="1" dirty="0" smtClean="0"/>
            </a:br>
            <a:r>
              <a:rPr lang="en-US" sz="2400" b="1" dirty="0" smtClean="0"/>
              <a:t>Ocean</a:t>
            </a:r>
            <a:endParaRPr lang="en-US" sz="2400" b="1" dirty="0"/>
          </a:p>
        </p:txBody>
      </p:sp>
      <p:sp>
        <p:nvSpPr>
          <p:cNvPr id="15" name="TextBox 14"/>
          <p:cNvSpPr txBox="1"/>
          <p:nvPr/>
        </p:nvSpPr>
        <p:spPr>
          <a:xfrm>
            <a:off x="6713152" y="3502967"/>
            <a:ext cx="1752600" cy="830997"/>
          </a:xfrm>
          <a:prstGeom prst="rect">
            <a:avLst/>
          </a:prstGeom>
          <a:noFill/>
        </p:spPr>
        <p:txBody>
          <a:bodyPr wrap="square" rtlCol="0">
            <a:spAutoFit/>
          </a:bodyPr>
          <a:lstStyle/>
          <a:p>
            <a:pPr algn="ctr"/>
            <a:r>
              <a:rPr lang="en-US" sz="2400" b="1" dirty="0" smtClean="0"/>
              <a:t>Pacific</a:t>
            </a:r>
            <a:br>
              <a:rPr lang="en-US" sz="2400" b="1" dirty="0" smtClean="0"/>
            </a:br>
            <a:r>
              <a:rPr lang="en-US" sz="2400" b="1" dirty="0" smtClean="0"/>
              <a:t>Ocean</a:t>
            </a:r>
            <a:endParaRPr lang="en-US" sz="2400" b="1" dirty="0"/>
          </a:p>
        </p:txBody>
      </p:sp>
      <p:sp>
        <p:nvSpPr>
          <p:cNvPr id="16" name="TextBox 15"/>
          <p:cNvSpPr txBox="1"/>
          <p:nvPr/>
        </p:nvSpPr>
        <p:spPr>
          <a:xfrm>
            <a:off x="3467100" y="5421629"/>
            <a:ext cx="2667000" cy="461665"/>
          </a:xfrm>
          <a:prstGeom prst="rect">
            <a:avLst/>
          </a:prstGeom>
          <a:noFill/>
        </p:spPr>
        <p:txBody>
          <a:bodyPr wrap="square" rtlCol="0">
            <a:spAutoFit/>
          </a:bodyPr>
          <a:lstStyle/>
          <a:p>
            <a:pPr algn="ctr"/>
            <a:r>
              <a:rPr lang="en-US" sz="2400" b="1" dirty="0" smtClean="0"/>
              <a:t>Southern Ocean</a:t>
            </a:r>
            <a:endParaRPr lang="en-US" sz="2400" b="1" dirty="0"/>
          </a:p>
        </p:txBody>
      </p:sp>
      <p:grpSp>
        <p:nvGrpSpPr>
          <p:cNvPr id="20" name="Group 19"/>
          <p:cNvGrpSpPr/>
          <p:nvPr/>
        </p:nvGrpSpPr>
        <p:grpSpPr>
          <a:xfrm>
            <a:off x="3891106" y="1870871"/>
            <a:ext cx="2235451" cy="820783"/>
            <a:chOff x="3891106" y="1870871"/>
            <a:chExt cx="2235451" cy="820783"/>
          </a:xfrm>
        </p:grpSpPr>
        <p:sp>
          <p:nvSpPr>
            <p:cNvPr id="17" name="TextBox 16"/>
            <p:cNvSpPr txBox="1"/>
            <p:nvPr/>
          </p:nvSpPr>
          <p:spPr>
            <a:xfrm>
              <a:off x="3891106" y="1870871"/>
              <a:ext cx="2235451" cy="461665"/>
            </a:xfrm>
            <a:prstGeom prst="rect">
              <a:avLst/>
            </a:prstGeom>
            <a:noFill/>
          </p:spPr>
          <p:txBody>
            <a:bodyPr wrap="square" rtlCol="0">
              <a:spAutoFit/>
            </a:bodyPr>
            <a:lstStyle/>
            <a:p>
              <a:pPr algn="ctr"/>
              <a:r>
                <a:rPr lang="en-US" sz="2400" b="1" dirty="0" smtClean="0"/>
                <a:t>Arctic Ocean</a:t>
              </a:r>
              <a:endParaRPr lang="en-US" sz="2400" b="1" dirty="0"/>
            </a:p>
          </p:txBody>
        </p:sp>
        <p:cxnSp>
          <p:nvCxnSpPr>
            <p:cNvPr id="18" name="Straight Arrow Connector 17"/>
            <p:cNvCxnSpPr/>
            <p:nvPr/>
          </p:nvCxnSpPr>
          <p:spPr>
            <a:xfrm>
              <a:off x="4800600" y="2255065"/>
              <a:ext cx="0" cy="43658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415756" y="3415889"/>
            <a:ext cx="4038600" cy="1200329"/>
          </a:xfrm>
          <a:prstGeom prst="rect">
            <a:avLst/>
          </a:prstGeom>
          <a:solidFill>
            <a:schemeClr val="bg1"/>
          </a:solidFill>
          <a:ln>
            <a:solidFill>
              <a:schemeClr val="tx1"/>
            </a:solidFill>
          </a:ln>
        </p:spPr>
        <p:txBody>
          <a:bodyPr wrap="square" rtlCol="0">
            <a:spAutoFit/>
          </a:bodyPr>
          <a:lstStyle/>
          <a:p>
            <a:pPr algn="ctr"/>
            <a:r>
              <a:rPr lang="en-US" sz="3600" b="1" dirty="0" smtClean="0">
                <a:solidFill>
                  <a:schemeClr val="tx1">
                    <a:lumMod val="95000"/>
                    <a:lumOff val="5000"/>
                  </a:schemeClr>
                </a:solidFill>
              </a:rPr>
              <a:t>Now the </a:t>
            </a:r>
          </a:p>
          <a:p>
            <a:pPr algn="ctr"/>
            <a:r>
              <a:rPr lang="en-US" sz="3600" b="1" dirty="0" smtClean="0">
                <a:solidFill>
                  <a:schemeClr val="tx1">
                    <a:lumMod val="95000"/>
                    <a:lumOff val="5000"/>
                  </a:schemeClr>
                </a:solidFill>
              </a:rPr>
              <a:t>Oceans</a:t>
            </a:r>
            <a:endParaRPr lang="en-US" sz="3600" b="1" dirty="0">
              <a:solidFill>
                <a:schemeClr val="tx1">
                  <a:lumMod val="95000"/>
                  <a:lumOff val="5000"/>
                </a:schemeClr>
              </a:solidFill>
            </a:endParaRPr>
          </a:p>
        </p:txBody>
      </p:sp>
    </p:spTree>
    <p:extLst>
      <p:ext uri="{BB962C8B-B14F-4D97-AF65-F5344CB8AC3E}">
        <p14:creationId xmlns:p14="http://schemas.microsoft.com/office/powerpoint/2010/main" val="1190555434"/>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Effect transition="in" filter="fade">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fltVal val="0"/>
                                          </p:val>
                                        </p:tav>
                                        <p:tav tm="100000">
                                          <p:val>
                                            <p:strVal val="#ppt_w"/>
                                          </p:val>
                                        </p:tav>
                                      </p:tavLst>
                                    </p:anim>
                                    <p:anim calcmode="lin" valueType="num">
                                      <p:cBhvr>
                                        <p:cTn id="47" dur="1000" fill="hold"/>
                                        <p:tgtEl>
                                          <p:spTgt spid="6"/>
                                        </p:tgtEl>
                                        <p:attrNameLst>
                                          <p:attrName>ppt_h</p:attrName>
                                        </p:attrNameLst>
                                      </p:cBhvr>
                                      <p:tavLst>
                                        <p:tav tm="0">
                                          <p:val>
                                            <p:fltVal val="0"/>
                                          </p:val>
                                        </p:tav>
                                        <p:tav tm="100000">
                                          <p:val>
                                            <p:strVal val="#ppt_h"/>
                                          </p:val>
                                        </p:tav>
                                      </p:tavLst>
                                    </p:anim>
                                    <p:animEffect transition="in" filter="fade">
                                      <p:cBhvr>
                                        <p:cTn id="48" dur="1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fltVal val="0"/>
                                          </p:val>
                                        </p:tav>
                                        <p:tav tm="100000">
                                          <p:val>
                                            <p:strVal val="#ppt_w"/>
                                          </p:val>
                                        </p:tav>
                                      </p:tavLst>
                                    </p:anim>
                                    <p:anim calcmode="lin" valueType="num">
                                      <p:cBhvr>
                                        <p:cTn id="54" dur="1000" fill="hold"/>
                                        <p:tgtEl>
                                          <p:spTgt spid="8"/>
                                        </p:tgtEl>
                                        <p:attrNameLst>
                                          <p:attrName>ppt_h</p:attrName>
                                        </p:attrNameLst>
                                      </p:cBhvr>
                                      <p:tavLst>
                                        <p:tav tm="0">
                                          <p:val>
                                            <p:fltVal val="0"/>
                                          </p:val>
                                        </p:tav>
                                        <p:tav tm="100000">
                                          <p:val>
                                            <p:strVal val="#ppt_h"/>
                                          </p:val>
                                        </p:tav>
                                      </p:tavLst>
                                    </p:anim>
                                    <p:animEffect transition="in" filter="fade">
                                      <p:cBhvr>
                                        <p:cTn id="55" dur="1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Effect transition="in" filter="fade">
                                      <p:cBhvr>
                                        <p:cTn id="62" dur="10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fltVal val="0"/>
                                          </p:val>
                                        </p:tav>
                                        <p:tav tm="100000">
                                          <p:val>
                                            <p:strVal val="#ppt_w"/>
                                          </p:val>
                                        </p:tav>
                                      </p:tavLst>
                                    </p:anim>
                                    <p:anim calcmode="lin" valueType="num">
                                      <p:cBhvr>
                                        <p:cTn id="68" dur="1000" fill="hold"/>
                                        <p:tgtEl>
                                          <p:spTgt spid="9"/>
                                        </p:tgtEl>
                                        <p:attrNameLst>
                                          <p:attrName>ppt_h</p:attrName>
                                        </p:attrNameLst>
                                      </p:cBhvr>
                                      <p:tavLst>
                                        <p:tav tm="0">
                                          <p:val>
                                            <p:fltVal val="0"/>
                                          </p:val>
                                        </p:tav>
                                        <p:tav tm="100000">
                                          <p:val>
                                            <p:strVal val="#ppt_h"/>
                                          </p:val>
                                        </p:tav>
                                      </p:tavLst>
                                    </p:anim>
                                    <p:animEffect transition="in" filter="fade">
                                      <p:cBhvr>
                                        <p:cTn id="69" dur="10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1000" fill="hold"/>
                                        <p:tgtEl>
                                          <p:spTgt spid="10"/>
                                        </p:tgtEl>
                                        <p:attrNameLst>
                                          <p:attrName>ppt_w</p:attrName>
                                        </p:attrNameLst>
                                      </p:cBhvr>
                                      <p:tavLst>
                                        <p:tav tm="0">
                                          <p:val>
                                            <p:fltVal val="0"/>
                                          </p:val>
                                        </p:tav>
                                        <p:tav tm="100000">
                                          <p:val>
                                            <p:strVal val="#ppt_w"/>
                                          </p:val>
                                        </p:tav>
                                      </p:tavLst>
                                    </p:anim>
                                    <p:anim calcmode="lin" valueType="num">
                                      <p:cBhvr>
                                        <p:cTn id="75" dur="1000" fill="hold"/>
                                        <p:tgtEl>
                                          <p:spTgt spid="10"/>
                                        </p:tgtEl>
                                        <p:attrNameLst>
                                          <p:attrName>ppt_h</p:attrName>
                                        </p:attrNameLst>
                                      </p:cBhvr>
                                      <p:tavLst>
                                        <p:tav tm="0">
                                          <p:val>
                                            <p:fltVal val="0"/>
                                          </p:val>
                                        </p:tav>
                                        <p:tav tm="100000">
                                          <p:val>
                                            <p:strVal val="#ppt_h"/>
                                          </p:val>
                                        </p:tav>
                                      </p:tavLst>
                                    </p:anim>
                                    <p:animEffect transition="in" filter="fade">
                                      <p:cBhvr>
                                        <p:cTn id="76" dur="10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1000" fill="hold"/>
                                        <p:tgtEl>
                                          <p:spTgt spid="22"/>
                                        </p:tgtEl>
                                        <p:attrNameLst>
                                          <p:attrName>ppt_w</p:attrName>
                                        </p:attrNameLst>
                                      </p:cBhvr>
                                      <p:tavLst>
                                        <p:tav tm="0">
                                          <p:val>
                                            <p:fltVal val="0"/>
                                          </p:val>
                                        </p:tav>
                                        <p:tav tm="100000">
                                          <p:val>
                                            <p:strVal val="#ppt_w"/>
                                          </p:val>
                                        </p:tav>
                                      </p:tavLst>
                                    </p:anim>
                                    <p:anim calcmode="lin" valueType="num">
                                      <p:cBhvr>
                                        <p:cTn id="82" dur="1000" fill="hold"/>
                                        <p:tgtEl>
                                          <p:spTgt spid="22"/>
                                        </p:tgtEl>
                                        <p:attrNameLst>
                                          <p:attrName>ppt_h</p:attrName>
                                        </p:attrNameLst>
                                      </p:cBhvr>
                                      <p:tavLst>
                                        <p:tav tm="0">
                                          <p:val>
                                            <p:fltVal val="0"/>
                                          </p:val>
                                        </p:tav>
                                        <p:tav tm="100000">
                                          <p:val>
                                            <p:strVal val="#ppt_h"/>
                                          </p:val>
                                        </p:tav>
                                      </p:tavLst>
                                    </p:anim>
                                    <p:animEffect transition="in" filter="fade">
                                      <p:cBhvr>
                                        <p:cTn id="83" dur="10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xit" presetSubtype="0" fill="hold" grpId="1" nodeType="clickEffect">
                                  <p:stCondLst>
                                    <p:cond delay="0"/>
                                  </p:stCondLst>
                                  <p:childTnLst>
                                    <p:animEffect transition="out" filter="dissolve">
                                      <p:cBhvr>
                                        <p:cTn id="87" dur="1000"/>
                                        <p:tgtEl>
                                          <p:spTgt spid="22"/>
                                        </p:tgtEl>
                                      </p:cBhvr>
                                    </p:animEffect>
                                    <p:set>
                                      <p:cBhvr>
                                        <p:cTn id="88" dur="1" fill="hold">
                                          <p:stCondLst>
                                            <p:cond delay="999"/>
                                          </p:stCondLst>
                                        </p:cTn>
                                        <p:tgtEl>
                                          <p:spTgt spid="2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1000" fill="hold"/>
                                        <p:tgtEl>
                                          <p:spTgt spid="11"/>
                                        </p:tgtEl>
                                        <p:attrNameLst>
                                          <p:attrName>ppt_w</p:attrName>
                                        </p:attrNameLst>
                                      </p:cBhvr>
                                      <p:tavLst>
                                        <p:tav tm="0">
                                          <p:val>
                                            <p:fltVal val="0"/>
                                          </p:val>
                                        </p:tav>
                                        <p:tav tm="100000">
                                          <p:val>
                                            <p:strVal val="#ppt_w"/>
                                          </p:val>
                                        </p:tav>
                                      </p:tavLst>
                                    </p:anim>
                                    <p:anim calcmode="lin" valueType="num">
                                      <p:cBhvr>
                                        <p:cTn id="94" dur="1000" fill="hold"/>
                                        <p:tgtEl>
                                          <p:spTgt spid="11"/>
                                        </p:tgtEl>
                                        <p:attrNameLst>
                                          <p:attrName>ppt_h</p:attrName>
                                        </p:attrNameLst>
                                      </p:cBhvr>
                                      <p:tavLst>
                                        <p:tav tm="0">
                                          <p:val>
                                            <p:fltVal val="0"/>
                                          </p:val>
                                        </p:tav>
                                        <p:tav tm="100000">
                                          <p:val>
                                            <p:strVal val="#ppt_h"/>
                                          </p:val>
                                        </p:tav>
                                      </p:tavLst>
                                    </p:anim>
                                    <p:animEffect transition="in" filter="fade">
                                      <p:cBhvr>
                                        <p:cTn id="95" dur="1000"/>
                                        <p:tgtEl>
                                          <p:spTgt spid="11"/>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1000" fill="hold"/>
                                        <p:tgtEl>
                                          <p:spTgt spid="13"/>
                                        </p:tgtEl>
                                        <p:attrNameLst>
                                          <p:attrName>ppt_w</p:attrName>
                                        </p:attrNameLst>
                                      </p:cBhvr>
                                      <p:tavLst>
                                        <p:tav tm="0">
                                          <p:val>
                                            <p:fltVal val="0"/>
                                          </p:val>
                                        </p:tav>
                                        <p:tav tm="100000">
                                          <p:val>
                                            <p:strVal val="#ppt_w"/>
                                          </p:val>
                                        </p:tav>
                                      </p:tavLst>
                                    </p:anim>
                                    <p:anim calcmode="lin" valueType="num">
                                      <p:cBhvr>
                                        <p:cTn id="101" dur="1000" fill="hold"/>
                                        <p:tgtEl>
                                          <p:spTgt spid="13"/>
                                        </p:tgtEl>
                                        <p:attrNameLst>
                                          <p:attrName>ppt_h</p:attrName>
                                        </p:attrNameLst>
                                      </p:cBhvr>
                                      <p:tavLst>
                                        <p:tav tm="0">
                                          <p:val>
                                            <p:fltVal val="0"/>
                                          </p:val>
                                        </p:tav>
                                        <p:tav tm="100000">
                                          <p:val>
                                            <p:strVal val="#ppt_h"/>
                                          </p:val>
                                        </p:tav>
                                      </p:tavLst>
                                    </p:anim>
                                    <p:animEffect transition="in" filter="fade">
                                      <p:cBhvr>
                                        <p:cTn id="102" dur="10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1000" fill="hold"/>
                                        <p:tgtEl>
                                          <p:spTgt spid="20"/>
                                        </p:tgtEl>
                                        <p:attrNameLst>
                                          <p:attrName>ppt_w</p:attrName>
                                        </p:attrNameLst>
                                      </p:cBhvr>
                                      <p:tavLst>
                                        <p:tav tm="0">
                                          <p:val>
                                            <p:fltVal val="0"/>
                                          </p:val>
                                        </p:tav>
                                        <p:tav tm="100000">
                                          <p:val>
                                            <p:strVal val="#ppt_w"/>
                                          </p:val>
                                        </p:tav>
                                      </p:tavLst>
                                    </p:anim>
                                    <p:anim calcmode="lin" valueType="num">
                                      <p:cBhvr>
                                        <p:cTn id="108" dur="1000" fill="hold"/>
                                        <p:tgtEl>
                                          <p:spTgt spid="20"/>
                                        </p:tgtEl>
                                        <p:attrNameLst>
                                          <p:attrName>ppt_h</p:attrName>
                                        </p:attrNameLst>
                                      </p:cBhvr>
                                      <p:tavLst>
                                        <p:tav tm="0">
                                          <p:val>
                                            <p:fltVal val="0"/>
                                          </p:val>
                                        </p:tav>
                                        <p:tav tm="100000">
                                          <p:val>
                                            <p:strVal val="#ppt_h"/>
                                          </p:val>
                                        </p:tav>
                                      </p:tavLst>
                                    </p:anim>
                                    <p:animEffect transition="in" filter="fade">
                                      <p:cBhvr>
                                        <p:cTn id="109" dur="1000"/>
                                        <p:tgtEl>
                                          <p:spTgt spid="20"/>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14"/>
                                        </p:tgtEl>
                                        <p:attrNameLst>
                                          <p:attrName>style.visibility</p:attrName>
                                        </p:attrNameLst>
                                      </p:cBhvr>
                                      <p:to>
                                        <p:strVal val="visible"/>
                                      </p:to>
                                    </p:set>
                                    <p:anim calcmode="lin" valueType="num">
                                      <p:cBhvr>
                                        <p:cTn id="114" dur="1000" fill="hold"/>
                                        <p:tgtEl>
                                          <p:spTgt spid="14"/>
                                        </p:tgtEl>
                                        <p:attrNameLst>
                                          <p:attrName>ppt_w</p:attrName>
                                        </p:attrNameLst>
                                      </p:cBhvr>
                                      <p:tavLst>
                                        <p:tav tm="0">
                                          <p:val>
                                            <p:fltVal val="0"/>
                                          </p:val>
                                        </p:tav>
                                        <p:tav tm="100000">
                                          <p:val>
                                            <p:strVal val="#ppt_w"/>
                                          </p:val>
                                        </p:tav>
                                      </p:tavLst>
                                    </p:anim>
                                    <p:anim calcmode="lin" valueType="num">
                                      <p:cBhvr>
                                        <p:cTn id="115" dur="1000" fill="hold"/>
                                        <p:tgtEl>
                                          <p:spTgt spid="14"/>
                                        </p:tgtEl>
                                        <p:attrNameLst>
                                          <p:attrName>ppt_h</p:attrName>
                                        </p:attrNameLst>
                                      </p:cBhvr>
                                      <p:tavLst>
                                        <p:tav tm="0">
                                          <p:val>
                                            <p:fltVal val="0"/>
                                          </p:val>
                                        </p:tav>
                                        <p:tav tm="100000">
                                          <p:val>
                                            <p:strVal val="#ppt_h"/>
                                          </p:val>
                                        </p:tav>
                                      </p:tavLst>
                                    </p:anim>
                                    <p:animEffect transition="in" filter="fade">
                                      <p:cBhvr>
                                        <p:cTn id="116" dur="1000"/>
                                        <p:tgtEl>
                                          <p:spTgt spid="14"/>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p:cTn id="121" dur="1000" fill="hold"/>
                                        <p:tgtEl>
                                          <p:spTgt spid="15"/>
                                        </p:tgtEl>
                                        <p:attrNameLst>
                                          <p:attrName>ppt_w</p:attrName>
                                        </p:attrNameLst>
                                      </p:cBhvr>
                                      <p:tavLst>
                                        <p:tav tm="0">
                                          <p:val>
                                            <p:fltVal val="0"/>
                                          </p:val>
                                        </p:tav>
                                        <p:tav tm="100000">
                                          <p:val>
                                            <p:strVal val="#ppt_w"/>
                                          </p:val>
                                        </p:tav>
                                      </p:tavLst>
                                    </p:anim>
                                    <p:anim calcmode="lin" valueType="num">
                                      <p:cBhvr>
                                        <p:cTn id="122" dur="1000" fill="hold"/>
                                        <p:tgtEl>
                                          <p:spTgt spid="15"/>
                                        </p:tgtEl>
                                        <p:attrNameLst>
                                          <p:attrName>ppt_h</p:attrName>
                                        </p:attrNameLst>
                                      </p:cBhvr>
                                      <p:tavLst>
                                        <p:tav tm="0">
                                          <p:val>
                                            <p:fltVal val="0"/>
                                          </p:val>
                                        </p:tav>
                                        <p:tav tm="100000">
                                          <p:val>
                                            <p:strVal val="#ppt_h"/>
                                          </p:val>
                                        </p:tav>
                                      </p:tavLst>
                                    </p:anim>
                                    <p:animEffect transition="in" filter="fade">
                                      <p:cBhvr>
                                        <p:cTn id="123" dur="1000"/>
                                        <p:tgtEl>
                                          <p:spTgt spid="15"/>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16"/>
                                        </p:tgtEl>
                                        <p:attrNameLst>
                                          <p:attrName>style.visibility</p:attrName>
                                        </p:attrNameLst>
                                      </p:cBhvr>
                                      <p:to>
                                        <p:strVal val="visible"/>
                                      </p:to>
                                    </p:set>
                                    <p:anim calcmode="lin" valueType="num">
                                      <p:cBhvr>
                                        <p:cTn id="128" dur="1000" fill="hold"/>
                                        <p:tgtEl>
                                          <p:spTgt spid="16"/>
                                        </p:tgtEl>
                                        <p:attrNameLst>
                                          <p:attrName>ppt_w</p:attrName>
                                        </p:attrNameLst>
                                      </p:cBhvr>
                                      <p:tavLst>
                                        <p:tav tm="0">
                                          <p:val>
                                            <p:fltVal val="0"/>
                                          </p:val>
                                        </p:tav>
                                        <p:tav tm="100000">
                                          <p:val>
                                            <p:strVal val="#ppt_w"/>
                                          </p:val>
                                        </p:tav>
                                      </p:tavLst>
                                    </p:anim>
                                    <p:anim calcmode="lin" valueType="num">
                                      <p:cBhvr>
                                        <p:cTn id="129" dur="1000" fill="hold"/>
                                        <p:tgtEl>
                                          <p:spTgt spid="16"/>
                                        </p:tgtEl>
                                        <p:attrNameLst>
                                          <p:attrName>ppt_h</p:attrName>
                                        </p:attrNameLst>
                                      </p:cBhvr>
                                      <p:tavLst>
                                        <p:tav tm="0">
                                          <p:val>
                                            <p:fltVal val="0"/>
                                          </p:val>
                                        </p:tav>
                                        <p:tav tm="100000">
                                          <p:val>
                                            <p:strVal val="#ppt_h"/>
                                          </p:val>
                                        </p:tav>
                                      </p:tavLst>
                                    </p:anim>
                                    <p:animEffect transition="in" filter="fade">
                                      <p:cBhvr>
                                        <p:cTn id="1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4" grpId="0" animBg="1"/>
      <p:bldP spid="4" grpId="1" animBg="1"/>
      <p:bldP spid="11" grpId="0"/>
      <p:bldP spid="13" grpId="0"/>
      <p:bldP spid="14" grpId="0"/>
      <p:bldP spid="15" grpId="0"/>
      <p:bldP spid="16" grpId="0"/>
      <p:bldP spid="22" grpId="0" animBg="1"/>
      <p:bldP spid="2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web.britannica.com/eb-media/81/89981-004-7B83B65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087" y="2209800"/>
            <a:ext cx="6970160" cy="43259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52400" y="76200"/>
            <a:ext cx="8915400" cy="1752600"/>
          </a:xfrm>
          <a:prstGeom prst="rect">
            <a:avLst/>
          </a:prstGeom>
        </p:spPr>
        <p:txBody>
          <a:bodyP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600" b="1" u="sng" dirty="0" smtClean="0">
                <a:solidFill>
                  <a:prstClr val="black">
                    <a:lumMod val="95000"/>
                    <a:lumOff val="5000"/>
                  </a:prstClr>
                </a:solidFill>
                <a:effectLst>
                  <a:outerShdw blurRad="38100" dist="38100" dir="2700000" algn="tl">
                    <a:srgbClr val="000000">
                      <a:alpha val="43137"/>
                    </a:srgbClr>
                  </a:outerShdw>
                </a:effectLst>
              </a:rPr>
              <a:t>Location of the </a:t>
            </a:r>
            <a:br>
              <a:rPr lang="en-US" sz="5600" b="1" u="sng" dirty="0" smtClean="0">
                <a:solidFill>
                  <a:prstClr val="black">
                    <a:lumMod val="95000"/>
                    <a:lumOff val="5000"/>
                  </a:prstClr>
                </a:solidFill>
                <a:effectLst>
                  <a:outerShdw blurRad="38100" dist="38100" dir="2700000" algn="tl">
                    <a:srgbClr val="000000">
                      <a:alpha val="43137"/>
                    </a:srgbClr>
                  </a:outerShdw>
                </a:effectLst>
              </a:rPr>
            </a:br>
            <a:r>
              <a:rPr lang="en-US" sz="5600" b="1" u="sng" dirty="0" smtClean="0">
                <a:solidFill>
                  <a:prstClr val="black">
                    <a:lumMod val="95000"/>
                    <a:lumOff val="5000"/>
                  </a:prstClr>
                </a:solidFill>
                <a:effectLst>
                  <a:outerShdw blurRad="38100" dist="38100" dir="2700000" algn="tl">
                    <a:srgbClr val="000000">
                      <a:alpha val="43137"/>
                    </a:srgbClr>
                  </a:outerShdw>
                </a:effectLst>
              </a:rPr>
              <a:t>Earth’s Oceans</a:t>
            </a:r>
            <a:endParaRPr lang="en-US" sz="5600" b="1" u="sng" dirty="0">
              <a:solidFill>
                <a:prstClr val="black">
                  <a:lumMod val="95000"/>
                  <a:lumOff val="5000"/>
                </a:prst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277872"/>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57800"/>
            <a:ext cx="8610599" cy="1219200"/>
          </a:xfrm>
        </p:spPr>
        <p:txBody>
          <a:bodyPr/>
          <a:lstStyle/>
          <a:p>
            <a:pPr marL="0" indent="0" algn="ctr">
              <a:buNone/>
            </a:pPr>
            <a:r>
              <a:rPr lang="en-US" sz="4400" dirty="0" smtClean="0">
                <a:effectLst>
                  <a:reflection blurRad="6350" stA="55000" endA="300" endPos="10000" dir="5400000" sy="-100000" algn="bl" rotWithShape="0"/>
                </a:effectLst>
              </a:rPr>
              <a:t>Review Location of the Oceans</a:t>
            </a:r>
            <a:r>
              <a:rPr lang="en-US" sz="1600" dirty="0" smtClean="0">
                <a:effectLst>
                  <a:reflection blurRad="6350" stA="55000" endA="300" endPos="10000" dir="5400000" sy="-100000" algn="bl" rotWithShape="0"/>
                </a:effectLst>
              </a:rPr>
              <a:t/>
            </a:r>
            <a:br>
              <a:rPr lang="en-US" sz="1600" dirty="0" smtClean="0">
                <a:effectLst>
                  <a:reflection blurRad="6350" stA="55000" endA="300" endPos="10000" dir="5400000" sy="-100000" algn="bl" rotWithShape="0"/>
                </a:effectLst>
              </a:rPr>
            </a:br>
            <a:r>
              <a:rPr lang="en-US" sz="2400" dirty="0" smtClean="0">
                <a:effectLst>
                  <a:reflection blurRad="6350" stA="55000" endA="300" endPos="10000" dir="5400000" sy="-100000" algn="bl" rotWithShape="0"/>
                </a:effectLst>
              </a:rPr>
              <a:t>[see resources]</a:t>
            </a:r>
            <a:endParaRPr lang="en-US" sz="6000" dirty="0">
              <a:effectLst>
                <a:reflection blurRad="6350" stA="55000" endA="300" endPos="10000" dir="5400000" sy="-100000" algn="bl" rotWithShape="0"/>
              </a:effectLst>
            </a:endParaRPr>
          </a:p>
        </p:txBody>
      </p:sp>
      <p:sp>
        <p:nvSpPr>
          <p:cNvPr id="3" name="Content Placeholder 2"/>
          <p:cNvSpPr>
            <a:spLocks noGrp="1"/>
          </p:cNvSpPr>
          <p:nvPr>
            <p:ph sz="quarter" idx="13"/>
          </p:nvPr>
        </p:nvSpPr>
        <p:spPr>
          <a:xfrm>
            <a:off x="457200" y="731520"/>
            <a:ext cx="8229600" cy="4602480"/>
          </a:xfrm>
        </p:spPr>
        <p:txBody>
          <a:bodyPr>
            <a:normAutofit fontScale="92500" lnSpcReduction="10000"/>
          </a:bodyPr>
          <a:lstStyle/>
          <a:p>
            <a:r>
              <a:rPr lang="en-US" sz="3000" dirty="0" smtClean="0"/>
              <a:t>Use sheet protectors with maps and either do formative assessment led by the teacher or have students work with partners to quiz each other</a:t>
            </a:r>
          </a:p>
          <a:p>
            <a:r>
              <a:rPr lang="en-US" sz="3000" dirty="0" smtClean="0"/>
              <a:t>Location of Oceans and Continents Worksheet</a:t>
            </a:r>
          </a:p>
          <a:p>
            <a:r>
              <a:rPr lang="en-US" sz="3000" dirty="0" smtClean="0"/>
              <a:t>QR Codes: Reviewing the Location of the Oceans</a:t>
            </a:r>
          </a:p>
          <a:p>
            <a:r>
              <a:rPr lang="en-US" sz="3000" dirty="0" smtClean="0"/>
              <a:t>Play </a:t>
            </a:r>
            <a:r>
              <a:rPr lang="en-US" sz="3000" dirty="0" err="1" smtClean="0"/>
              <a:t>Kahoot</a:t>
            </a:r>
            <a:r>
              <a:rPr lang="en-US" sz="3000" dirty="0"/>
              <a:t>: </a:t>
            </a:r>
            <a:r>
              <a:rPr lang="en-US" sz="3000" dirty="0">
                <a:hlinkClick r:id="rId3"/>
              </a:rPr>
              <a:t>https://play.kahoot.it/#/</a:t>
            </a:r>
            <a:r>
              <a:rPr lang="en-US" sz="3000" dirty="0" smtClean="0">
                <a:hlinkClick r:id="rId3"/>
              </a:rPr>
              <a:t>k/783b7b97-4964-41aa-ab10-2b4a91368d20</a:t>
            </a:r>
            <a:r>
              <a:rPr lang="en-US" sz="3000" dirty="0" smtClean="0"/>
              <a:t> </a:t>
            </a:r>
            <a:r>
              <a:rPr lang="en-US" sz="3000" dirty="0"/>
              <a:t>[free Web 2.0 tool where students use their cell phone to answer questions and get points]</a:t>
            </a:r>
            <a:endParaRPr lang="en-US" sz="3000" dirty="0" smtClean="0"/>
          </a:p>
          <a:p>
            <a:endParaRPr lang="en-US" dirty="0"/>
          </a:p>
        </p:txBody>
      </p:sp>
    </p:spTree>
    <p:extLst>
      <p:ext uri="{BB962C8B-B14F-4D97-AF65-F5344CB8AC3E}">
        <p14:creationId xmlns:p14="http://schemas.microsoft.com/office/powerpoint/2010/main" val="1912930805"/>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33400" y="304800"/>
            <a:ext cx="8229600" cy="1905000"/>
          </a:xfrm>
        </p:spPr>
        <p:txBody>
          <a:bodyPr/>
          <a:lstStyle/>
          <a:p>
            <a:pPr marL="182880" indent="0" algn="ctr">
              <a:buNone/>
            </a:pPr>
            <a:r>
              <a:rPr lang="en-US" dirty="0" smtClean="0">
                <a:effectLst>
                  <a:reflection blurRad="6350" stA="55000" endA="300" endPos="15000" dir="5400000" sy="-100000" algn="bl" rotWithShape="0"/>
                </a:effectLst>
              </a:rPr>
              <a:t>Chemical Composition of Ocean Water</a:t>
            </a:r>
            <a:endParaRPr lang="en-US" dirty="0">
              <a:effectLst>
                <a:reflection blurRad="6350" stA="55000" endA="300" endPos="15000" dir="5400000" sy="-100000" algn="bl" rotWithShape="0"/>
              </a:effectLst>
            </a:endParaRPr>
          </a:p>
        </p:txBody>
      </p:sp>
      <p:pic>
        <p:nvPicPr>
          <p:cNvPr id="5" name="Picture 4" descr="http://www.sanclementetimes.com/wp-content/uploads/2012/08/Namotu2007Card1-024EDITED1-600x3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6724904" cy="412460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04440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76200" y="152400"/>
            <a:ext cx="8839200" cy="2829954"/>
          </a:xfrm>
        </p:spPr>
        <p:txBody>
          <a:bodyPr/>
          <a:lstStyle/>
          <a:p>
            <a:pPr marL="182880" indent="0" algn="ctr">
              <a:buNone/>
            </a:pPr>
            <a:r>
              <a:rPr lang="en-US" dirty="0" smtClean="0">
                <a:effectLst>
                  <a:reflection blurRad="6350" stA="55000" endA="300" endPos="15000" dir="5400000" sy="-100000" algn="bl" rotWithShape="0"/>
                </a:effectLst>
              </a:rPr>
              <a:t>What does the word composition mean? </a:t>
            </a:r>
            <a:br>
              <a:rPr lang="en-US" dirty="0" smtClean="0">
                <a:effectLst>
                  <a:reflection blurRad="6350" stA="55000" endA="300" endPos="15000" dir="5400000" sy="-100000" algn="bl" rotWithShape="0"/>
                </a:effectLst>
              </a:rPr>
            </a:br>
            <a:r>
              <a:rPr lang="en-US" sz="1800" dirty="0" smtClean="0">
                <a:effectLst>
                  <a:reflection blurRad="6350" stA="55000" endA="300" endPos="15000" dir="5400000" sy="-100000" algn="bl" rotWithShape="0"/>
                </a:effectLst>
              </a:rPr>
              <a:t/>
            </a:r>
            <a:br>
              <a:rPr lang="en-US" sz="1800" dirty="0" smtClean="0">
                <a:effectLst>
                  <a:reflection blurRad="6350" stA="55000" endA="300" endPos="15000" dir="5400000" sy="-100000" algn="bl" rotWithShape="0"/>
                </a:effectLst>
              </a:rPr>
            </a:br>
            <a:r>
              <a:rPr lang="en-US" dirty="0" smtClean="0">
                <a:effectLst>
                  <a:reflection blurRad="6350" stA="55000" endA="300" endPos="15000" dir="5400000" sy="-100000" algn="bl" rotWithShape="0"/>
                </a:effectLst>
              </a:rPr>
              <a:t>What are some synonyms?</a:t>
            </a:r>
            <a:endParaRPr lang="en-US" dirty="0">
              <a:effectLst>
                <a:reflection blurRad="6350" stA="55000" endA="300" endPos="15000" dir="5400000" sy="-100000" algn="bl" rotWithShape="0"/>
              </a:effectLst>
            </a:endParaRPr>
          </a:p>
        </p:txBody>
      </p:sp>
      <p:sp>
        <p:nvSpPr>
          <p:cNvPr id="2" name="Rectangle 1"/>
          <p:cNvSpPr/>
          <p:nvPr/>
        </p:nvSpPr>
        <p:spPr>
          <a:xfrm>
            <a:off x="873273" y="3245787"/>
            <a:ext cx="3307317"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Structure</a:t>
            </a:r>
            <a:endParaRPr lang="en-US" sz="54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4" name="Rectangle 3"/>
          <p:cNvSpPr/>
          <p:nvPr/>
        </p:nvSpPr>
        <p:spPr>
          <a:xfrm>
            <a:off x="2526932" y="5562600"/>
            <a:ext cx="417614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Components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rot="20039870">
            <a:off x="769243" y="4679834"/>
            <a:ext cx="235032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olidFill>
                  <a:prstDash val="solid"/>
                </a:ln>
                <a:solidFill>
                  <a:schemeClr val="accent3">
                    <a:lumMod val="50000"/>
                  </a:schemeClr>
                </a:solidFill>
                <a:effectLst>
                  <a:reflection blurRad="12700" stA="28000" endPos="45000" dist="1000" dir="5400000" sy="-100000" algn="bl" rotWithShape="0"/>
                </a:effectLst>
              </a:rPr>
              <a:t>Pieces</a:t>
            </a:r>
            <a:endParaRPr lang="en-US" sz="5400" b="1" cap="all" spc="0" dirty="0">
              <a:ln w="9000" cmpd="sng">
                <a:solidFill>
                  <a:schemeClr val="accent4"/>
                </a:solidFill>
                <a:prstDash val="solid"/>
              </a:ln>
              <a:solidFill>
                <a:schemeClr val="accent3">
                  <a:lumMod val="50000"/>
                </a:schemeClr>
              </a:solidFill>
              <a:effectLst>
                <a:reflection blurRad="12700" stA="28000" endPos="45000" dist="1000" dir="5400000" sy="-100000" algn="bl" rotWithShape="0"/>
              </a:effectLst>
            </a:endParaRPr>
          </a:p>
        </p:txBody>
      </p:sp>
      <p:sp>
        <p:nvSpPr>
          <p:cNvPr id="8" name="Rectangle 7"/>
          <p:cNvSpPr/>
          <p:nvPr/>
        </p:nvSpPr>
        <p:spPr>
          <a:xfrm>
            <a:off x="5360940" y="3245787"/>
            <a:ext cx="3013075" cy="923330"/>
          </a:xfrm>
          <a:prstGeom prst="rect">
            <a:avLst/>
          </a:prstGeom>
        </p:spPr>
        <p:txBody>
          <a:bodyPr wrap="square">
            <a:spAutoFit/>
          </a:bodyPr>
          <a:lstStyle/>
          <a:p>
            <a:pPr lvl="0" algn="ctr"/>
            <a:r>
              <a:rPr lang="en-US" sz="5400" b="1" spc="50" dirty="0" smtClean="0">
                <a:ln w="11430"/>
                <a:solidFill>
                  <a:srgbClr val="D60093"/>
                </a:solidFill>
                <a:effectLst>
                  <a:outerShdw blurRad="76200" dist="50800" dir="5400000" algn="tl" rotWithShape="0">
                    <a:srgbClr val="000000">
                      <a:alpha val="65000"/>
                    </a:srgbClr>
                  </a:outerShdw>
                </a:effectLst>
              </a:rPr>
              <a:t>Make-up</a:t>
            </a:r>
            <a:endParaRPr lang="en-US" sz="5400" b="1" spc="50" dirty="0">
              <a:ln w="11430"/>
              <a:solidFill>
                <a:srgbClr val="D60093"/>
              </a:solidFill>
              <a:effectLst>
                <a:outerShdw blurRad="76200" dist="50800" dir="5400000" algn="tl" rotWithShape="0">
                  <a:srgbClr val="000000">
                    <a:alpha val="65000"/>
                  </a:srgbClr>
                </a:outerShdw>
              </a:effectLst>
            </a:endParaRPr>
          </a:p>
        </p:txBody>
      </p:sp>
      <p:sp>
        <p:nvSpPr>
          <p:cNvPr id="9" name="Rectangle 8"/>
          <p:cNvSpPr/>
          <p:nvPr/>
        </p:nvSpPr>
        <p:spPr>
          <a:xfrm rot="1956443">
            <a:off x="5974688" y="4771591"/>
            <a:ext cx="2762295" cy="923330"/>
          </a:xfrm>
          <a:prstGeom prst="rect">
            <a:avLst/>
          </a:prstGeom>
          <a:noFill/>
        </p:spPr>
        <p:txBody>
          <a:bodyPr wrap="none" lIns="91440" tIns="45720" rIns="91440" bIns="45720">
            <a:spAutoFit/>
          </a:bodyPr>
          <a:lstStyle/>
          <a:p>
            <a:pPr algn="ctr"/>
            <a:r>
              <a:rPr lang="en-US" sz="5400" b="1" dirty="0" smtClean="0">
                <a:ln w="19050">
                  <a:solidFill>
                    <a:schemeClr val="accent5"/>
                  </a:solidFill>
                  <a:prstDash val="solid"/>
                </a:ln>
                <a:solidFill>
                  <a:schemeClr val="accent5"/>
                </a:solidFill>
                <a:effectLst>
                  <a:outerShdw blurRad="50000" dist="50800" dir="7500000" algn="tl">
                    <a:srgbClr val="000000">
                      <a:shade val="5000"/>
                      <a:alpha val="35000"/>
                    </a:srgbClr>
                  </a:outerShdw>
                </a:effectLst>
              </a:rPr>
              <a:t>Content</a:t>
            </a:r>
            <a:endParaRPr lang="en-US" sz="5400" b="1" cap="none" spc="0" dirty="0">
              <a:ln w="19050">
                <a:solidFill>
                  <a:schemeClr val="accent5"/>
                </a:solidFill>
                <a:prstDash val="solid"/>
              </a:ln>
              <a:solidFill>
                <a:schemeClr val="accent5"/>
              </a:solidFill>
              <a:effectLst>
                <a:outerShdw blurRad="50000" dist="50800" dir="7500000" algn="tl">
                  <a:srgbClr val="000000">
                    <a:shade val="5000"/>
                    <a:alpha val="35000"/>
                  </a:srgbClr>
                </a:outerShdw>
              </a:effectLst>
            </a:endParaRPr>
          </a:p>
        </p:txBody>
      </p:sp>
      <p:sp>
        <p:nvSpPr>
          <p:cNvPr id="10" name="Rectangle 9"/>
          <p:cNvSpPr/>
          <p:nvPr/>
        </p:nvSpPr>
        <p:spPr>
          <a:xfrm>
            <a:off x="3716551" y="4309926"/>
            <a:ext cx="1796902" cy="923330"/>
          </a:xfrm>
          <a:prstGeom prst="rect">
            <a:avLst/>
          </a:prstGeom>
          <a:noFill/>
        </p:spPr>
        <p:txBody>
          <a:bodyPr wrap="none" lIns="91440" tIns="45720" rIns="91440" bIns="45720">
            <a:spAutoFit/>
          </a:bodyPr>
          <a:lstStyle/>
          <a:p>
            <a:pPr algn="ctr"/>
            <a:r>
              <a:rPr lang="en-US" sz="5400" b="1" dirty="0" smtClean="0">
                <a:ln w="31550" cmpd="sng">
                  <a:solidFill>
                    <a:srgbClr val="FFFF00"/>
                  </a:solidFill>
                  <a:prstDash val="solid"/>
                </a:ln>
                <a:solidFill>
                  <a:srgbClr val="FFFF00"/>
                </a:solidFill>
                <a:effectLst>
                  <a:outerShdw blurRad="41275" dist="12700" dir="12000000" algn="tl" rotWithShape="0">
                    <a:srgbClr val="000000">
                      <a:alpha val="40000"/>
                    </a:srgbClr>
                  </a:outerShdw>
                </a:effectLst>
              </a:rPr>
              <a:t>Parts</a:t>
            </a:r>
            <a:endParaRPr lang="en-US" sz="5400" b="1" cap="none" spc="0" dirty="0">
              <a:ln w="31550" cmpd="sng">
                <a:solidFill>
                  <a:srgbClr val="FFFF00"/>
                </a:solidFill>
                <a:prstDash val="solid"/>
              </a:ln>
              <a:solidFill>
                <a:srgbClr val="FFFF00"/>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632102108"/>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8849" y="20370"/>
            <a:ext cx="8839200" cy="3505200"/>
          </a:xfrm>
        </p:spPr>
        <p:txBody>
          <a:bodyPr/>
          <a:lstStyle/>
          <a:p>
            <a:pPr marL="182880" indent="0" algn="ctr">
              <a:buNone/>
            </a:pPr>
            <a:r>
              <a:rPr lang="en-US" dirty="0" smtClean="0">
                <a:effectLst>
                  <a:reflection blurRad="6350" stA="55000" endA="300" endPos="14000" dir="5400000" sy="-100000" algn="bl" rotWithShape="0"/>
                </a:effectLst>
              </a:rPr>
              <a:t>With a partner, select one of the following foods and describe its composition:</a:t>
            </a:r>
            <a:endParaRPr lang="en-US" dirty="0">
              <a:effectLst>
                <a:reflection blurRad="6350" stA="55000" endA="300" endPos="14000" dir="5400000" sy="-100000" algn="bl" rotWithShape="0"/>
              </a:effectLst>
            </a:endParaRPr>
          </a:p>
        </p:txBody>
      </p:sp>
      <p:pic>
        <p:nvPicPr>
          <p:cNvPr id="7170" name="Picture 2" descr="C:\Users\ARRINGTONCB\AppData\Local\Microsoft\Windows\Temporary Internet Files\Content.IE5\KSIIB5FV\MC9002642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819400"/>
            <a:ext cx="2286000" cy="153082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RRINGTONCB\AppData\Local\Microsoft\Windows\Temporary Internet Files\Content.IE5\7UR01MAO\MC90003865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4648200"/>
            <a:ext cx="2892235" cy="195839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ARRINGTONCB\AppData\Local\Microsoft\Windows\Temporary Internet Files\Content.IE5\FXILHAZO\MC90044177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514600"/>
            <a:ext cx="2524990" cy="252499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ARRINGTONCB\AppData\Local\Microsoft\Windows\Temporary Internet Files\Content.IE5\FXILHAZO\MC90044174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4958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8750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304800"/>
            <a:ext cx="8229600" cy="1905000"/>
          </a:xfrm>
        </p:spPr>
        <p:txBody>
          <a:bodyPr/>
          <a:lstStyle/>
          <a:p>
            <a:pPr marL="182880" indent="0" algn="ctr">
              <a:buNone/>
            </a:pPr>
            <a:r>
              <a:rPr lang="en-US" dirty="0" smtClean="0">
                <a:effectLst>
                  <a:reflection blurRad="6350" stA="55000" endA="300" endPos="15000" dir="5400000" sy="-100000" algn="bl" rotWithShape="0"/>
                </a:effectLst>
              </a:rPr>
              <a:t>What percent of ocean water is salt?</a:t>
            </a:r>
            <a:endParaRPr lang="en-US" dirty="0">
              <a:effectLst>
                <a:reflection blurRad="6350" stA="55000" endA="300" endPos="15000" dir="5400000" sy="-100000" algn="bl" rotWithShape="0"/>
              </a:effectLst>
            </a:endParaRPr>
          </a:p>
        </p:txBody>
      </p:sp>
      <p:pic>
        <p:nvPicPr>
          <p:cNvPr id="5" name="Picture 4" descr="http://www.sanclementetimes.com/wp-content/uploads/2012/08/Namotu2007Card1-024EDITED1-600x3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98826"/>
            <a:ext cx="6724904" cy="412460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83244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2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508</TotalTime>
  <Words>1123</Words>
  <Application>Microsoft Office PowerPoint</Application>
  <PresentationFormat>On-screen Show (4:3)</PresentationFormat>
  <Paragraphs>90</Paragraphs>
  <Slides>16</Slides>
  <Notes>16</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4" baseType="lpstr">
      <vt:lpstr>Calibri</vt:lpstr>
      <vt:lpstr>Georgia</vt:lpstr>
      <vt:lpstr>Symbol</vt:lpstr>
      <vt:lpstr>Trebuchet MS</vt:lpstr>
      <vt:lpstr>Slipstream</vt:lpstr>
      <vt:lpstr>1_Slipstream</vt:lpstr>
      <vt:lpstr>2_Slipstream</vt:lpstr>
      <vt:lpstr>Acrobat Document</vt:lpstr>
      <vt:lpstr>PowerPoint Presentation</vt:lpstr>
      <vt:lpstr>PowerPoint Presentation</vt:lpstr>
      <vt:lpstr>Location of the  Earth’s Oceans</vt:lpstr>
      <vt:lpstr>PowerPoint Presentation</vt:lpstr>
      <vt:lpstr>Review Location of the Oceans [see resources]</vt:lpstr>
      <vt:lpstr>Chemical Composition of Ocean Water</vt:lpstr>
      <vt:lpstr>What does the word composition mean?   What are some synonyms?</vt:lpstr>
      <vt:lpstr>With a partner, select one of the following foods and describe its composition:</vt:lpstr>
      <vt:lpstr>What percent of ocean water is salt?</vt:lpstr>
      <vt:lpstr>Chemical Composition of Ocean Water</vt:lpstr>
      <vt:lpstr>PowerPoint Presentation</vt:lpstr>
      <vt:lpstr>From precipitation to the land to the rivers to the sea…</vt:lpstr>
      <vt:lpstr>Salt from below…</vt:lpstr>
      <vt:lpstr>Eruption of Volcanoes Underwater…</vt:lpstr>
      <vt:lpstr>Journey to the Ocean Activity</vt:lpstr>
      <vt:lpstr>Summarizing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 What is the composition of the Earth’s oceans and where are they located?</dc:title>
  <dc:creator>Windows User</dc:creator>
  <cp:lastModifiedBy>Dixon, Trony</cp:lastModifiedBy>
  <cp:revision>36</cp:revision>
  <dcterms:created xsi:type="dcterms:W3CDTF">2014-09-24T13:48:28Z</dcterms:created>
  <dcterms:modified xsi:type="dcterms:W3CDTF">2017-01-09T22:08:01Z</dcterms:modified>
</cp:coreProperties>
</file>