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307" r:id="rId3"/>
    <p:sldId id="257" r:id="rId4"/>
    <p:sldId id="327" r:id="rId5"/>
    <p:sldId id="258" r:id="rId6"/>
    <p:sldId id="262" r:id="rId7"/>
    <p:sldId id="259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324" r:id="rId18"/>
    <p:sldId id="283" r:id="rId19"/>
    <p:sldId id="271" r:id="rId20"/>
    <p:sldId id="272" r:id="rId21"/>
    <p:sldId id="273" r:id="rId22"/>
    <p:sldId id="323" r:id="rId23"/>
    <p:sldId id="325" r:id="rId24"/>
    <p:sldId id="326" r:id="rId25"/>
    <p:sldId id="328" r:id="rId26"/>
    <p:sldId id="284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330" r:id="rId39"/>
    <p:sldId id="298" r:id="rId40"/>
    <p:sldId id="299" r:id="rId41"/>
    <p:sldId id="300" r:id="rId42"/>
    <p:sldId id="332" r:id="rId43"/>
    <p:sldId id="333" r:id="rId44"/>
    <p:sldId id="301" r:id="rId45"/>
    <p:sldId id="302" r:id="rId46"/>
    <p:sldId id="303" r:id="rId47"/>
    <p:sldId id="304" r:id="rId48"/>
    <p:sldId id="305" r:id="rId49"/>
    <p:sldId id="306" r:id="rId50"/>
    <p:sldId id="322" r:id="rId51"/>
    <p:sldId id="329" r:id="rId52"/>
    <p:sldId id="308" r:id="rId53"/>
    <p:sldId id="309" r:id="rId54"/>
    <p:sldId id="310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3" autoAdjust="0"/>
    <p:restoredTop sz="86380" autoAdjust="0"/>
  </p:normalViewPr>
  <p:slideViewPr>
    <p:cSldViewPr>
      <p:cViewPr varScale="1">
        <p:scale>
          <a:sx n="93" d="100"/>
          <a:sy n="93" d="100"/>
        </p:scale>
        <p:origin x="37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102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286600"/>
            <a:ext cx="7772400" cy="860425"/>
          </a:xfrm>
        </p:spPr>
        <p:txBody>
          <a:bodyPr anchor="b" anchorCtr="0"/>
          <a:lstStyle>
            <a:lvl1pPr algn="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1600" y="6005400"/>
            <a:ext cx="77538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004641B5-EBCC-4C0E-9D99-D5AAA2A06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7526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004641B5-EBCC-4C0E-9D99-D5AAA2A06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5181600"/>
            <a:ext cx="3962400" cy="3381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810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19600" y="5486400"/>
            <a:ext cx="3962400" cy="804862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004641B5-EBCC-4C0E-9D99-D5AAA2A06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8AA1C-508A-47CC-B399-0D57997DC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4B019-DCE4-48D0-B662-3CF4FCB82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3CCEC-A396-4A93-BCA7-595725AB4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8CC9C-79B3-40E3-AF66-4893248D8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3FB7C-E793-4AD2-9190-AE597CD80F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004641B5-EBCC-4C0E-9D99-D5AAA2A06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4641B5-EBCC-4C0E-9D99-D5AAA2A067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1200" y="1981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480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004641B5-EBCC-4C0E-9D99-D5AAA2A06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809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95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004641B5-EBCC-4C0E-9D99-D5AAA2A06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4641B5-EBCC-4C0E-9D99-D5AAA2A067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752601"/>
            <a:ext cx="57150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3528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352800"/>
            <a:ext cx="57150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4641B5-EBCC-4C0E-9D99-D5AAA2A067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8094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95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814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5814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5814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>
            <a:endCxn id="9" idx="3"/>
          </p:cNvCxnSpPr>
          <p:nvPr/>
        </p:nvCxnSpPr>
        <p:spPr>
          <a:xfrm rot="5400000">
            <a:off x="1650603" y="3303191"/>
            <a:ext cx="3100388" cy="794"/>
          </a:xfrm>
          <a:prstGeom prst="line">
            <a:avLst/>
          </a:prstGeom>
          <a:ln w="25400">
            <a:solidFill>
              <a:schemeClr val="accent4">
                <a:lumMod val="75000"/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963591" y="3809602"/>
            <a:ext cx="4114007" cy="1588"/>
          </a:xfrm>
          <a:prstGeom prst="line">
            <a:avLst/>
          </a:prstGeom>
          <a:ln w="25400">
            <a:solidFill>
              <a:schemeClr val="accent4">
                <a:lumMod val="75000"/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7526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38500" y="17526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7526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32004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0687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7526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32004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004641B5-EBCC-4C0E-9D99-D5AAA2A06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733200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12192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004641B5-EBCC-4C0E-9D99-D5AAA2A06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400" y="6556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418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770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004641B5-EBCC-4C0E-9D99-D5AAA2A067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tx2">
              <a:lumMod val="75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None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tx2">
            <a:lumMod val="75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entchemistry.com/links/bonding/bondingflashes/bond_types.sw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hhe.com/physsci/chemistry/essentialchemistry/flash/molvie1.sw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glencoe.mcgraw-hill.com/sites/dl/free/0078778085/164037/00053406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kisdwebs.katyisd.org/campuses/MRHS/teacherweb/hallk/Teacher%20Documents/AP%20Biology%20Materials/Chemistry%20of%20Life/Carbohydrates/05_A01s.swf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glencoe.mcgraw-hill.com/sites/dl/free/0078778085/164155/00053405.html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ebgm.jussieu.fr/~debrevern/PBs/images/protein_rasmol_02b.jpg&amp;imgrefurl=http://www.ebgm.jussieu.fr/~debrevern/PBs/coding.html&amp;h=744&amp;w=744&amp;sz=256&amp;hl=en&amp;start=29&amp;tbnid=el49zb6orZpXoM:&amp;tbnh=141&amp;tbnw=141&amp;prev=/images?q=protein&amp;start=20&amp;ndsp=20&amp;svnum=10&amp;hl=en&amp;sa=N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Chemistry of Life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Day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4876800" cy="43735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0" dirty="0" smtClean="0"/>
              <a:t>A compound is a pure substance made up of atoms of </a:t>
            </a:r>
            <a:r>
              <a:rPr lang="en-US" dirty="0" smtClean="0">
                <a:solidFill>
                  <a:srgbClr val="FF0000"/>
                </a:solidFill>
              </a:rPr>
              <a:t>two or more </a:t>
            </a:r>
            <a:r>
              <a:rPr lang="en-US" b="0" dirty="0" smtClean="0"/>
              <a:t>elements.</a:t>
            </a:r>
          </a:p>
          <a:p>
            <a:pPr lvl="1"/>
            <a:r>
              <a:rPr lang="en-US" dirty="0" smtClean="0"/>
              <a:t>The proportion of atoms are </a:t>
            </a:r>
            <a:r>
              <a:rPr lang="en-US" b="1" dirty="0" smtClean="0">
                <a:solidFill>
                  <a:srgbClr val="FF0000"/>
                </a:solidFill>
              </a:rPr>
              <a:t>always</a:t>
            </a:r>
            <a:r>
              <a:rPr lang="en-US" dirty="0" smtClean="0"/>
              <a:t> fixed.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Chemical formulas show the </a:t>
            </a:r>
            <a:r>
              <a:rPr lang="en-US" dirty="0" smtClean="0">
                <a:solidFill>
                  <a:srgbClr val="FF0000"/>
                </a:solidFill>
              </a:rPr>
              <a:t>kind and proportion </a:t>
            </a:r>
            <a:r>
              <a:rPr lang="en-US" b="0" dirty="0" smtClean="0"/>
              <a:t>of atoms of each element that occurs in a particular compound. </a:t>
            </a:r>
          </a:p>
        </p:txBody>
      </p:sp>
      <p:pic>
        <p:nvPicPr>
          <p:cNvPr id="5" name="Picture 0" descr="water molec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905000"/>
            <a:ext cx="2714625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3352800" cy="4373563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en-US" b="0" dirty="0" smtClean="0"/>
              <a:t>Is </a:t>
            </a:r>
            <a:r>
              <a:rPr lang="en-US" dirty="0" smtClean="0">
                <a:solidFill>
                  <a:srgbClr val="FF0000"/>
                </a:solidFill>
              </a:rPr>
              <a:t>two or more </a:t>
            </a:r>
            <a:r>
              <a:rPr lang="en-US" b="0" dirty="0" smtClean="0"/>
              <a:t>atoms held together by </a:t>
            </a:r>
            <a:r>
              <a:rPr lang="en-US" dirty="0" smtClean="0">
                <a:solidFill>
                  <a:srgbClr val="FF0000"/>
                </a:solidFill>
              </a:rPr>
              <a:t>covalent</a:t>
            </a:r>
            <a:r>
              <a:rPr lang="en-US" b="0" dirty="0" smtClean="0"/>
              <a:t> bonds.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Are the </a:t>
            </a:r>
            <a:r>
              <a:rPr lang="en-US" dirty="0" smtClean="0">
                <a:solidFill>
                  <a:srgbClr val="FF0000"/>
                </a:solidFill>
              </a:rPr>
              <a:t>simplest part </a:t>
            </a:r>
            <a:r>
              <a:rPr lang="en-US" b="0" dirty="0" smtClean="0"/>
              <a:t>of a substance that </a:t>
            </a:r>
            <a:r>
              <a:rPr lang="en-US" dirty="0" smtClean="0">
                <a:solidFill>
                  <a:srgbClr val="FF0000"/>
                </a:solidFill>
              </a:rPr>
              <a:t>retains all </a:t>
            </a:r>
            <a:r>
              <a:rPr lang="en-US" b="0" dirty="0" smtClean="0"/>
              <a:t>of the properties of the substance and exists in a free state.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Some molecules are large and complex.</a:t>
            </a:r>
          </a:p>
          <a:p>
            <a:pPr>
              <a:buFont typeface="Arial" pitchFamily="34" charset="0"/>
              <a:buChar char="•"/>
            </a:pPr>
            <a:endParaRPr lang="en-US" b="0" dirty="0"/>
          </a:p>
        </p:txBody>
      </p:sp>
      <p:pic>
        <p:nvPicPr>
          <p:cNvPr id="5" name="Picture 1" descr="molecules-a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295400"/>
            <a:ext cx="4838700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Ions form when atoms gain or lose electrons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4953000" cy="4373563"/>
          </a:xfrm>
        </p:spPr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b="0" dirty="0" smtClean="0"/>
              <a:t>Ion is an atom that has </a:t>
            </a:r>
            <a:r>
              <a:rPr lang="en-US" dirty="0" smtClean="0">
                <a:solidFill>
                  <a:srgbClr val="FF0000"/>
                </a:solidFill>
              </a:rPr>
              <a:t>gained or lost</a:t>
            </a:r>
            <a:r>
              <a:rPr lang="en-US" b="0" dirty="0" smtClean="0"/>
              <a:t> one or more electron.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It forms because an atom is more stable when its outermost energy level is </a:t>
            </a:r>
            <a:r>
              <a:rPr lang="en-US" dirty="0" smtClean="0">
                <a:solidFill>
                  <a:srgbClr val="FF0000"/>
                </a:solidFill>
              </a:rPr>
              <a:t>full</a:t>
            </a:r>
            <a:r>
              <a:rPr lang="en-US" b="0" dirty="0" smtClean="0"/>
              <a:t>.</a:t>
            </a:r>
          </a:p>
          <a:p>
            <a:pPr lvl="1"/>
            <a:r>
              <a:rPr lang="en-US" dirty="0" smtClean="0"/>
              <a:t>The gain or loss of electrons results in a full outermost level.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An atom becomes an ion when its number of electrons </a:t>
            </a:r>
            <a:r>
              <a:rPr lang="en-US" dirty="0" smtClean="0">
                <a:solidFill>
                  <a:srgbClr val="FF0000"/>
                </a:solidFill>
              </a:rPr>
              <a:t>change and it gains</a:t>
            </a:r>
            <a:r>
              <a:rPr lang="en-US" b="0" dirty="0" smtClean="0"/>
              <a:t> an electrical charge.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Can be positively or negatively charged.</a:t>
            </a:r>
            <a:endParaRPr lang="en-US" b="0" dirty="0"/>
          </a:p>
        </p:txBody>
      </p:sp>
      <p:pic>
        <p:nvPicPr>
          <p:cNvPr id="17410" name="Picture 2" descr="http://ts4.mm.bing.net/images/thumbnail.aspx?q=4537083786036159&amp;id=8a5a036026634bc524e36b7974d2ef7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905000"/>
            <a:ext cx="2832824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639762"/>
          </a:xfrm>
        </p:spPr>
        <p:txBody>
          <a:bodyPr/>
          <a:lstStyle/>
          <a:p>
            <a:r>
              <a:rPr lang="en-US" dirty="0" smtClean="0"/>
              <a:t>Ionic Bond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305800" cy="2438400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en-US" b="0" dirty="0" smtClean="0"/>
              <a:t>Some atoms become stable by </a:t>
            </a:r>
            <a:r>
              <a:rPr lang="en-US" dirty="0" smtClean="0">
                <a:solidFill>
                  <a:srgbClr val="FF0000"/>
                </a:solidFill>
              </a:rPr>
              <a:t>losing or gaining electrons.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Atoms that lose electrons are called </a:t>
            </a:r>
            <a:r>
              <a:rPr lang="en-US" dirty="0" smtClean="0">
                <a:solidFill>
                  <a:srgbClr val="FF0000"/>
                </a:solidFill>
              </a:rPr>
              <a:t>positive ions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Atoms that gain electrons are called </a:t>
            </a:r>
            <a:r>
              <a:rPr lang="en-US" dirty="0" smtClean="0">
                <a:solidFill>
                  <a:srgbClr val="FF0000"/>
                </a:solidFill>
              </a:rPr>
              <a:t>negative ions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Because positive and negative electrical charges attract each other </a:t>
            </a:r>
            <a:r>
              <a:rPr lang="en-US" dirty="0" smtClean="0">
                <a:solidFill>
                  <a:srgbClr val="FF0000"/>
                </a:solidFill>
              </a:rPr>
              <a:t>ionic bonds </a:t>
            </a:r>
            <a:r>
              <a:rPr lang="en-US" b="0" dirty="0" smtClean="0"/>
              <a:t>form.</a:t>
            </a:r>
            <a:endParaRPr lang="en-US" b="0" dirty="0"/>
          </a:p>
        </p:txBody>
      </p:sp>
      <p:pic>
        <p:nvPicPr>
          <p:cNvPr id="5" name="Picture 0" descr="ionic bo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352800"/>
            <a:ext cx="7019925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639762"/>
          </a:xfrm>
        </p:spPr>
        <p:txBody>
          <a:bodyPr/>
          <a:lstStyle/>
          <a:p>
            <a:r>
              <a:rPr lang="en-US" dirty="0" smtClean="0"/>
              <a:t>Atoms share pairs of electrons in covalent bonds.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5562600" cy="43735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0" dirty="0" smtClean="0"/>
              <a:t>Not all atoms gain or lose electrons easily.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Some atoms </a:t>
            </a:r>
            <a:r>
              <a:rPr lang="en-US" dirty="0" smtClean="0">
                <a:solidFill>
                  <a:srgbClr val="FF0000"/>
                </a:solidFill>
              </a:rPr>
              <a:t>“share” </a:t>
            </a:r>
            <a:r>
              <a:rPr lang="en-US" b="0" dirty="0" smtClean="0"/>
              <a:t>pairs of electrons.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Shared pairs of electrons fill the outermost energy levels of the bonded atoms.</a:t>
            </a:r>
          </a:p>
          <a:p>
            <a:pPr lvl="1"/>
            <a:r>
              <a:rPr lang="en-US" dirty="0" smtClean="0"/>
              <a:t>A covalent bond is formed when atoms </a:t>
            </a:r>
            <a:r>
              <a:rPr lang="en-US" b="1" dirty="0" smtClean="0">
                <a:solidFill>
                  <a:srgbClr val="FF0000"/>
                </a:solidFill>
              </a:rPr>
              <a:t>share a pair of electrons</a:t>
            </a:r>
            <a:r>
              <a:rPr lang="en-US" dirty="0" smtClean="0"/>
              <a:t>.</a:t>
            </a:r>
          </a:p>
          <a:p>
            <a:pPr lvl="1"/>
            <a:r>
              <a:rPr lang="en-US" b="0" dirty="0" smtClean="0"/>
              <a:t>This type of bond is </a:t>
            </a:r>
            <a:r>
              <a:rPr lang="en-US" b="1" dirty="0" smtClean="0">
                <a:solidFill>
                  <a:srgbClr val="FF0000"/>
                </a:solidFill>
              </a:rPr>
              <a:t>very strong</a:t>
            </a:r>
            <a:r>
              <a:rPr lang="en-US" b="0" dirty="0" smtClean="0"/>
              <a:t>.</a:t>
            </a:r>
            <a:endParaRPr lang="en-US" b="0" dirty="0"/>
          </a:p>
        </p:txBody>
      </p:sp>
      <p:pic>
        <p:nvPicPr>
          <p:cNvPr id="24578" name="Picture 2" descr="http://ts2.mm.bing.net/images/thumbnail.aspx?q=5020104366096597&amp;id=8a6d2c59818e672be3afe3d2db37b9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981200"/>
            <a:ext cx="2857500" cy="2409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the Water Molecule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5257800" cy="4525963"/>
          </a:xfrm>
        </p:spPr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Water molecule (H</a:t>
            </a:r>
            <a:r>
              <a:rPr lang="en-US" sz="2400" b="0" baseline="-25000" dirty="0" smtClean="0"/>
              <a:t>2</a:t>
            </a:r>
            <a:r>
              <a:rPr lang="en-US" sz="2400" b="0" dirty="0" smtClean="0"/>
              <a:t>O) is made up of three atoms – one oxygen and two hydrogen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The oxygen atom attracts more than its </a:t>
            </a:r>
            <a:r>
              <a:rPr lang="en-US" sz="2400" dirty="0" smtClean="0">
                <a:solidFill>
                  <a:srgbClr val="FF0000"/>
                </a:solidFill>
              </a:rPr>
              <a:t>“fair share”</a:t>
            </a:r>
            <a:r>
              <a:rPr lang="en-US" sz="2400" b="0" dirty="0" smtClean="0"/>
              <a:t> of electrons.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Oxygen end </a:t>
            </a:r>
            <a:r>
              <a:rPr lang="en-US" sz="2400" dirty="0" smtClean="0">
                <a:solidFill>
                  <a:srgbClr val="FF0000"/>
                </a:solidFill>
              </a:rPr>
              <a:t>“acts” negative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Hydrogen end </a:t>
            </a:r>
            <a:r>
              <a:rPr lang="en-US" sz="2400" dirty="0" smtClean="0"/>
              <a:t>“</a:t>
            </a:r>
            <a:r>
              <a:rPr lang="en-US" sz="2400" dirty="0" smtClean="0">
                <a:solidFill>
                  <a:srgbClr val="FF0000"/>
                </a:solidFill>
              </a:rPr>
              <a:t>acts” positive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Causes the water to be </a:t>
            </a:r>
            <a:r>
              <a:rPr lang="en-US" sz="2400" dirty="0" smtClean="0">
                <a:solidFill>
                  <a:srgbClr val="FF0000"/>
                </a:solidFill>
              </a:rPr>
              <a:t>polar</a:t>
            </a:r>
          </a:p>
          <a:p>
            <a:pPr lvl="1"/>
            <a:r>
              <a:rPr lang="en-US" dirty="0" smtClean="0"/>
              <a:t>Think of it as </a:t>
            </a:r>
            <a:r>
              <a:rPr lang="en-US" b="1" dirty="0" smtClean="0">
                <a:solidFill>
                  <a:srgbClr val="FF0000"/>
                </a:solidFill>
              </a:rPr>
              <a:t>two magnets </a:t>
            </a:r>
            <a:r>
              <a:rPr lang="en-US" dirty="0" smtClean="0"/>
              <a:t>attracted to one another.</a:t>
            </a:r>
            <a:endParaRPr lang="en-US" b="0" dirty="0" smtClean="0"/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Water is </a:t>
            </a:r>
            <a:r>
              <a:rPr lang="en-US" sz="2400" dirty="0" smtClean="0">
                <a:solidFill>
                  <a:srgbClr val="FF0000"/>
                </a:solidFill>
              </a:rPr>
              <a:t>neutral</a:t>
            </a:r>
            <a:r>
              <a:rPr lang="en-US" sz="2400" b="0" dirty="0" smtClean="0"/>
              <a:t> (equal number of electrons and protons)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Zero net charge</a:t>
            </a:r>
          </a:p>
        </p:txBody>
      </p:sp>
      <p:pic>
        <p:nvPicPr>
          <p:cNvPr id="1026" name="Picture 2" descr="As water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981200"/>
            <a:ext cx="250042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229600" cy="915762"/>
          </a:xfrm>
        </p:spPr>
        <p:txBody>
          <a:bodyPr/>
          <a:lstStyle/>
          <a:p>
            <a:r>
              <a:rPr lang="en-US" dirty="0" smtClean="0"/>
              <a:t>Life depends on hydrogen bonds in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4648200" cy="43735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0" dirty="0" smtClean="0"/>
              <a:t>Polar water molecules act like magnets and attract each other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Hydrogen bonds – </a:t>
            </a:r>
          </a:p>
          <a:p>
            <a:pPr lvl="1"/>
            <a:r>
              <a:rPr lang="en-US" dirty="0" smtClean="0"/>
              <a:t>Is an attraction between a </a:t>
            </a:r>
            <a:r>
              <a:rPr lang="en-US" b="1" dirty="0" smtClean="0">
                <a:solidFill>
                  <a:srgbClr val="FF0000"/>
                </a:solidFill>
              </a:rPr>
              <a:t>slightly positive hydrogen atom and a slightly negative atom</a:t>
            </a:r>
            <a:r>
              <a:rPr lang="en-US" dirty="0" smtClean="0"/>
              <a:t>, often oxygen or nitrogen.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They are strong bonds that form between molecules like CO</a:t>
            </a:r>
            <a:r>
              <a:rPr lang="en-US" b="0" baseline="-25000" dirty="0" smtClean="0"/>
              <a:t>2</a:t>
            </a:r>
            <a:r>
              <a:rPr lang="en-US" b="0" dirty="0" smtClean="0"/>
              <a:t> and H</a:t>
            </a:r>
            <a:r>
              <a:rPr lang="en-US" b="0" baseline="-25000" dirty="0" smtClean="0"/>
              <a:t>2</a:t>
            </a:r>
            <a:r>
              <a:rPr lang="en-US" b="0" dirty="0" smtClean="0"/>
              <a:t>O</a:t>
            </a:r>
            <a:endParaRPr lang="en-US" b="0" dirty="0"/>
          </a:p>
        </p:txBody>
      </p:sp>
      <p:pic>
        <p:nvPicPr>
          <p:cNvPr id="5" name="Picture 5" descr="http://academic.brooklyn.cuny.edu/biology/bio4fv/page/image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295400"/>
            <a:ext cx="34290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Bonding Animation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2"/>
              </a:rPr>
              <a:t>Bonding 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0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Homeostasis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0" dirty="0" smtClean="0"/>
              <a:t>Ability to maintain a </a:t>
            </a:r>
            <a:r>
              <a:rPr lang="en-US" dirty="0" smtClean="0">
                <a:solidFill>
                  <a:srgbClr val="FF0000"/>
                </a:solidFill>
              </a:rPr>
              <a:t>steady state </a:t>
            </a:r>
            <a:r>
              <a:rPr lang="en-US" b="0" dirty="0" smtClean="0"/>
              <a:t>despite changing conditions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Water is important to this process because: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Makes a good insulator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Resists temperature change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Universal solvent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Coolant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Ice protects against temperature extremes </a:t>
            </a:r>
            <a:r>
              <a:rPr lang="en-US" dirty="0" smtClean="0"/>
              <a:t>(insulates frozen lakes)</a:t>
            </a:r>
          </a:p>
          <a:p>
            <a:pPr lvl="1"/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8229600" cy="639762"/>
          </a:xfrm>
        </p:spPr>
        <p:txBody>
          <a:bodyPr/>
          <a:lstStyle/>
          <a:p>
            <a:r>
              <a:rPr lang="en-US" dirty="0" smtClean="0"/>
              <a:t>Properties Related to Hydrogen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5029200" cy="43735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0" dirty="0" smtClean="0"/>
              <a:t>High specific heat:</a:t>
            </a:r>
          </a:p>
          <a:p>
            <a:pPr lvl="1"/>
            <a:r>
              <a:rPr lang="en-US" dirty="0" smtClean="0"/>
              <a:t>Water </a:t>
            </a:r>
            <a:r>
              <a:rPr lang="en-US" b="1" dirty="0" smtClean="0">
                <a:solidFill>
                  <a:srgbClr val="FF0000"/>
                </a:solidFill>
              </a:rPr>
              <a:t>resists</a:t>
            </a:r>
            <a:r>
              <a:rPr lang="en-US" dirty="0" smtClean="0"/>
              <a:t> changes in temperature.</a:t>
            </a:r>
          </a:p>
          <a:p>
            <a:pPr lvl="1"/>
            <a:r>
              <a:rPr lang="en-US" b="0" dirty="0" smtClean="0"/>
              <a:t>Must absorb </a:t>
            </a:r>
            <a:r>
              <a:rPr lang="en-US" b="1" dirty="0" smtClean="0">
                <a:solidFill>
                  <a:srgbClr val="FF0000"/>
                </a:solidFill>
              </a:rPr>
              <a:t>more</a:t>
            </a:r>
            <a:r>
              <a:rPr lang="en-US" b="0" dirty="0" smtClean="0"/>
              <a:t> heat energy to increase temperature</a:t>
            </a:r>
          </a:p>
          <a:p>
            <a:pPr lvl="1"/>
            <a:r>
              <a:rPr lang="en-US" dirty="0" smtClean="0"/>
              <a:t>Helps </a:t>
            </a:r>
            <a:r>
              <a:rPr lang="en-US" b="1" dirty="0" smtClean="0">
                <a:solidFill>
                  <a:srgbClr val="FF0000"/>
                </a:solidFill>
              </a:rPr>
              <a:t>regulate</a:t>
            </a:r>
            <a:r>
              <a:rPr lang="en-US" dirty="0" smtClean="0"/>
              <a:t> cell temperatures</a:t>
            </a:r>
            <a:endParaRPr lang="en-US" b="0" dirty="0"/>
          </a:p>
        </p:txBody>
      </p:sp>
      <p:pic>
        <p:nvPicPr>
          <p:cNvPr id="27652" name="Picture 4" descr="http://ts2.mm.bing.net/images/thumbnail.aspx?q=4825718449766541&amp;id=5fafabf6ea5e99a1913571459ea46b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93878">
            <a:off x="5570443" y="2283614"/>
            <a:ext cx="3286536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biochemistry?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5410200" cy="43735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0" dirty="0" smtClean="0"/>
              <a:t>Biochemistry is the study of </a:t>
            </a:r>
            <a:r>
              <a:rPr lang="en-US" dirty="0" smtClean="0">
                <a:solidFill>
                  <a:srgbClr val="FF0000"/>
                </a:solidFill>
              </a:rPr>
              <a:t>structure, composition (what things are made up of), and chemical reactions</a:t>
            </a:r>
            <a:r>
              <a:rPr lang="en-US" b="0" dirty="0" smtClean="0"/>
              <a:t> that occur in living things.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Living things (biotic factors) depend on </a:t>
            </a:r>
            <a:r>
              <a:rPr lang="en-US" dirty="0" smtClean="0">
                <a:solidFill>
                  <a:srgbClr val="FF0000"/>
                </a:solidFill>
              </a:rPr>
              <a:t>chemistry for life</a:t>
            </a:r>
            <a:r>
              <a:rPr lang="en-US" b="0" dirty="0" smtClean="0"/>
              <a:t>…so biology and chemistry are closely related!</a:t>
            </a:r>
            <a:endParaRPr lang="en-US" b="0" dirty="0"/>
          </a:p>
        </p:txBody>
      </p:sp>
      <p:pic>
        <p:nvPicPr>
          <p:cNvPr id="52226" name="Picture 2" descr="http://t1.gstatic.com/images?q=tbn:ANd9GcTNlHjUVflecFV-j8nxVI0vfw7W3By0AxTl7XSxAdtsHdIWHmn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7589">
            <a:off x="6140753" y="1990477"/>
            <a:ext cx="2359378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639762"/>
          </a:xfrm>
        </p:spPr>
        <p:txBody>
          <a:bodyPr/>
          <a:lstStyle/>
          <a:p>
            <a:r>
              <a:rPr lang="en-US" dirty="0" smtClean="0"/>
              <a:t>Properties Related to Hydrogen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3886200" cy="43735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0" dirty="0" smtClean="0"/>
              <a:t>Cohesion – </a:t>
            </a:r>
          </a:p>
          <a:p>
            <a:pPr lvl="1"/>
            <a:r>
              <a:rPr lang="en-US" b="0" dirty="0" smtClean="0"/>
              <a:t>Attraction among molecules of </a:t>
            </a:r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same</a:t>
            </a:r>
            <a:r>
              <a:rPr lang="en-US" dirty="0" smtClean="0"/>
              <a:t> </a:t>
            </a:r>
            <a:r>
              <a:rPr lang="en-US" b="0" dirty="0" smtClean="0"/>
              <a:t>substance</a:t>
            </a:r>
          </a:p>
          <a:p>
            <a:pPr lvl="1"/>
            <a:r>
              <a:rPr lang="en-US" dirty="0" smtClean="0"/>
              <a:t>Makes water molecules </a:t>
            </a:r>
            <a:r>
              <a:rPr lang="en-US" b="1" dirty="0" smtClean="0">
                <a:solidFill>
                  <a:srgbClr val="FF0000"/>
                </a:solidFill>
              </a:rPr>
              <a:t>stick</a:t>
            </a:r>
            <a:r>
              <a:rPr lang="en-US" dirty="0" smtClean="0"/>
              <a:t> to each other</a:t>
            </a:r>
          </a:p>
          <a:p>
            <a:pPr lvl="1"/>
            <a:r>
              <a:rPr lang="en-US" b="0" dirty="0" smtClean="0"/>
              <a:t>Produces </a:t>
            </a:r>
            <a:r>
              <a:rPr lang="en-US" b="1" dirty="0" smtClean="0">
                <a:solidFill>
                  <a:srgbClr val="FF0000"/>
                </a:solidFill>
              </a:rPr>
              <a:t>surface tension</a:t>
            </a:r>
            <a:r>
              <a:rPr lang="en-US" b="0" dirty="0" smtClean="0"/>
              <a:t>, makes kind of skin on water</a:t>
            </a:r>
            <a:endParaRPr lang="en-US" b="0" dirty="0"/>
          </a:p>
        </p:txBody>
      </p:sp>
      <p:pic>
        <p:nvPicPr>
          <p:cNvPr id="29698" name="Picture 2" descr="http://ts4.mm.bing.net/images/thumbnail.aspx?q=5045852684878927&amp;id=5039d0ba4e697d6defa18d55358e25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41811">
            <a:off x="4990537" y="2254933"/>
            <a:ext cx="3659605" cy="2085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639762"/>
          </a:xfrm>
        </p:spPr>
        <p:txBody>
          <a:bodyPr/>
          <a:lstStyle/>
          <a:p>
            <a:r>
              <a:rPr lang="en-US" dirty="0" smtClean="0"/>
              <a:t>Properties Related to Hydrogen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4724400" cy="43735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0" dirty="0" smtClean="0"/>
              <a:t>Adhesion</a:t>
            </a:r>
          </a:p>
          <a:p>
            <a:pPr lvl="1"/>
            <a:r>
              <a:rPr lang="en-US" dirty="0" smtClean="0"/>
              <a:t>Attraction among molecules of </a:t>
            </a:r>
            <a:r>
              <a:rPr lang="en-US" b="1" dirty="0" smtClean="0">
                <a:solidFill>
                  <a:srgbClr val="FF0000"/>
                </a:solidFill>
              </a:rPr>
              <a:t>different</a:t>
            </a:r>
            <a:r>
              <a:rPr lang="en-US" dirty="0" smtClean="0"/>
              <a:t> substances</a:t>
            </a:r>
          </a:p>
          <a:p>
            <a:pPr lvl="1"/>
            <a:r>
              <a:rPr lang="en-US" b="0" dirty="0" smtClean="0"/>
              <a:t>Water molecules </a:t>
            </a:r>
            <a:r>
              <a:rPr lang="en-US" b="1" dirty="0" smtClean="0">
                <a:solidFill>
                  <a:srgbClr val="FF0000"/>
                </a:solidFill>
              </a:rPr>
              <a:t>stick</a:t>
            </a:r>
            <a:r>
              <a:rPr lang="en-US" dirty="0" smtClean="0"/>
              <a:t> to things</a:t>
            </a:r>
          </a:p>
          <a:p>
            <a:pPr lvl="1"/>
            <a:r>
              <a:rPr lang="en-US" b="0" dirty="0" smtClean="0"/>
              <a:t>Responsible for the </a:t>
            </a:r>
            <a:r>
              <a:rPr lang="en-US" b="1" dirty="0" smtClean="0">
                <a:solidFill>
                  <a:srgbClr val="FF0000"/>
                </a:solidFill>
              </a:rPr>
              <a:t>upward curve</a:t>
            </a:r>
            <a:r>
              <a:rPr lang="en-US" b="0" dirty="0" smtClean="0"/>
              <a:t> on the surface of the water in a test tube</a:t>
            </a:r>
          </a:p>
          <a:p>
            <a:pPr lvl="1"/>
            <a:r>
              <a:rPr lang="en-US" dirty="0" smtClean="0"/>
              <a:t>Helps plants transport water from their </a:t>
            </a:r>
            <a:r>
              <a:rPr lang="en-US" b="1" dirty="0" smtClean="0">
                <a:solidFill>
                  <a:srgbClr val="FF0000"/>
                </a:solidFill>
              </a:rPr>
              <a:t>roots to their leaves</a:t>
            </a:r>
          </a:p>
          <a:p>
            <a:pPr lvl="1"/>
            <a:endParaRPr lang="en-US" b="0" dirty="0"/>
          </a:p>
        </p:txBody>
      </p:sp>
      <p:pic>
        <p:nvPicPr>
          <p:cNvPr id="30722" name="Picture 2" descr="http://ts2.mm.bing.net/images/thumbnail.aspx?q=4842077976330893&amp;id=76e1861b597c41352aa879c71ef8731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51214">
            <a:off x="6086507" y="1612117"/>
            <a:ext cx="2464986" cy="2341738"/>
          </a:xfrm>
          <a:prstGeom prst="rect">
            <a:avLst/>
          </a:prstGeom>
          <a:noFill/>
        </p:spPr>
      </p:pic>
      <p:pic>
        <p:nvPicPr>
          <p:cNvPr id="6" name="Picture 6" descr="http://www.ccs.k12.in.us/chsBS/kons/kons/images/water-dropl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26715">
            <a:off x="5174934" y="3630773"/>
            <a:ext cx="28194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639762"/>
          </a:xfrm>
        </p:spPr>
        <p:txBody>
          <a:bodyPr/>
          <a:lstStyle/>
          <a:p>
            <a:r>
              <a:rPr lang="en-US" dirty="0" smtClean="0"/>
              <a:t>Properties Related to Hydrogen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43735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0" dirty="0" smtClean="0"/>
              <a:t>Capillary action</a:t>
            </a:r>
          </a:p>
          <a:p>
            <a:pPr lvl="1"/>
            <a:r>
              <a:rPr lang="en-US" dirty="0" smtClean="0"/>
              <a:t>Allowing water to travel </a:t>
            </a:r>
            <a:r>
              <a:rPr lang="en-US" b="1" dirty="0" smtClean="0">
                <a:solidFill>
                  <a:srgbClr val="FF0000"/>
                </a:solidFill>
              </a:rPr>
              <a:t>upwards</a:t>
            </a:r>
            <a:r>
              <a:rPr lang="en-US" dirty="0" smtClean="0"/>
              <a:t> against gravity</a:t>
            </a:r>
          </a:p>
          <a:p>
            <a:pPr lvl="1"/>
            <a:endParaRPr lang="en-US" b="0" dirty="0"/>
          </a:p>
        </p:txBody>
      </p:sp>
      <p:pic>
        <p:nvPicPr>
          <p:cNvPr id="1026" name="Picture 2" descr="http://ts3.mm.bing.net/images/thumbnail.aspx?q=4661105238606014&amp;id=06bd5b36ea2718155cf5f68fc205ad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276600"/>
            <a:ext cx="1828800" cy="2522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-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Solutions Animation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3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BrainPop</a:t>
            </a:r>
            <a:r>
              <a:rPr lang="en-US" dirty="0" smtClean="0"/>
              <a:t> </a:t>
            </a:r>
            <a:r>
              <a:rPr lang="en-US" smtClean="0"/>
              <a:t>-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BrainPop</a:t>
            </a:r>
            <a:r>
              <a:rPr lang="en-US" dirty="0" smtClean="0">
                <a:hlinkClick r:id="rId2"/>
              </a:rPr>
              <a:t> Acids and Bases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07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Ticket Out the Door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biochemistry?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matter?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List the charges for protons, neutrons, and electrons.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difference between an element and a compound?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the difference between ionic and covalent bonds.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 the pH scale where do acids AND bases fall?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2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Chemistry of Life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Day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8" y="685800"/>
            <a:ext cx="8229600" cy="639762"/>
          </a:xfrm>
        </p:spPr>
        <p:txBody>
          <a:bodyPr/>
          <a:lstStyle/>
          <a:p>
            <a:r>
              <a:rPr lang="en-US" dirty="0" smtClean="0"/>
              <a:t>What is a macromolecule?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6019800" cy="43735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0" dirty="0" smtClean="0"/>
              <a:t>These are </a:t>
            </a:r>
            <a:r>
              <a:rPr lang="en-US" dirty="0" smtClean="0">
                <a:solidFill>
                  <a:srgbClr val="FF0000"/>
                </a:solidFill>
              </a:rPr>
              <a:t>organic compounds that contain carbon</a:t>
            </a:r>
            <a:r>
              <a:rPr lang="en-US" b="0" dirty="0" smtClean="0"/>
              <a:t>, and are considered to be “giant molecules”.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A process called </a:t>
            </a:r>
            <a:r>
              <a:rPr lang="en-US" dirty="0" smtClean="0">
                <a:solidFill>
                  <a:srgbClr val="FF0000"/>
                </a:solidFill>
              </a:rPr>
              <a:t>polymerization</a:t>
            </a:r>
            <a:r>
              <a:rPr lang="en-US" b="0" dirty="0" smtClean="0"/>
              <a:t> combines smaller molecules together to form these larger macromolecules.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These compounds are the </a:t>
            </a:r>
            <a:r>
              <a:rPr lang="en-US" dirty="0" smtClean="0">
                <a:solidFill>
                  <a:srgbClr val="FF0000"/>
                </a:solidFill>
              </a:rPr>
              <a:t>building blocks of living things</a:t>
            </a:r>
            <a:r>
              <a:rPr lang="en-US" b="0" dirty="0" smtClean="0"/>
              <a:t>…in other words without them there would be no you!</a:t>
            </a:r>
            <a:endParaRPr lang="en-US" b="0" dirty="0"/>
          </a:p>
        </p:txBody>
      </p:sp>
      <p:pic>
        <p:nvPicPr>
          <p:cNvPr id="1026" name="Picture 2" descr="http://t2.gstatic.com/images?q=tbn:ANd9GcRlrYTLcUXmWRdHPFzeKWMM2u2Vv_oi_LN2jUXmq1KD9u3UXVzh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828800"/>
            <a:ext cx="1914525" cy="2390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Macromolecules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0" dirty="0" smtClean="0"/>
              <a:t>There are four groups of macromolecules that make up living things: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Carbohydrates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Lipids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Proteins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Nucleic acids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9154" name="Picture 2" descr="http://t1.gstatic.com/images?q=tbn:ANd9GcR8ypHoH8hLXtAyvmwA9v1H_Vx84LKOpnpTpJZtda81giA0hfD6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33172">
            <a:off x="5334000" y="2743200"/>
            <a:ext cx="15240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639762"/>
          </a:xfrm>
        </p:spPr>
        <p:txBody>
          <a:bodyPr/>
          <a:lstStyle/>
          <a:p>
            <a:r>
              <a:rPr lang="en-US" dirty="0" smtClean="0"/>
              <a:t>Six Major Elements associated with making up these macromolecules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229600" cy="43735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0" dirty="0" smtClean="0"/>
              <a:t>These </a:t>
            </a:r>
            <a:r>
              <a:rPr lang="en-US" dirty="0" smtClean="0">
                <a:solidFill>
                  <a:srgbClr val="FF0000"/>
                </a:solidFill>
              </a:rPr>
              <a:t>6</a:t>
            </a:r>
            <a:r>
              <a:rPr lang="en-US" b="0" dirty="0" smtClean="0"/>
              <a:t> elements make up your body, and they are also important in creating these organic compounds.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So what are these 6 major elements important to life:</a:t>
            </a:r>
          </a:p>
          <a:p>
            <a:pPr algn="ctr"/>
            <a:r>
              <a:rPr lang="en-US" u="sng" dirty="0" smtClean="0"/>
              <a:t>The Big Six -&gt; </a:t>
            </a:r>
            <a:r>
              <a:rPr lang="en-US" u="sng" dirty="0" smtClean="0">
                <a:solidFill>
                  <a:srgbClr val="FF0000"/>
                </a:solidFill>
              </a:rPr>
              <a:t>CHONPS</a:t>
            </a:r>
          </a:p>
          <a:p>
            <a:pPr lvl="5"/>
            <a:r>
              <a:rPr lang="en-US" b="1" dirty="0" smtClean="0">
                <a:solidFill>
                  <a:srgbClr val="FF0000"/>
                </a:solidFill>
              </a:rPr>
              <a:t>Carbon (C)		●Hydrogen (H)</a:t>
            </a:r>
          </a:p>
          <a:p>
            <a:pPr lvl="5"/>
            <a:r>
              <a:rPr lang="en-US" b="1" dirty="0" smtClean="0">
                <a:solidFill>
                  <a:srgbClr val="FF0000"/>
                </a:solidFill>
              </a:rPr>
              <a:t>Oxygen (O)		●Nitrogen (N)	</a:t>
            </a:r>
          </a:p>
          <a:p>
            <a:pPr lvl="5"/>
            <a:r>
              <a:rPr lang="en-US" b="1" dirty="0" smtClean="0">
                <a:solidFill>
                  <a:srgbClr val="FF0000"/>
                </a:solidFill>
              </a:rPr>
              <a:t>Phosphorus (P)		●Sulfur (S)	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4876800" cy="43735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0" dirty="0" smtClean="0"/>
              <a:t>Matter – everything in the universe is composed of matter.</a:t>
            </a:r>
          </a:p>
          <a:p>
            <a:pPr lvl="1"/>
            <a:r>
              <a:rPr lang="en-US" dirty="0" smtClean="0"/>
              <a:t>Matter is anything that </a:t>
            </a:r>
            <a:r>
              <a:rPr lang="en-US" b="1" dirty="0" smtClean="0">
                <a:solidFill>
                  <a:srgbClr val="FF0000"/>
                </a:solidFill>
              </a:rPr>
              <a:t>occupies space or has mass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lvl="2"/>
            <a:r>
              <a:rPr lang="en-US" dirty="0" smtClean="0"/>
              <a:t>Mass is the </a:t>
            </a:r>
            <a:r>
              <a:rPr lang="en-US" b="1" dirty="0" smtClean="0">
                <a:solidFill>
                  <a:srgbClr val="FF0000"/>
                </a:solidFill>
              </a:rPr>
              <a:t>quantity of matter </a:t>
            </a:r>
            <a:r>
              <a:rPr lang="en-US" dirty="0" smtClean="0"/>
              <a:t>an object has.</a:t>
            </a:r>
          </a:p>
          <a:p>
            <a:pPr lvl="2"/>
            <a:r>
              <a:rPr lang="en-US" dirty="0" smtClean="0"/>
              <a:t>Weight is the </a:t>
            </a:r>
            <a:r>
              <a:rPr lang="en-US" b="1" dirty="0" smtClean="0">
                <a:solidFill>
                  <a:srgbClr val="FF0000"/>
                </a:solidFill>
              </a:rPr>
              <a:t>pull of gravity </a:t>
            </a:r>
            <a:r>
              <a:rPr lang="en-US" dirty="0" smtClean="0"/>
              <a:t>on an object.</a:t>
            </a:r>
            <a:endParaRPr lang="en-US" dirty="0"/>
          </a:p>
        </p:txBody>
      </p:sp>
      <p:pic>
        <p:nvPicPr>
          <p:cNvPr id="5" name="Picture 1029" descr="m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429000"/>
            <a:ext cx="35052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30" descr="volu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828800"/>
            <a:ext cx="1658938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229600" cy="639762"/>
          </a:xfrm>
        </p:spPr>
        <p:txBody>
          <a:bodyPr/>
          <a:lstStyle/>
          <a:p>
            <a:r>
              <a:rPr lang="en-US" dirty="0" smtClean="0"/>
              <a:t>So how are these the building blocks of living things?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5715000" cy="43735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The macromolecules are the LARGER MOLECULES…so like a house, you need “bricks” to build/make them!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Monomer</a:t>
            </a:r>
            <a:r>
              <a:rPr lang="en-US" dirty="0" smtClean="0"/>
              <a:t> – smallest unit of a large molecule (building blocks of things)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Polymer</a:t>
            </a:r>
            <a:r>
              <a:rPr lang="en-US" b="0" dirty="0" smtClean="0"/>
              <a:t> – the large molecule; formed by joining monomers (the product/the thing made = this is the macromolecule!)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2 or more </a:t>
            </a:r>
            <a:r>
              <a:rPr lang="en-US" sz="2400" b="0" dirty="0" smtClean="0"/>
              <a:t>monomers make a polymer!</a:t>
            </a:r>
          </a:p>
        </p:txBody>
      </p:sp>
      <p:pic>
        <p:nvPicPr>
          <p:cNvPr id="34818" name="Picture 2" descr="http://ts4.mm.bing.net/images/thumbnail.aspx?q=4769682013684323&amp;id=402ab1f6d1c9a9112c7ab0c93075fb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80221">
            <a:off x="6096000" y="1752600"/>
            <a:ext cx="27241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Macromolecules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Monomers are connected by a reaction in which 2 molecules are bonded to each other through the </a:t>
            </a:r>
            <a:r>
              <a:rPr lang="en-US" sz="2400" dirty="0" smtClean="0">
                <a:solidFill>
                  <a:srgbClr val="FF0000"/>
                </a:solidFill>
              </a:rPr>
              <a:t>loss of a water molecule</a:t>
            </a:r>
            <a:r>
              <a:rPr lang="en-US" sz="2400" b="0" dirty="0" smtClean="0"/>
              <a:t>.</a:t>
            </a:r>
          </a:p>
          <a:p>
            <a:pPr lvl="1"/>
            <a:r>
              <a:rPr lang="en-US" b="0" dirty="0" smtClean="0"/>
              <a:t>Called a </a:t>
            </a:r>
            <a:r>
              <a:rPr lang="en-US" b="1" dirty="0" smtClean="0">
                <a:solidFill>
                  <a:srgbClr val="FF0000"/>
                </a:solidFill>
              </a:rPr>
              <a:t>condensation reaction or dehydration reaction</a:t>
            </a:r>
            <a:r>
              <a:rPr lang="en-US" b="0" dirty="0" smtClean="0"/>
              <a:t> because a water molecule is lost.</a:t>
            </a:r>
            <a:endParaRPr lang="en-US" b="0" dirty="0"/>
          </a:p>
        </p:txBody>
      </p:sp>
      <p:pic>
        <p:nvPicPr>
          <p:cNvPr id="46082" name="Picture 2" descr="http://t0.gstatic.com/images?q=tbn:ANd9GcTrAPDfi-dc6B58BCSHPG-xLdiPXXs_Odwc4Xx4S5_-t10Ya9GS2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733800"/>
            <a:ext cx="3095625" cy="2151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Macromolecules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43735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Polymers are disassembled (broken up) into monomers by </a:t>
            </a:r>
            <a:r>
              <a:rPr lang="en-US" sz="2400" dirty="0" smtClean="0">
                <a:solidFill>
                  <a:srgbClr val="FF0000"/>
                </a:solidFill>
              </a:rPr>
              <a:t>hydrolysis</a:t>
            </a:r>
            <a:r>
              <a:rPr lang="en-US" sz="2400" b="0" dirty="0" smtClean="0"/>
              <a:t>, a process that is essentially the reverse of the dehydration reaction.</a:t>
            </a:r>
          </a:p>
          <a:p>
            <a:pPr lvl="1"/>
            <a:r>
              <a:rPr lang="en-US" dirty="0" smtClean="0"/>
              <a:t>Hydrolysis means </a:t>
            </a:r>
            <a:r>
              <a:rPr lang="en-US" b="1" dirty="0" smtClean="0">
                <a:solidFill>
                  <a:srgbClr val="FF0000"/>
                </a:solidFill>
              </a:rPr>
              <a:t>“to break with water”</a:t>
            </a:r>
            <a:r>
              <a:rPr lang="en-US" dirty="0" smtClean="0"/>
              <a:t>.  Bonds between monomers are broken by the addition of water molecules.</a:t>
            </a:r>
            <a:endParaRPr lang="en-US" b="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886200"/>
            <a:ext cx="7032436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639762"/>
          </a:xfrm>
        </p:spPr>
        <p:txBody>
          <a:bodyPr/>
          <a:lstStyle/>
          <a:p>
            <a:r>
              <a:rPr lang="en-US" dirty="0" smtClean="0"/>
              <a:t>Four Major Classes of Organic 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5867400" cy="4373563"/>
          </a:xfrm>
        </p:spPr>
        <p:txBody>
          <a:bodyPr>
            <a:noAutofit/>
          </a:bodyPr>
          <a:lstStyle/>
          <a:p>
            <a:r>
              <a:rPr lang="en-US" sz="2400" b="0" dirty="0" smtClean="0"/>
              <a:t>1.  </a:t>
            </a:r>
            <a:r>
              <a:rPr lang="en-US" sz="2400" dirty="0" smtClean="0">
                <a:solidFill>
                  <a:srgbClr val="FF0000"/>
                </a:solidFill>
              </a:rPr>
              <a:t>Carbohydrates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Main source of energy for living things</a:t>
            </a:r>
          </a:p>
          <a:p>
            <a:pPr lvl="1"/>
            <a:r>
              <a:rPr lang="en-US" b="0" dirty="0" smtClean="0"/>
              <a:t>Plants and some animals use carbohydrates for </a:t>
            </a:r>
            <a:r>
              <a:rPr lang="en-US" b="1" dirty="0" smtClean="0">
                <a:solidFill>
                  <a:srgbClr val="FF0000"/>
                </a:solidFill>
              </a:rPr>
              <a:t>structural purposes</a:t>
            </a:r>
          </a:p>
          <a:p>
            <a:pPr lvl="1"/>
            <a:r>
              <a:rPr lang="en-US" dirty="0" smtClean="0"/>
              <a:t>Made up of sugars</a:t>
            </a:r>
          </a:p>
          <a:p>
            <a:pPr lvl="2"/>
            <a:r>
              <a:rPr lang="en-US" sz="2400" b="1" dirty="0" smtClean="0">
                <a:solidFill>
                  <a:srgbClr val="FF0000"/>
                </a:solidFill>
              </a:rPr>
              <a:t>Monosaccharide</a:t>
            </a:r>
            <a:r>
              <a:rPr lang="en-US" sz="2400" b="0" dirty="0" smtClean="0"/>
              <a:t> (monomer) = 1 single</a:t>
            </a:r>
          </a:p>
          <a:p>
            <a:pPr lvl="2"/>
            <a:r>
              <a:rPr lang="en-US" sz="2400" b="1" dirty="0" smtClean="0">
                <a:solidFill>
                  <a:srgbClr val="FF0000"/>
                </a:solidFill>
              </a:rPr>
              <a:t>Disaccharide</a:t>
            </a:r>
            <a:r>
              <a:rPr lang="en-US" sz="2400" dirty="0" smtClean="0"/>
              <a:t> = 2 sugars</a:t>
            </a:r>
          </a:p>
          <a:p>
            <a:pPr lvl="2"/>
            <a:r>
              <a:rPr lang="en-US" sz="2400" b="1" dirty="0" smtClean="0">
                <a:solidFill>
                  <a:srgbClr val="FF0000"/>
                </a:solidFill>
              </a:rPr>
              <a:t>Polysaccharide</a:t>
            </a:r>
            <a:r>
              <a:rPr lang="en-US" sz="2400" b="0" dirty="0" smtClean="0"/>
              <a:t> = many/more than 2 sugars</a:t>
            </a:r>
            <a:endParaRPr lang="en-US" sz="2400" b="0" dirty="0"/>
          </a:p>
        </p:txBody>
      </p:sp>
      <p:sp>
        <p:nvSpPr>
          <p:cNvPr id="1026" name="AutoShape 2" descr="data:image/jpeg;base64,/9j/4AAQSkZJRgABAQAAAQABAAD/2wCEAAkGBhQSERUUExQWFBUWGBsYFxcYGBsaHRcbHyAdGRodHx4gISYeGxojHBgdIC8gIycpLCwsHx8zNTAqNSYrLCkBCQoKDgwOGg8PGiokHyQwNCwvLywsNSw0LCwsLCwsKiwqLywsLCwqLCwsMCwsLCwsLCwsLCwsLCw0LCosKiwsLP/AABEIAPQAsAMBIgACEQEDEQH/xAAcAAABBQEBAQAAAAAAAAAAAAAEAgMFBgcBAAj/xABBEAACAQIEBAQEAwcDAgUFAAABAhEDIQAEEjEFIkFRBhNhcTKBkaEHQvAUI1KxwdHhYoLxFXIWM5KisjREY3PS/8QAGgEAAgMBAQAAAAAAAAAAAAAAAwQBAgUABv/EADMRAAEDAgMFBwMFAAMAAAAAAAEAAhEDIRIx8AQTQVGBImFxkaGxwTLR4QUUQlLxQ2Ky/9oADAMBAAIRAxEAPwDN0oAlJM6zBJPVpgyOkn5QZ6HHVzWgCEUFWLEREnqDEStvl87ujgtYq5AVYI0FvzrJmflG4vJwXxPJJrOpWWQqzpBAkbx8QaPS8Xg4RzOa3xAyHmh87l1p1GcBalNgAqGwBImR/EIG9txtbBGXy+leQ7QBF/oZtB9iJHewtTKhqaKu35ZBsI0wetzF77dsHZSjUYMXOwIJHaFk2AEcogdTfscQ6IVmTKDzqtKtfnUmYiQSdzEXjffaCMJp6TTYVDylgZ080hRqgm03Eg++DRm8tYlHm3VwYmOjWE+2IrNVlhYqGOdit5Esdz/Fpjc7RiwFkMm5KfzWQUEmnJsSUm6gR1JJbrt98MVMs40ll06pF97e95E/OLYey1QClVeA5MKrb+rG95B0yelu2CeH5l6xCXa+piw1dCVnaZPqLxHXFbogPBRWXADrLMp7qGa/SLg33kHDgzhp8i6SoMgOikE7SNQJFgBH88GPlBJcNTcq2or0IG47z/pE2AvgpEdhrp0KVOCb6ZO/Qt/bEl3NQGppMxUZZLDLobsURV+UhQWcxAAt3OFZwKreWdSHS3KeYAFZMmZNRiLsJgiL4FzFaslTzKpaoLqQTPKdwBsB6Yd/66gUBdRYAgMBzETZNR+GJ3BNojc4g3uFWwzTFXhqaQFVVYCWOomJFhJN7mdumI4ZXUdQiFWTMkTv29l9TiQp5lVtVVjAAgzY/wCod7bGNr4RnqtAXpFtXRQbDqD3HyxZpIsqva0jgnhxwrKPTViI6g+09LHftthihRZAHXQ151AgKCf4riAJ2iJG++GaXCy41Wa8wtnHtNjv6Htj1TPMrsxYaWEAR8Y7N1kdSevecTh4NVA+8vXqNPU/lgqjxJqrrlramkyIEbmIthNGiHcr8JZn545DeYExG8R3PrYynSFQSxdzAAURLL+UEgSYMi57YHyNKk4aU8sIZDBmCi47zzfe2JxWUGmQYEa1muVK1JKqFCSFA0lIkOLbGdz02uIwXmKpWmYB0nTBJMDTOn0XSCFMzMYi6VMEmmnN8RAKwQB1JJgfWwA9cTOVKCKdJ2DSRLcyP1JEbdrfTHOsuZJGrKNpVtNUMxBZlYgwFXVHUCxWJGA6+Zly2949T16fz6/LBvFUUNpakodhaCI97EfcYhVb64u0B10B7yzs960TyiYCnXuRzMp9xqEyszbbC2yzMFBliI1E9SNzZtzt7RucQubz9O60BpWZ1ObG/wCRd/8AcZi0d8PcOpPVYoeaAGBglb7BjIKk7z9r4V7QWgHNJUgMgqgBqigBQsJdjHreDc7CfY47ncwUVQilV6CGLNGxIAJA1Qb7kYUx8oHUNCjcjb5H++Ac0+tho5m3Ohg09lABvpE+pLT0tAubqZhRzUoIE3NrqVN56kATJJv3OEtwvzBoo0mqvMny0Y2gySRsGaL2kKekYsuR8I1KrfvW0Ku0hSWmx0qZBImNUfIza68Oyi5emtPylCjZphmboxbYOZ3j0gDAqm1taexdduZEELPMh4CzdcSKYpaGBWm9ivebSA3VmHQYdq+Dc7lUZjRNR2MTTadCEXiPzAwZiMaWvDTUGqjULaLlH0h1ad1IhvWQSDtB2BnBqeqo9KoCjBRUWokAkEwwIAA1q55hDAk2AiCH91UJvCo5jWgkHLNYE2V0PobUI+IMpDLGxAO2J7O1C4VQStPSSIIMkD7iCCJ6TtNtY47wWhVSpSdRVkEqQFJRwIsFIIkjXAssmOmIJvw9olYou6LNoczqA1AFNJOoDoTeJFji37sHMX7rq7AM8ta/xZtk3VCp5nRhYPBPLdzp2tMj5jqDiQz+QphTU8suQJ5IVgO+429B/LBHGvCOapAs6VHRebWhDwO4ECVNrhe4M4hspXNtDspmLAi/5TEix+cW+bLXB3aaVJ5KJdmcgIGIuQJLm8TMAdhgnKcOHNq1bEFRZ0axDMrC6dN+o2sD7M0tDFrhTJExIO8wu0H2i3vg3KsG3aWaVJZmZgPi1HpoG0TF72kYPitZLYL3XqdRKdQkDTJLDn5dIF12sJ2PUyItiKz2dL1GKqpkhoIBuLSOhJET3xIVySDzXFxEKszI1E8oBEsqxA6WviIzrIXlGZgbnUADJM9LdegGJaLqlU2R2SzuqEDMpBsVNmBvpuDBmwPt3w7mqCAA63YrcXmB1MEaVPftHriLqMI+IK2oBrfEP4vYdR3vfEwxZ6caVdW0sZbSVYz6XuJ+uIcIIKux2MEG5Ggh6QPlkLLq2rWQdLkCCQ46wAdup9sJyKETUIKonMp/ivZQT37id8KIOmGhUHSmZjvq/N9PtvhHFOKagqKD5SgXH5wtgduUek44S6yh0Nvr7wgKqGqxZmE3L9wP8DpgcLJJ6dIFsHeRTqTpYoxOx/kMH1kSnTK7C5A9e/tgmKLIApYjKVmKoUkFhJMBIki9p3K9AfTYYkeCZw0iwBLsZ1UyCJ7swMR2EA2kGN8e8+GikkaioVFKg9oCqZaTEyZ9cWHh/hlgxatV1NYPTVJhQRySZGjqRAuN7ThJ9RrW3T4a4unQUVUy1YuUUSfzA2Ed2E6Qp7fKMWHgfBqVFTUPl+c4gGLIo3IEE3J7CbbC5k0oqogLCgA3R1UD1MsoDERJU7G/b1VEYvTn94nxUwCr7bwphh/qvuN+qFSq59gICZaxo4kruYeiQ0vEwIqKdLehIjQbAK+r69XU435S0nKNUpVCUfQ2ogDeH3YGbzBOxi4AlDIr+0NTZEUINRZrKyjSStQHlFjIPWwteZWpwwEQgFOmG1TTVWBc7wmk67DmVROw6XCTkrHDkctZalP5jh1SnVypTmKa/MIQhXpkwAVExMEhRIkAgXwbmKgNYlVqKY0SEcBtR3lRY26z1MdobjNUUiprIlSBaAdDiL2JOk7SoJ7g2jB1Eq+WFelrX901WnqgwFh3plj/AOZTBIUTyiNjjiJF8kEiMJJztPVS2UydKswWrTUMsuumFBAIhbEFoESxsDNtpXxjLmhRq15MUh5igkyQsnSxHxKfy6jKk4rnF/E6vw5M1TbTVFVQo7VASzEXmCpkg20kC+5H8d+Kmq5ajTSIr01qVFAlrnlG/wAMiTbtgoAiCgbt5eL2m/Tl4qy8d43SpZMZwHUsI6bSwYrrTtqKhuUWkEkWvF8b4NlqzNTYK6GmlUFQNQR2KB1P8IYDlNgD0i+Y5/iTvQp0GaVpKQBJ6nVttMsRPaOxwmn4sr0HaoDraplzQXUSYUgKukDcDTAHf2wXc47tzVxSNMZ617p/xT4fpZKr5Vai15KumzLtMTY7SI69MVs1kUkKx0xAJJEg9CYiYt6x3xb/ABh4gXO+VoDJ5GlXZjvUMBgCp+FdIv3Ym3WtcU4RVM8skKbqWa1+/SP5euHKROEY81RwMSAm85mlZAmtqjcoCKSdgQogf84hadKQGW5DQwmPaPQjr0jBdPJMFUXMHWpE9fYGdp9L4lKfDWcs0rrI1AIN5vboJtLE29TbDGNrBmg7t1Q9rWtQolcrqcj4V/hiSPYCb+/zxO5SuiyHkRF1aYA/iA2MmTZhfERQRgDcLBjS1yCL/T1ne3XCRX8sjWCGuYBBtsTtN77m/pirgXa18orS1ndrXJHZfKulXXAKNPMpBB/MCIJP19cROZSdTqBokmJjeNh2nDFTNAM2iVDe499um462xwFIsSpHUjt0t1wZrCLpV9Vrhh+V2QZEH2/X9MKQm0loNiOsdh3jf0x2nWmQWFzMFdzHU9MOVKWkKA0MRJBv9CL4nKyqLida1C1lKASTTQU7G8QWBtMDcQbH3jacPDNVKRUgqdILcpKEBYLQRcWHXoOoxJnhVIdYj8wZRA2LQe1xJkQDcGwbz/ACqg6nDgMqlQZJIsHi7Rfa94kbnzzv7G62GPaezknMtxVqldcvUQVKbEaTOjTI1SNMQxHLIO/scMHhdUZxqz+S7SSNB1FdQgIVEEQLSTG172ZpLLtVSmJtoLAnSoAGoKIkmJ1ESTe0xhyjwtgwNOGi4OkEG02iCGj/AG2MHcAeImwVyAL5WRP7ApY8rq9VtXPZ3kzyPLKl43W3fDGUzjU6jUidTqCy6lguB8SsOrKOo/pZ7N8d8nTrBggmGOrSV5TuZkA2noYPXEHmfFdOnxOq8zRKsveW0SCL2MwJ6X6TiGtLsgovF9dyluNZ9K+TZlIsJkRIcWIJF7ybwLfPETwTxA//AEd0UFmaqaPxXVSoq8qjrci0fPbFZyXFnShmoIAqRIaYJJOqIBvDbG0R6YTSc0qCIbGWqH/uaI+iqL3+WG8GEEHn8XUYBIHAX+3qnstlgVCs5W+ojcAGJIHR4HzgC0YF4nxTUxknYADeABCKJ6ACPlgavmJDNI7wTE9DHrcD2PpiOfMKLm5E/U9jFhg7KUmSpc8DJebNFhJkA3NogdI+9hgNs8wuD0gdx0t27YQ9dqrT8RgC+wGwnp8sTng6jRGYDVV8zQC+kyVJF7gX0jsLk6ekjDpAYCSOiRNQvyPX7J/g/DKzUdJTSjggFrFp+KB+cADfYQMT/BfDTImoUg/IGVqtWEcC7Dy1YQCpsJOzfIz9ry2ZZdJOVrTLV61U6Ki9AxZpDREG15gDYRmU4ZmsxUfyUFRdUPrgU5YXBLEAG825wDJ6DCTqjnzNkUlrITfE+LUPM00XCUyuvQqIuhx+UWmDF1BnqCTbEEPE+YpENSrPSPlD4Y5yCZnaIv8A0F8arlvClCiAKgXMVCNJIQaeYQVRRcg/DqaWI7C2H+JeDsq6lHoUgTaUpgHsIYQdUzt98CG002GC2e+xVHBzhayyrMZv9ry5ruf39M8zCF1JF1YC0mLMBvIMyIis5l4cpUVgdMgMCCJuBe9x/PGg1vwZFPUyZooGmEqU5t6srWHrv6YY47+GupZo1qfmyAoKmmGAUCIDOFYtLHpfphlu0UgYa63hl+EIh1RskX498LMquSBul+69ff1GEPQIADKVHfTBPpiQzWUenW0VVK1FOl1IuDEAW3ncEWIg4cqUEAUgsoM642HYbRtfckgH0w/jiEqKQMkIGqKeghQS9oJJP9gO0RjiVmgbKBA27dPniw5Hwy7JV11KVJaahjqOrlItyBC5Jt2A6xiKq5WkQNLFmIvCFQvbqdQ9oxUVGmwv6q5pkGcvRb3R1RpkGoIHKqpIa/Ls8qNwI1RETzEXi2fX92gCsRexJAYgAkK0TBBgi3pqODBlVuzpOmIApgMRER/rUDmkybj2LWa4SrE1ArqJ5zchjGkWUAkGfiG8XmDjBIlPNIDpUbXyIjUepOqoVZtPU8wcaTa2pRPMBNjhjO1zSovUP5SNXdlawMwNR3E2NrzY4niqowXV5buOQKNZ1A30EADSIuLiN4AGIbxxmHeilG3OxJDE20xC2kC7b+wk4qQDYo1N7i4Ks8f4muZpUvLsAWLE/wAZMEkn5XN7+mImmiAyADC6WUjVeRcT3AJi4mdpjDJrlEEGAQbGJvvPbpO+Aa1Tl3t6+lvrN8NMpmIRpARLOlR0pgBUBLuLm25Hr2HuMCZ7P6jufn9vt/LDJqhKZJN6lz6KNr+pv7Ad8RZqM5JEQe+/p9MOMpTfkl31cNhmURm81EDb0/l+r4by2Vap3AMWiSSelu5t3OHVVUu0TuO5/sMN/wDUiBrUwQRoA6HfVvMjp636YYbMQ0Jaq4Nu89PupXMcAqIpFQjLqvx6kfUvpp0wCexae8YCyfFaNBXWkajO9jUMLCyGAC36jUSTuB2Mpy+XzPWotLUJ/e1kSfkzT17YLPDs3UAap5IS01GNEqNXU6JJBIsY3xUCBD3A9dT5oL6geQWNMjjGo8uqlPDVRszmkoAghi0mogYqNJLmwtABIjrAEb41zIZdUC0qS6KdNb9dKSOvV2JMnqdR6Yo3gjIUqWZ1IGDtQqhiJ8tiGpXQNzgwbhrGRAXF44VmA1E1Zs7FjPRVlV9hA1e5OMjaXhzobl8p1rXgHHmpHKLLcqiR8wOnvN99z6YWINUMrRExPwk94HMOsX645l6kUSSbvBPpInbpC9N74coHy6fmFeZgIsTE/CPe4n5DCwgoLjmeiHzBVq2ljqAUSBF+kEEWHX2w4FLMRSYU0HUSPpF/X6d4w75IQA1IdvUBtJG5m23fHMwEp0GYXZ5cmICm8wAPkJmAMcASoLsgPBV3xD4cy+aXRUVme2mooHmKemmxJn+Ekj2sRTk/DOvSdgPLrq9wXZUII3DIWPMe4ke3XScrW00ZhpYSzxYnqF9B9/nhVCkY5lJJ2U7D+569h1ucGZWc1sA215K5EGdFYrxXLZzI0qlOpTamtQGn5k61cGZ/eAkEtPwkzEQMQuTzMUGXQAWe7A8x0xA7gAy3vHrj6NraaYhoaYMaRFriZBO4kR1HzxDcTyFGvPmZei955qSkk95+Kb7k9cO09okXbx4IALiZRXEsioJ5oYDVosOu+2p1JG8FZO0jAtZyh0sACDAOqC3UgwZB0gmQevUYdyPFIgLpUkzGszGxbUIDN1gHmH8RGOZ2supGZFYidDsqzT2khiFI6AEEyTfYLhQwitxCxQ9ZBqMrrNhLKBpMSYjmDQqgiwMqL6cUnxznZzAQE/u10iOpJlo+Zt8vlcamYCS8AaAWk6iBEwBOqWlome45gJOXZzNmpVZ2MkkmTvJ2+dyT/XE0xLvBN0hF0Jm6nSegH0xFcTzigm09h6Cw+39ML4hnCWKr0t+vXp3OPUsjy6nNvXr7d4+3XGnTaGAFyFUcXy1nmmhTaoZPX5+3pj1aoqWF29L/AEHU+uG85xG+lLD9b49luJikh0gFzbURcDrHb5e+ChrjeOiA6q1sgG/EoLM6gSW73v1xYOHeHq2YRHy1I0xpC1KtRgFLliJQm/Ycsne3euVs4zQC0gbTFsWDOeKHWhQp0GNNUprqEzLgsTMjbmmB3GC1A6AGi/okGOaXOJJj16J7N/hzmVuj0qpgkgVArR354kdZnoceyqVMpSbzTTBLKUUMtQlgQWJ8tiAALcx3iBMkQrcerubuTO/t/b0w5T4koppGrzFebkFdPQBY/me9sDLKhGF8FEY6k12JhI1rir94PzmV8xK1N2puW8qqjtqXTUhQ4b/v0GDtzC8SbNwLiM06lAzrp03EdZUsGA9u3TGPZd2rOVEs7vfShYQ3xnl/2mMXrMV2y+Z/aHV0ptpZljmRjCMjXNiATJ+KfW2dtNAB2d9ea0aFXHOsvZaBR4oKoKCw5QDtYkLYn0nfE4uYDuu0KNQ97BZg+sx6exxkOT409N2WzgGJnlIEMGA6rABkxizcO8YCeZug+cEn6HVjLcx9NHqUWv8ApVt4pmzq5RJJCqJi5/lcknth2vSSmKavzksBpEAN6Xkx879euI2jm1NakxMjyzUB2uSFmNp3+uJCjXVq5Yx+7UQSJuw3teQqnofixcuvEpdzS0ARYD8I7iNIVnCuQtMi97nuBbrtq2iY6HDDcPLMFpBURJEsWPYje7Hf+eG1Aeq0kwCAAAZJgN6kAAj63Ix3McaALUwOWGBIvLG2/YHFx27FLw5sBvLXiUFnahDG+oi0rYff9WwI1X/J6fr098Kqsfb9bYEY226fr9HDzWwIVlU1ztSjU8uqrUaot5VWFLRflaCrgm8rqEieuJnJZ5o03BuAYM+xN7esdRiocK/Eiqifs+cppnaAgGnWALKOhV9xt1mLbYnMrn8sVLZHOjLswgUM6GIp/wDZWEj0GvX8sTU2b+qKKpFnjqPskeN+MLSp+RJ1HmqyZ0j8lMX2G8b98Z5Rzr1DCrEkXP6knawwdmOHOaredWpsZuyOHU+xWZn5RhObziU1AAK9ttR9uoHrgtJgYMIElEcTAJMNHqmvIWiTMMbz6e5/oPnOIfN8QLGAT2/4w1nM6XPZeg/v3PvgYDD9OlF3ZrMr7XPZp2CdZYGxnrhp8F0uHu6NUBTSu81EDH2UsHb/AGg4EK4MEk4ykjBtfIlaSVN1eR7Eb/8AOBmTth3KVUkCpqKdl3+9scZ4LmgAwUwqE4cICjufsP74czNcTFMELbffa/1N4wNGOF1BgZXRdHiLgBAYFtrbXE973xfPDPAxXWozVaQREDVWLUw56hUp3YJe7sJNoAxR+H5MEM7ToQS3qT8I+Z3PYHBfAfEFTLGqKYU+YhRtQBtBvBsbE2P9sLVmYwQzNPUKz2YS4mD8ahWji2cXKlaRTQQuoERoPbuahsRJYAXgA7w//UqpqKGl9VwzKQxJk7i4ueth7Xxdq9ClUp8+W0ulEmoCAbxyaRqIEgAlp5ipG8jBfhfh+XqEGqhVik01KlAA1nMwJWdivSPWM7fNa27ZWkKRJmfL1QPCuK5mitM1RZVKgqGDKJnqIIB/Mu036HFiyXHlkmfiCHfYaYsZsQfvgnjNGhk6ZpjMs15CTyL/ABHSLbxAPzmcZ7m82r1V0VQC5+EgkKIMm2w1W/4OEnU964wITwDd3j4d9p9lquQ4kQKhDCWZiD6QFtfV0JjucDC04pFHPVaQAqgi59omRcW9R74ugqyoIuDzD2OL0GlpIKSrsAgt4pJe/f0/x1wmo1u/THW9cMu469P1a+GwllgDVybm5/i6/r1wRSzTgXM/rvgUaonHA5Nsa5bKzW1C28lHnjD7KAvrufviR4NlieY5fz6r/A1Vz5axeSoILt2DNp9G2w14V4YtWr+8Vyo2gWJ3AJ9QDAxoeR4TTRQFELBIHxdZIgna46zhOtXbRMNF03TpurjE82VObwhXrQ9Z1TppVBCibiFCqO8KIviYyP4f0YAKsT1LMb+sACPnt8xi5ZTJAGbz6jY7wd9iIO33wUMpsF36mB03J7bRB/pGEX7XUdxTDdnpt4KrVvCCgRTSmsCByrJEdSbydiTvBxWuK+FHWxSRE8m3abDbGrII+4BI2Hw/SbTa/wAse0zIMe037GOouCJ9MDbtDmmZV8DYiFhGe4XpBKTaJBmb++Io43zNcEp1iNSrM9ukzf5g/wDOM/8AHfhFkqLUo020FCzGdtMBhp6FQdVuh2EY0tn2sPOFyR2jZx9TfJUfK1QrqzDUAQSNpGJTiFCmyLUp21AgqehHSe5tiMzKwxFrHcde2F+eQmgjZpnt0I9jb6euHHNkghLU3hoLHZfKk8zmlTL+WvWCeuoi5PoNgPQDtiMoUgyncMNvXDaVo3AP6+2O1UAAKtfqIgj+hGIa3D1V6lYPIMWAiEdkPEdejIR7NEggEW23G4k4t2Q/EHWqK9A01VwalWlLGTMcjcu5JA/4xnxM++H6NM6SZgiLbT/xgdTZ6b8xdTR2mqw2JVvreLzRzNUxUZ0b9y78jUyJu1OCpMGIYH09O8Q49U01ChFekWUtWemmpalpKsAGEx9zMzin1M47ksxLE7k36R19sGcJr0tQWuX8o3IUxzdDG1pOBnZ2tAMZasmBtTqjjJzyJ9Fqn4f8Wy9amQ9Om1VR5mpl1EXK2WI5YUyBJ1Am98MnxOKDFVp00QMw0AtaNwpEgCOhB3GM78N8bqZasCsQZQhiFF+7QdFwL+l7YO4znYYO/I5X4AjpEgieZjsRE2kfZV2y4atsjkjtrh1Mk58ZWl0fElCpTaqHA0wGBuynYbbpf4tt9iIwDxLjBAOgBtIBknlEiQARILQQx7Aj1jN+GcS11AuhbK94JaYje9pi0YJyniCKpZndxtDSY6mJFu2LOouGSmjUpuIlLXhFN6agFlJOkgxOqRG1gCGBjpf3wHm+DJRN2JJ2mNjqv9Vj54sNLKhbkgxBGw5iADcSJJWBqiY3JsOZ7h8y9QK08tIAMCQe4JYAkxtEwZBJjA27QQ6JsruoAjK6kvD/AAhEBE82qN4XSFDAx0+OfWcWFgSAI7jmAtcEr626e3ScU3hHGTlqgp1ASphSJEqdl3IBIkgEkAqYmQMXRGDRBkKTJ2KzcStmGwBB7DCldrpxHI8UVrhkn3QFrC86pUiSBPb+s7zfBlOuDpAAJMxtO1isRI2JnuPSR6WXut9JEAkSL9N+vYm0fIYXTsByqGuRedLAGYNzA1EjqPlhZSUSjW3vpEqesWYr3Ek9zvvbDiqWLAmxKiOkmDO8z39/cBijUDA6RAYrpLEH+d72mb/0IpUbXDc0kqYBBuDb2m+0bi2JlUK4MqNKgixMKwlYNxM949otgXjqBEOoBeVzJWIDAhyTuVtJ7wN7QzxTxFSyyuag11QpACspF5ksdl3I0nUT2AvjN/FfiStVolSdKtpBA3JYawhOwCrHKOpAvcl7ZqDnGTklq1QAWVQ4nmhUqu6iFZjpHZdlHvEYHA74O4XwepmKi06Ylm+gAuSewA/UkTofh/8ADFjAK62/MwBO/wDCDtEETY9TAtjXfVaxZzKTnnks1/6dUIkI0TG3Xtjo4e4+IaffH0Dk/wAKJDNVPOZ0jpFomROrDlf8OkggqCYINpYg9cL/ALo8kcUaU/UvnpaZQ7Kel8Oeah+JNHqhP/xYmfqMa/xT8NacFkWCQTaIHaLGLfoTihcT8KGkTqBEA3i30i295++Ltrtdmr7j+pVXrqPym366G49vvhkjEs/D5EWHy2jf5foYjKtAq2lun6+mGGuBStWkWLtFZ3264IahPQwNzf5d+mB0Ui4+3TBuR43UpbQw7G/v9evf6Yh08FLMOT09SyLUUNRhBIAUGPrB7xYxgKST29Pvhef4w9b44tsAAANv7D6YbSoCQJ26/r5/bEAOzOatibMNyV0p+ZSqFSAHXW6IxmzAmBYczRO5DxNjiVWm8B6vM9gqLcliNwDu5AIC9Y7kDFvSjTqZhaYolUB8w2ZYImH0kgmmGI5kJABEjrgTi/h4V3cKnObtzbmLncBQzaTMTNxB5h5d20tcRiELcaIyWfcW4M7J5jawbEbWmwEaiRLCIJt8sd8N8XZG0MxBWdLA2jrE9BH5SAbbwCLpkKQXUKhOpCu7DUu5Jbm6tJBI953NboZVHzJFOgalQH4QoICqFIY7BRfduUXOHqO0l4cwjyQ6lESHqazPGRAIakdUaRULU9XWQQCJsO69jMgvU/EVUywTKepOZtYk6iCm9zE+u+BPEGZFSl5eabywCIVCC3L9QJmJtaYmMU2pmMup/d0iR3ZiSfc2jvYY6mzeCS2/h9iFJbFp9fwVdcxx+sBL18jTEk2epVPQwAoUdB1jEPxLxWCObN1asD4adNaKE9OjNHqfliFp8XAAC0E7yaaH+amYw7S46gPPlMu466qKfzUIR9cGZRwnL2/J9UNwHPXRQvGOPNW5BCoPyib9pJJLfMx2jFr4HwVK/D8tUdjpXM5lKhADHXUSitGdRAi0+0xfAFSlw+uVHlPlT1amxdR/sqEk/Jx6A4muHcFbJU6qs6Zrh9eA9akSPJqCfLdkPNScHqRG1zEYfa9sYRbxWe+nUa7E7LuWifhh4AWhTqVagl6jMqx0poYHWxLKWtHTti+UeHovwqB7TiA8D+JUr0RTLL5yDmiwqDfzFG4Bm6/lNtoJsj1YgHr8/tv9MLuAzcl3vcXELrW9P6/3wDmc8BGoMC1oj1t/z74dr0SerA9Ib9T85GB6OXamzEBY3nqx6COh9b7/ACAXEk2FlLA3MoDP3GwHpImI39/TrB7YrPFuHCopBSZGm8Aduu1rwb7d8WrN06jC+07CJPUGf4tzB9MRbQT13gA/Sd59P64HMFPU8ljvGfD7U22lZt8uh+Q/V8QPFuEyymIsvzuZ9bCPpjbeL8NpmnqaFVQD0GxjSPeBYb9NsZL4y4qiSiGXYEf/AK1Mz3hmB0xNhqP5hDdEuLrLqz24O0qZTeDa32++H5B3v7n+owITjvmY0CFmtfAhE1crFwR9Z/lgbVhZrfrfCGaTOIAPFc8g5L6qr5Q1FIqsTO2mwEyAZYRO08uATwRKfmVKczUB1c2sOwAAPTS0CCR6/KPWjVFAVKrFmuXUS0ITMronUFHYTaR3xJ5TihYeZAFNeQE6h2NyE/LbmZQNuoOPAQRI15rewuaJafhQXEPBChtZqS2ka7CnTRB8TwvMSLRMFgALTOKzxTjbFjlcghvGogKHqEW11CIHXrZfrNi8V58/sgalJbNVAQo5pUSqBSu6kq9TE54C8Hrl6YqMo1kSSby3UifyDoPnc42KJwtl99ew9SofU3bJcb6+fRVfgH4MGooqZuoSSf8Ay0MAje77n5AD1xcMp+GHDaYg5akZ/i1OfqxJxY61Vv74EqOT1nt6e2Lu2k9/t7LPJfUMkoVPw94cNspR+S/5w0fw+4ef/tUv21D+tj6jE1lGtHL7dfrhc/8Advt/U+mJ3ziJlAMgxKz3xF+DVFwWy0odwpNp9/6YzyvwjOcOdpVtEQ5BgMsix9JjfqJ9cfRdUWNjt3/V8BcR4XTzFMJVSbW2t+vbBd84dk38UeltBbmsM8s0qCZ7LMQiOFrIlmpHpUQSOVgfhEReI5ovfAvxGq1EBqUjmViBVy2lmXuWomHUxuAI9TivZLwjUy+azWXUjQ1Co6j8rBYOmTsCDadpYYyzK8Weg50sRfocM0pqA4eGo6I9ZrBBdx9F9HZT8Qsm5g5inSNzoq6qbEnaQ8RHWCR67RKHjmXqC2YoAdC1Sm19p+Lt/XvjC8p+IFV10uwcdnAcf+4G/wA8H0/EFNrmhlm3MnLUv/5vgZ7P1NKr+2xXaQtQznijJURqqZvKz1XzA8mbcqkkttuTHTEJnfH1EyaFOtWuedkKJ67gCD1uu04qP/ic01imKdIf/jpU0/8AioOK9x7xRIMuWY7SZP32E4hhxGGNPX8Im5wCXuUr4j8Zs4JdgdAJVVPLq2AA7dzuR1jGZVahYkkySZJ7nrh7Mkm5aSbkdvfDAQ416bMIWZWdidZcOPYfpZJ2+FSfUC2HV4cev0W/32++LlwHFUFJ7sghIwpUODRlCNl/r/jDtPhzMdj8/wC3+MVNQIzdncVumf4kuUUSy1WiOU2DQSbblR1m0TOBvEVWouRWpSo+XTCwmv4gCJmRUJgkkwwEg7DoPlOMNUq1EWmKtZwAIUjUJgnUSYtJIY8oJg2xF+M/29UWgaN3U6jTY1CwmbAfCAQLmbnpOPHUaJxgQLnifhbriGkSbq3ZPKrXGSaTya6ZudxJMnrKt1nfF580Dtb02GMe8F+KmoOErSqPpuQZp1ByyVMGNww3j1AxqdHPgrJIWACeYXB/NItoJ2I9cMuBZnqEjtbCXAjL7lczOakmD/nDIc9xPXDutCBEhTs17+o6HCSqbdT7WH06b4XJlDEARC6ufCg8oPqB/O3+cOLmgQY1HblQySf6fPDK5YHlG/eBf/Pb2w5QqReNCgDVMD6fe/X64sHFVcG8EbUqWurA7affudthOEpIQcpHpP2PcfLAOVzjEwNp3HPrmSDO0HfpEYdz+aRULFgqqJZ2I0L3m+99vaMEDsWWteSEaZBhQHjLia0KD19WqoEaiLRLOQIj0UMT6R3x83cUpxVYAdv5DGi+NfFhzlZQkihSDCmDYtPxOw2BMQF6C2KImSaozaSJEliSBCjcydv6mBjZ2Nu7klNVqZ3QbxlRahhtOCUz1Qfq+JlvDxanNItXYgXVTpG35iBcTfpaOuDuHfh7mG/8x0o22kM0eymB8zhp+00WiXka7s0s2hVaYbOvRVY8QqGwMT0GDOF8Keq3KCzdYEx7nYfPF/4d4Gy1PdWrsOrbfSy/zxOLSVRpBAA/Kuw+n+MZtX9UYLUmpulsTj2qplUGl+H5J56gQdviY/LYfU4msn4Oo0xZCx7uZ/8AbsPniyimegj9en98JelG5+WM5+3Vn5uTjdmptMhqhqnBFNjf06fT4ftjn/Q1/hxMR2GEkfr9W+2BCs/mi4AokcCQX/l/f/OH6XDEXZQP19D98Hlf1+v6YT7fr9epxO9ccyowgKxJnjqWBNSirUmURruQAikNpUlxqZm1Qqgd5h8hx2pVzTLV8qnTUA0yW1NqB5VS+mo7Fx8IIWx3xb6WWVlKuFZaQUg0yOoOoDSNURI7m+JKkiEJoGkDlp26/wCgm4ED23wu17byJtbu+Eq+phyH25+qxvxL/wDVVZuGbUjTNpK6WO0ysg9Rgnw/42rZUhGArUVNkJgrG5Rukz8JkemNN4twn9p0B4jXcEKylRIAY6gxne2xxnfiHwNUp1h5NldgAD8AuSRqklWuDpuPii0Y0KFdhGF1vZEbUa8YSr1lfGGUzCgCqtFjcioNB9gw5Gv0+oxIVKQqRo/eXjlKPYWJ5WO/tj59qViNQZTyk6iASNyDcWibTgd80Ohwydha6/sh4Gj6SvoNsnViPKdu9iJ7b+l5wLmOJCmJqVqVKOr1UHpsCWP/AKcYAK5O7kj1Jw3Vrj9dMSP01s5lTNrxrqtlz34k5WkCEd8yYgBJp0/YsbsO8KBij+IvGNXNgByFpqeWmghAepj8zR1Mn2k4pzZmBb79P84XlMnVrmKalrHoYtuB3b0GG2bIymJFkM1Wg2uUQrtVOlZCi7G8AepAsMcrOy5grTEhQVPWV/MT/CIv2X5Ymsj4aUBkd20Wlg+kHqzEH4dERBm8bXlHC/C5BSnqIaveApDeVPIImJcEMQRy8vc4uK1MTewVHCo4jUa5rVuDDhy0lSlQBIGygtJtMsZvJ6mfS2DU4MapGmiKSnq5AMdwtyT/ALQPUY94f8PU8vTVaXLoN9VTVz7GYOgEgAW6d4w/Uy1VidLar7U1sPQuYH63x5So6Xk3PijtMWaY8dQma3hddmfV6CWn5WH2OEJwhRZVk/X7Db7YlaPDH/Ned12H0F2+eHmZhyhgP9KiT9rfU4DJ4rt8cgZULX4IwHNC+nX6D+pOIuvw+Nth12H9hiznKs3f/wCR/oo+Zw1U4cIkn57x/uPKPkD744EhFbWH8iqm+XA/vsP8/LCP2c+32/z/AC98WF8oDJRZHVzYf+o/0wFVyY3Jn7L9T/QHBA9HxAqHagB6nt+t/nOEVaRFtj26/QX+mJZKJb4FJHdRpX/1bn5EY4OGk2BnutIWHuxt8/54IHqCrPlXkLe6ySobQCxIOk9SwmSTBn3xzMkz8cK0KsEMKdToT2A7dSd8IqUdLnyqhFQgQnIJC2gkdTLG5vEHDrBwFHlsG5om4XqDC2gW6bzvgUcVnmJkHWuK4RMh6iMpA1sLNruDCgkhoAi/Qb482VURyuNKMZYwGmAA7r0MyCDbvGCPOUSdSyN9NMEhgRrO1hIj264HXMVwuptP8XJLwDzAAAcy3g9RextNhE2GvNV7R1Hwoap4Sp6FopBZB5kEkElmMEsCoNMGYQCJ+9VzX4b0NLNWVqfMYak7uah6zYKqgkG23yONFpqWFwT+dwxqCJuEF9zIGkC03k7krSKkvp5lBAXXIjpF+U9D0jbBmV6jDIJHU613KxqcHX8tfhYpU8IU3RqSppqLdKoDAMASJYk6WBj8vWY2wN/4BpaCfNck3B5QAIBAIi8z0O22NmpqhB1Ugunk8tUB1agLaCI0woMCxiZscM5zLoaRDpSlwxpJoD7mdWgCZ/iIMn6YZG3VRkTrWSucBN2rLafhaiSJoKtRSAw5tLWtyy1oO53MdsGLkPKSKahtI06SSQYix6JvJPU9LHFjz/BdAVk11kRmEqoBAgEI1ydyYkSdt5kXL+EKnmIpLBUcAksNSqRqIcj4lBgTFjvsZ7fl31OsjAMaJEBVyvn1RSxZCwa1KdWsEGNdhCAj3a474a4PxDzs2CyVGFRqakqAJklmFyIkmdV9jF4w74k4lUy60QuXolocmpUSnUclWJKkwRygggXkEHa2AMnnq9UpVzZpU6S89NQlFPNZZI06RNpMm0kadzjTbRaafj3obqhFgtqGdy6woqUpA6sFAHW+7RHae+Ax4uViEoqz/wAOmDqvG/wqoAm323NEyvCsvxDU9Fl/aBJ/ZydIqKBuFbUBUBJ3kGZIEzi5cK4aKNIQwUlQHNT4RFgokCSPhJiY6WxjbRR3PH4VBTZxue/WvFSSZ1tqrBiY5KYgL31OTDe8R2nCq/E0owXNNAbACWv72NQyICqOvXDNFQgJq13iIAskBSdWkAWBNgbExGBE4nQRoy6DWbSF1P0EEnYfMjfCvGSoDJsB8DXRSC55qgnS1NehqrzN6pSB+7Rgdq4LWBqOP4ucj/aORP8Adh9soRJzDr0hQdM99RABc+gEe8482ZhRoXSnQ2pJ8pufcAYq7O6lsfxH28/jJM1KDsQXIXtPO3yA5F+U4arUKaHmjUdvM5mP/bTEkn/aMN5jOwpbUQvUoNC/NzNR/lGKLx38RKaKVyjc53ZUhT2u0vU+dsGobM+seyLItwLnorzV1tHJEmAa7ASey0gRJ/7mH9MDZzJGAazBlMlQSrLC3MU6Z8u3+ot74xvh2cfM1SK1RqjPUChnbUxBgNHsNoEX2xO8a8TvoNLQFRENOnYgmWMkk/ETFyLdtsao/Tms7MmVFNxdB4LU04qKJqCoqh9IqadOp9ERLQsACOkjpaML/wCqLUAcoFDzTSoZVSWiIPQ+o/nhps4nKz0XI1FQWOssDOtCt2KdYiCfUYFr5opTmmphUNNKTAropm5JUBmEII2kAXiSBkFs89eK4NBOV9ckZ+ysGRgBUGl1amHJEA8tyNgp6xf1th6pnvJVYRgrKSFlnAk6YdoIXSAIMxAj1wDXzOphTelWWmAbqGpjSuydSBe5HoJvgvJVqquFo00FArzAtpdHkggH8wOncRcNOIDTr3UPy7WteHVPV8ypGqk/IhBYhmYAXsOpN7LPf0wlmQeYPIdAIVnBJZdV+YEzp7xYAgyMR1aqlJW0MNavFXdy5ZgKkz+edgFtEbRhxXqaA9eolNQPiEl2g8oNvgG/Um4G847j/mvL/JDYH+z6Z/nxRa1s0lQIAoBBgyYmJ3gmmYsA3rhVGHqqVR20qbloKwQNGrdgxMgdYN4wNRqvJZCnlRArOZFRjpDTDQI2BgzcdZwrSaFQhEWmHbQakxsNQCqCR8MkxF5mcdF8tdVWOAifLx1mjKebYMbolRiGMQW0jaRIk2iSdu4wjOU0FRGT92wLMDywQY1Dl3aIImwntOAOGcSTU+9OsFmSYZtmC6T+RpEEd1N9sLpZwCf3nk1KksaQsBHLA2k6zcmwmI7RDhZdgg6/NtWlU7j/AA5q1JRlpaHMICXNMRqEgwQVYOB7EC2M24vwGvSYCoCNMhCCSsTqhT2Ez9caP+I1CvSCZlCKQRfLgPpYXJ5BEkdz3xU/DPiPMVsyq5itUrLVPl+UzMwYmwMQYgmZEG3bHptic7c4gUOqWucGlVGlWdHBBKsNoJB+2Nc/DfxRm62sVG1LSUczoWIZmALmLtpUWnafmKN4h8MulDz9UkQHQKRouVMnYjUIO0EwQLYkfB/j1aaii6BFI0sabaC463Gz2sZ/ng9dor0rD8ITRgfgcfDvWp5vPpUnXSapojWakIo30nSTbVaJKjcdIwunxaqEBATLqdyoALd4Jlm/2I0fxHFeApZNKb5bKUq4qyVq+Yvm1Gn/AFoWVhZdIY3PWRiucT8fUXrH9ry+bpuptRZldF2IY02RJPoxI7XvjFbsDyezrojueAIdkr5w/ioqavKcIqnmzFVdTnUCQVW/QE6mYf8AaRbBPFeJZfLJ5lV1d45TVa7n0UCY9TA7DGb538WG0CllqTqYIBssbaWRKfwwRcXnviIbw5xDO1fOrU2BO7V2FMsALgK0Mw6kKp+eC0v0281YA5Kpqiba6wm/GPjLMZlyGOimDyopsO239h7Yqb5kkkjc7+mLhl+GZOmCtTNLmGmClKm2kA9VqEgQOvLbsTGPZ7McNVylJap0wNVR4k3kgKAOo9r42Kbm0xha30QnsL4OKAoLgjuKyMlJH8kPU0kapCiWZhPNG8bQO2O5jP1q9VRU3AGowvwjaAOUAAwIGCqeoeYaZHwOpCxqNMXZTG3Isk+/fHeE5Zq9UJT0ggwqk9zAG11AMyel++Ll0guhSynDsM/nULceDgjJ+aGbUghb7AtfDycPR/Mdhqf922okkgu2kkTMEAAL23F749j2PH5G3I/Kad/I/wDaOnZTNfiDnMVaZMqppae41Fla+9wPucG5xtApFbABkCD4QqXS3of5DHsexQ2mOXwFGES0ayVd4HkaWZqVfPprU1vBJm0C0QRe++E+J62ghUVVVDRIEd45b/l9Mcx7F2uJdByt8I3/AC9E/wANzzVkR6oWprFfUrKGU6augHSbEwu57nviU4fWnlgaXZiwvBgEDc22G3bHsewKoSKpAyUlowE64qM4pkEy1NGUaz51Kk3mEtrVlNzezC4BXSYJBkYPzlLyHVlJbTrjWdUbHfcG8TNxY49j2NWg0VAMYm6WaTMeKqR8RVK9U0aq03paakq1NWmBN2YFvmDOIriWVp5XMcONGkilErtMXcqupdZnmgk3N8dx7GiQGva1thf/AMlTWY2AY5e6B4P4mqvKOEaag5mWW5rm56++Iv8AEDNrUqP+5o0yuoA06YT4ajIJixkbz6Y9j2HAIe2EJwBY6dWKkvwi4xUqV/2OoRUy9WzIwmLG6ndWHcYvI8PU85mDlczqq0qK6kmNYsCRrjWQet7wMex7A6wAq21kg0zNKTy+SlCgmUV6eWppRWAOVYYydJlviJg9Til+IOIPXp0mqGdVQhlFlNg06dgZ6gfe+PY9gbuaea0SqVxddDALIBF7/q2GFywK/M49j2HGk4AUo5oL3A6yUp4arNTSs6MVZSpUiJBBkXI9Pnic42i0OJZcoo52COCLMGhDMRfTUYSPTHMexD/rPgfZDH0DXFf/2Q=="/>
          <p:cNvSpPr>
            <a:spLocks noChangeAspect="1" noChangeArrowheads="1"/>
          </p:cNvSpPr>
          <p:nvPr/>
        </p:nvSpPr>
        <p:spPr bwMode="auto">
          <a:xfrm>
            <a:off x="155575" y="-1112838"/>
            <a:ext cx="1676400" cy="2324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hQSERUUExQWFBUWGBsYFxcYGBsaHRcbHyAdGRodHx4gISYeGxojHBgdIC8gIycpLCwsHx8zNTAqNSYrLCkBCQoKDgwOGg8PGiokHyQwNCwvLywsNSw0LCwsLCwsKiwqLywsLCwqLCwsMCwsLCwsLCwsLCwsLCw0LCosKiwsLP/AABEIAPQAsAMBIgACEQEDEQH/xAAcAAABBQEBAQAAAAAAAAAAAAAEAgMFBgcBAAj/xABBEAACAQIEBAQEAwcDAgUFAAABAhEDIQAEEjEFIkFRBhNhcTKBkaEHQvAUI1KxwdHhYoLxFXIWM5KisjREY3PS/8QAGgEAAgMBAQAAAAAAAAAAAAAAAwQBAgUABv/EADMRAAEDAgMFBwMFAAMAAAAAAAEAAhEDIRIx8AQTQVGBImFxkaGxwTLR4QUUQlLxQ2Ky/9oADAMBAAIRAxEAPwDN0oAlJM6zBJPVpgyOkn5QZ6HHVzWgCEUFWLEREnqDEStvl87ujgtYq5AVYI0FvzrJmflG4vJwXxPJJrOpWWQqzpBAkbx8QaPS8Xg4RzOa3xAyHmh87l1p1GcBalNgAqGwBImR/EIG9txtbBGXy+leQ7QBF/oZtB9iJHewtTKhqaKu35ZBsI0wetzF77dsHZSjUYMXOwIJHaFk2AEcogdTfscQ6IVmTKDzqtKtfnUmYiQSdzEXjffaCMJp6TTYVDylgZ080hRqgm03Eg++DRm8tYlHm3VwYmOjWE+2IrNVlhYqGOdit5Esdz/Fpjc7RiwFkMm5KfzWQUEmnJsSUm6gR1JJbrt98MVMs40ll06pF97e95E/OLYey1QClVeA5MKrb+rG95B0yelu2CeH5l6xCXa+piw1dCVnaZPqLxHXFbogPBRWXADrLMp7qGa/SLg33kHDgzhp8i6SoMgOikE7SNQJFgBH88GPlBJcNTcq2or0IG47z/pE2AvgpEdhrp0KVOCb6ZO/Qt/bEl3NQGppMxUZZLDLobsURV+UhQWcxAAt3OFZwKreWdSHS3KeYAFZMmZNRiLsJgiL4FzFaslTzKpaoLqQTPKdwBsB6Yd/66gUBdRYAgMBzETZNR+GJ3BNojc4g3uFWwzTFXhqaQFVVYCWOomJFhJN7mdumI4ZXUdQiFWTMkTv29l9TiQp5lVtVVjAAgzY/wCod7bGNr4RnqtAXpFtXRQbDqD3HyxZpIsqva0jgnhxwrKPTViI6g+09LHftthihRZAHXQ151AgKCf4riAJ2iJG++GaXCy41Wa8wtnHtNjv6Htj1TPMrsxYaWEAR8Y7N1kdSevecTh4NVA+8vXqNPU/lgqjxJqrrlramkyIEbmIthNGiHcr8JZn545DeYExG8R3PrYynSFQSxdzAAURLL+UEgSYMi57YHyNKk4aU8sIZDBmCi47zzfe2JxWUGmQYEa1muVK1JKqFCSFA0lIkOLbGdz02uIwXmKpWmYB0nTBJMDTOn0XSCFMzMYi6VMEmmnN8RAKwQB1JJgfWwA9cTOVKCKdJ2DSRLcyP1JEbdrfTHOsuZJGrKNpVtNUMxBZlYgwFXVHUCxWJGA6+Zly2949T16fz6/LBvFUUNpakodhaCI97EfcYhVb64u0B10B7yzs960TyiYCnXuRzMp9xqEyszbbC2yzMFBliI1E9SNzZtzt7RucQubz9O60BpWZ1ObG/wCRd/8AcZi0d8PcOpPVYoeaAGBglb7BjIKk7z9r4V7QWgHNJUgMgqgBqigBQsJdjHreDc7CfY47ncwUVQilV6CGLNGxIAJA1Qb7kYUx8oHUNCjcjb5H++Ac0+tho5m3Ohg09lABvpE+pLT0tAubqZhRzUoIE3NrqVN56kATJJv3OEtwvzBoo0mqvMny0Y2gySRsGaL2kKekYsuR8I1KrfvW0Ku0hSWmx0qZBImNUfIza68Oyi5emtPylCjZphmboxbYOZ3j0gDAqm1taexdduZEELPMh4CzdcSKYpaGBWm9ivebSA3VmHQYdq+Dc7lUZjRNR2MTTadCEXiPzAwZiMaWvDTUGqjULaLlH0h1ad1IhvWQSDtB2BnBqeqo9KoCjBRUWokAkEwwIAA1q55hDAk2AiCH91UJvCo5jWgkHLNYE2V0PobUI+IMpDLGxAO2J7O1C4VQStPSSIIMkD7iCCJ6TtNtY47wWhVSpSdRVkEqQFJRwIsFIIkjXAssmOmIJvw9olYou6LNoczqA1AFNJOoDoTeJFji37sHMX7rq7AM8ta/xZtk3VCp5nRhYPBPLdzp2tMj5jqDiQz+QphTU8suQJ5IVgO+429B/LBHGvCOapAs6VHRebWhDwO4ECVNrhe4M4hspXNtDspmLAi/5TEix+cW+bLXB3aaVJ5KJdmcgIGIuQJLm8TMAdhgnKcOHNq1bEFRZ0axDMrC6dN+o2sD7M0tDFrhTJExIO8wu0H2i3vg3KsG3aWaVJZmZgPi1HpoG0TF72kYPitZLYL3XqdRKdQkDTJLDn5dIF12sJ2PUyItiKz2dL1GKqpkhoIBuLSOhJET3xIVySDzXFxEKszI1E8oBEsqxA6WviIzrIXlGZgbnUADJM9LdegGJaLqlU2R2SzuqEDMpBsVNmBvpuDBmwPt3w7mqCAA63YrcXmB1MEaVPftHriLqMI+IK2oBrfEP4vYdR3vfEwxZ6caVdW0sZbSVYz6XuJ+uIcIIKux2MEG5Ggh6QPlkLLq2rWQdLkCCQ46wAdup9sJyKETUIKonMp/ivZQT37id8KIOmGhUHSmZjvq/N9PtvhHFOKagqKD5SgXH5wtgduUek44S6yh0Nvr7wgKqGqxZmE3L9wP8DpgcLJJ6dIFsHeRTqTpYoxOx/kMH1kSnTK7C5A9e/tgmKLIApYjKVmKoUkFhJMBIki9p3K9AfTYYkeCZw0iwBLsZ1UyCJ7swMR2EA2kGN8e8+GikkaioVFKg9oCqZaTEyZ9cWHh/hlgxatV1NYPTVJhQRySZGjqRAuN7ThJ9RrW3T4a4unQUVUy1YuUUSfzA2Ed2E6Qp7fKMWHgfBqVFTUPl+c4gGLIo3IEE3J7CbbC5k0oqogLCgA3R1UD1MsoDERJU7G/b1VEYvTn94nxUwCr7bwphh/qvuN+qFSq59gICZaxo4kruYeiQ0vEwIqKdLehIjQbAK+r69XU435S0nKNUpVCUfQ2ogDeH3YGbzBOxi4AlDIr+0NTZEUINRZrKyjSStQHlFjIPWwteZWpwwEQgFOmG1TTVWBc7wmk67DmVROw6XCTkrHDkctZalP5jh1SnVypTmKa/MIQhXpkwAVExMEhRIkAgXwbmKgNYlVqKY0SEcBtR3lRY26z1MdobjNUUiprIlSBaAdDiL2JOk7SoJ7g2jB1Eq+WFelrX901WnqgwFh3plj/AOZTBIUTyiNjjiJF8kEiMJJztPVS2UydKswWrTUMsuumFBAIhbEFoESxsDNtpXxjLmhRq15MUh5igkyQsnSxHxKfy6jKk4rnF/E6vw5M1TbTVFVQo7VASzEXmCpkg20kC+5H8d+Kmq5ajTSIr01qVFAlrnlG/wAMiTbtgoAiCgbt5eL2m/Tl4qy8d43SpZMZwHUsI6bSwYrrTtqKhuUWkEkWvF8b4NlqzNTYK6GmlUFQNQR2KB1P8IYDlNgD0i+Y5/iTvQp0GaVpKQBJ6nVttMsRPaOxwmn4sr0HaoDraplzQXUSYUgKukDcDTAHf2wXc47tzVxSNMZ617p/xT4fpZKr5Vai15KumzLtMTY7SI69MVs1kUkKx0xAJJEg9CYiYt6x3xb/ABh4gXO+VoDJ5GlXZjvUMBgCp+FdIv3Ym3WtcU4RVM8skKbqWa1+/SP5euHKROEY81RwMSAm85mlZAmtqjcoCKSdgQogf84hadKQGW5DQwmPaPQjr0jBdPJMFUXMHWpE9fYGdp9L4lKfDWcs0rrI1AIN5vboJtLE29TbDGNrBmg7t1Q9rWtQolcrqcj4V/hiSPYCb+/zxO5SuiyHkRF1aYA/iA2MmTZhfERQRgDcLBjS1yCL/T1ne3XCRX8sjWCGuYBBtsTtN77m/pirgXa18orS1ndrXJHZfKulXXAKNPMpBB/MCIJP19cROZSdTqBokmJjeNh2nDFTNAM2iVDe499um462xwFIsSpHUjt0t1wZrCLpV9Vrhh+V2QZEH2/X9MKQm0loNiOsdh3jf0x2nWmQWFzMFdzHU9MOVKWkKA0MRJBv9CL4nKyqLida1C1lKASTTQU7G8QWBtMDcQbH3jacPDNVKRUgqdILcpKEBYLQRcWHXoOoxJnhVIdYj8wZRA2LQe1xJkQDcGwbz/ACqg6nDgMqlQZJIsHi7Rfa94kbnzzv7G62GPaezknMtxVqldcvUQVKbEaTOjTI1SNMQxHLIO/scMHhdUZxqz+S7SSNB1FdQgIVEEQLSTG172ZpLLtVSmJtoLAnSoAGoKIkmJ1ESTe0xhyjwtgwNOGi4OkEG02iCGj/AG2MHcAeImwVyAL5WRP7ApY8rq9VtXPZ3kzyPLKl43W3fDGUzjU6jUidTqCy6lguB8SsOrKOo/pZ7N8d8nTrBggmGOrSV5TuZkA2noYPXEHmfFdOnxOq8zRKsveW0SCL2MwJ6X6TiGtLsgovF9dyluNZ9K+TZlIsJkRIcWIJF7ybwLfPETwTxA//AEd0UFmaqaPxXVSoq8qjrci0fPbFZyXFnShmoIAqRIaYJJOqIBvDbG0R6YTSc0qCIbGWqH/uaI+iqL3+WG8GEEHn8XUYBIHAX+3qnstlgVCs5W+ojcAGJIHR4HzgC0YF4nxTUxknYADeABCKJ6ACPlgavmJDNI7wTE9DHrcD2PpiOfMKLm5E/U9jFhg7KUmSpc8DJebNFhJkA3NogdI+9hgNs8wuD0gdx0t27YQ9dqrT8RgC+wGwnp8sTng6jRGYDVV8zQC+kyVJF7gX0jsLk6ekjDpAYCSOiRNQvyPX7J/g/DKzUdJTSjggFrFp+KB+cADfYQMT/BfDTImoUg/IGVqtWEcC7Dy1YQCpsJOzfIz9ry2ZZdJOVrTLV61U6Ki9AxZpDREG15gDYRmU4ZmsxUfyUFRdUPrgU5YXBLEAG825wDJ6DCTqjnzNkUlrITfE+LUPM00XCUyuvQqIuhx+UWmDF1BnqCTbEEPE+YpENSrPSPlD4Y5yCZnaIv8A0F8arlvClCiAKgXMVCNJIQaeYQVRRcg/DqaWI7C2H+JeDsq6lHoUgTaUpgHsIYQdUzt98CG002GC2e+xVHBzhayyrMZv9ry5ruf39M8zCF1JF1YC0mLMBvIMyIis5l4cpUVgdMgMCCJuBe9x/PGg1vwZFPUyZooGmEqU5t6srWHrv6YY47+GupZo1qfmyAoKmmGAUCIDOFYtLHpfphlu0UgYa63hl+EIh1RskX498LMquSBul+69ff1GEPQIADKVHfTBPpiQzWUenW0VVK1FOl1IuDEAW3ncEWIg4cqUEAUgsoM642HYbRtfckgH0w/jiEqKQMkIGqKeghQS9oJJP9gO0RjiVmgbKBA27dPniw5Hwy7JV11KVJaahjqOrlItyBC5Jt2A6xiKq5WkQNLFmIvCFQvbqdQ9oxUVGmwv6q5pkGcvRb3R1RpkGoIHKqpIa/Ls8qNwI1RETzEXi2fX92gCsRexJAYgAkK0TBBgi3pqODBlVuzpOmIApgMRER/rUDmkybj2LWa4SrE1ArqJ5zchjGkWUAkGfiG8XmDjBIlPNIDpUbXyIjUepOqoVZtPU8wcaTa2pRPMBNjhjO1zSovUP5SNXdlawMwNR3E2NrzY4niqowXV5buOQKNZ1A30EADSIuLiN4AGIbxxmHeilG3OxJDE20xC2kC7b+wk4qQDYo1N7i4Ks8f4muZpUvLsAWLE/wAZMEkn5XN7+mImmiAyADC6WUjVeRcT3AJi4mdpjDJrlEEGAQbGJvvPbpO+Aa1Tl3t6+lvrN8NMpmIRpARLOlR0pgBUBLuLm25Hr2HuMCZ7P6jufn9vt/LDJqhKZJN6lz6KNr+pv7Ad8RZqM5JEQe+/p9MOMpTfkl31cNhmURm81EDb0/l+r4by2Vap3AMWiSSelu5t3OHVVUu0TuO5/sMN/wDUiBrUwQRoA6HfVvMjp636YYbMQ0Jaq4Nu89PupXMcAqIpFQjLqvx6kfUvpp0wCexae8YCyfFaNBXWkajO9jUMLCyGAC36jUSTuB2Mpy+XzPWotLUJ/e1kSfkzT17YLPDs3UAap5IS01GNEqNXU6JJBIsY3xUCBD3A9dT5oL6geQWNMjjGo8uqlPDVRszmkoAghi0mogYqNJLmwtABIjrAEb41zIZdUC0qS6KdNb9dKSOvV2JMnqdR6Yo3gjIUqWZ1IGDtQqhiJ8tiGpXQNzgwbhrGRAXF44VmA1E1Zs7FjPRVlV9hA1e5OMjaXhzobl8p1rXgHHmpHKLLcqiR8wOnvN99z6YWINUMrRExPwk94HMOsX645l6kUSSbvBPpInbpC9N74coHy6fmFeZgIsTE/CPe4n5DCwgoLjmeiHzBVq2ljqAUSBF+kEEWHX2w4FLMRSYU0HUSPpF/X6d4w75IQA1IdvUBtJG5m23fHMwEp0GYXZ5cmICm8wAPkJmAMcASoLsgPBV3xD4cy+aXRUVme2mooHmKemmxJn+Ekj2sRTk/DOvSdgPLrq9wXZUII3DIWPMe4ke3XScrW00ZhpYSzxYnqF9B9/nhVCkY5lJJ2U7D+569h1ucGZWc1sA215K5EGdFYrxXLZzI0qlOpTamtQGn5k61cGZ/eAkEtPwkzEQMQuTzMUGXQAWe7A8x0xA7gAy3vHrj6NraaYhoaYMaRFriZBO4kR1HzxDcTyFGvPmZei955qSkk95+Kb7k9cO09okXbx4IALiZRXEsioJ5oYDVosOu+2p1JG8FZO0jAtZyh0sACDAOqC3UgwZB0gmQevUYdyPFIgLpUkzGszGxbUIDN1gHmH8RGOZ2supGZFYidDsqzT2khiFI6AEEyTfYLhQwitxCxQ9ZBqMrrNhLKBpMSYjmDQqgiwMqL6cUnxznZzAQE/u10iOpJlo+Zt8vlcamYCS8AaAWk6iBEwBOqWlome45gJOXZzNmpVZ2MkkmTvJ2+dyT/XE0xLvBN0hF0Jm6nSegH0xFcTzigm09h6Cw+39ML4hnCWKr0t+vXp3OPUsjy6nNvXr7d4+3XGnTaGAFyFUcXy1nmmhTaoZPX5+3pj1aoqWF29L/AEHU+uG85xG+lLD9b49luJikh0gFzbURcDrHb5e+ChrjeOiA6q1sgG/EoLM6gSW73v1xYOHeHq2YRHy1I0xpC1KtRgFLliJQm/Ycsne3euVs4zQC0gbTFsWDOeKHWhQp0GNNUprqEzLgsTMjbmmB3GC1A6AGi/okGOaXOJJj16J7N/hzmVuj0qpgkgVArR354kdZnoceyqVMpSbzTTBLKUUMtQlgQWJ8tiAALcx3iBMkQrcerubuTO/t/b0w5T4koppGrzFebkFdPQBY/me9sDLKhGF8FEY6k12JhI1rir94PzmV8xK1N2puW8qqjtqXTUhQ4b/v0GDtzC8SbNwLiM06lAzrp03EdZUsGA9u3TGPZd2rOVEs7vfShYQ3xnl/2mMXrMV2y+Z/aHV0ptpZljmRjCMjXNiATJ+KfW2dtNAB2d9ea0aFXHOsvZaBR4oKoKCw5QDtYkLYn0nfE4uYDuu0KNQ97BZg+sx6exxkOT409N2WzgGJnlIEMGA6rABkxizcO8YCeZug+cEn6HVjLcx9NHqUWv8ApVt4pmzq5RJJCqJi5/lcknth2vSSmKavzksBpEAN6Xkx879euI2jm1NakxMjyzUB2uSFmNp3+uJCjXVq5Yx+7UQSJuw3teQqnofixcuvEpdzS0ARYD8I7iNIVnCuQtMi97nuBbrtq2iY6HDDcPLMFpBURJEsWPYje7Hf+eG1Aeq0kwCAAAZJgN6kAAj63Ix3McaALUwOWGBIvLG2/YHFx27FLw5sBvLXiUFnahDG+oi0rYff9WwI1X/J6fr098Kqsfb9bYEY226fr9HDzWwIVlU1ztSjU8uqrUaot5VWFLRflaCrgm8rqEieuJnJZ5o03BuAYM+xN7esdRiocK/Eiqifs+cppnaAgGnWALKOhV9xt1mLbYnMrn8sVLZHOjLswgUM6GIp/wDZWEj0GvX8sTU2b+qKKpFnjqPskeN+MLSp+RJ1HmqyZ0j8lMX2G8b98Z5Rzr1DCrEkXP6knawwdmOHOaredWpsZuyOHU+xWZn5RhObziU1AAK9ttR9uoHrgtJgYMIElEcTAJMNHqmvIWiTMMbz6e5/oPnOIfN8QLGAT2/4w1nM6XPZeg/v3PvgYDD9OlF3ZrMr7XPZp2CdZYGxnrhp8F0uHu6NUBTSu81EDH2UsHb/AGg4EK4MEk4ykjBtfIlaSVN1eR7Eb/8AOBmTth3KVUkCpqKdl3+9scZ4LmgAwUwqE4cICjufsP74czNcTFMELbffa/1N4wNGOF1BgZXRdHiLgBAYFtrbXE973xfPDPAxXWozVaQREDVWLUw56hUp3YJe7sJNoAxR+H5MEM7ToQS3qT8I+Z3PYHBfAfEFTLGqKYU+YhRtQBtBvBsbE2P9sLVmYwQzNPUKz2YS4mD8ahWji2cXKlaRTQQuoERoPbuahsRJYAXgA7w//UqpqKGl9VwzKQxJk7i4ueth7Xxdq9ClUp8+W0ulEmoCAbxyaRqIEgAlp5ipG8jBfhfh+XqEGqhVik01KlAA1nMwJWdivSPWM7fNa27ZWkKRJmfL1QPCuK5mitM1RZVKgqGDKJnqIIB/Mu036HFiyXHlkmfiCHfYaYsZsQfvgnjNGhk6ZpjMs15CTyL/ABHSLbxAPzmcZ7m82r1V0VQC5+EgkKIMm2w1W/4OEnU964wITwDd3j4d9p9lquQ4kQKhDCWZiD6QFtfV0JjucDC04pFHPVaQAqgi59omRcW9R74ugqyoIuDzD2OL0GlpIKSrsAgt4pJe/f0/x1wmo1u/THW9cMu469P1a+GwllgDVybm5/i6/r1wRSzTgXM/rvgUaonHA5Nsa5bKzW1C28lHnjD7KAvrufviR4NlieY5fz6r/A1Vz5axeSoILt2DNp9G2w14V4YtWr+8Vyo2gWJ3AJ9QDAxoeR4TTRQFELBIHxdZIgna46zhOtXbRMNF03TpurjE82VObwhXrQ9Z1TppVBCibiFCqO8KIviYyP4f0YAKsT1LMb+sACPnt8xi5ZTJAGbz6jY7wd9iIO33wUMpsF36mB03J7bRB/pGEX7XUdxTDdnpt4KrVvCCgRTSmsCByrJEdSbydiTvBxWuK+FHWxSRE8m3abDbGrII+4BI2Hw/SbTa/wAse0zIMe037GOouCJ9MDbtDmmZV8DYiFhGe4XpBKTaJBmb++Io43zNcEp1iNSrM9ukzf5g/wDOM/8AHfhFkqLUo020FCzGdtMBhp6FQdVuh2EY0tn2sPOFyR2jZx9TfJUfK1QrqzDUAQSNpGJTiFCmyLUp21AgqehHSe5tiMzKwxFrHcde2F+eQmgjZpnt0I9jb6euHHNkghLU3hoLHZfKk8zmlTL+WvWCeuoi5PoNgPQDtiMoUgyncMNvXDaVo3AP6+2O1UAAKtfqIgj+hGIa3D1V6lYPIMWAiEdkPEdejIR7NEggEW23G4k4t2Q/EHWqK9A01VwalWlLGTMcjcu5JA/4xnxM++H6NM6SZgiLbT/xgdTZ6b8xdTR2mqw2JVvreLzRzNUxUZ0b9y78jUyJu1OCpMGIYH09O8Q49U01ChFekWUtWemmpalpKsAGEx9zMzin1M47ksxLE7k36R19sGcJr0tQWuX8o3IUxzdDG1pOBnZ2tAMZasmBtTqjjJzyJ9Fqn4f8Wy9amQ9Om1VR5mpl1EXK2WI5YUyBJ1Am98MnxOKDFVp00QMw0AtaNwpEgCOhB3GM78N8bqZasCsQZQhiFF+7QdFwL+l7YO4znYYO/I5X4AjpEgieZjsRE2kfZV2y4atsjkjtrh1Mk58ZWl0fElCpTaqHA0wGBuynYbbpf4tt9iIwDxLjBAOgBtIBknlEiQARILQQx7Aj1jN+GcS11AuhbK94JaYje9pi0YJyniCKpZndxtDSY6mJFu2LOouGSmjUpuIlLXhFN6agFlJOkgxOqRG1gCGBjpf3wHm+DJRN2JJ2mNjqv9Vj54sNLKhbkgxBGw5iADcSJJWBqiY3JsOZ7h8y9QK08tIAMCQe4JYAkxtEwZBJjA27QQ6JsruoAjK6kvD/AAhEBE82qN4XSFDAx0+OfWcWFgSAI7jmAtcEr626e3ScU3hHGTlqgp1ASphSJEqdl3IBIkgEkAqYmQMXRGDRBkKTJ2KzcStmGwBB7DCldrpxHI8UVrhkn3QFrC86pUiSBPb+s7zfBlOuDpAAJMxtO1isRI2JnuPSR6WXut9JEAkSL9N+vYm0fIYXTsByqGuRedLAGYNzA1EjqPlhZSUSjW3vpEqesWYr3Ek9zvvbDiqWLAmxKiOkmDO8z39/cBijUDA6RAYrpLEH+d72mb/0IpUbXDc0kqYBBuDb2m+0bi2JlUK4MqNKgixMKwlYNxM949otgXjqBEOoBeVzJWIDAhyTuVtJ7wN7QzxTxFSyyuag11QpACspF5ksdl3I0nUT2AvjN/FfiStVolSdKtpBA3JYawhOwCrHKOpAvcl7ZqDnGTklq1QAWVQ4nmhUqu6iFZjpHZdlHvEYHA74O4XwepmKi06Ylm+gAuSewA/UkTofh/8ADFjAK62/MwBO/wDCDtEETY9TAtjXfVaxZzKTnnks1/6dUIkI0TG3Xtjo4e4+IaffH0Dk/wAKJDNVPOZ0jpFomROrDlf8OkggqCYINpYg9cL/ALo8kcUaU/UvnpaZQ7Kel8Oeah+JNHqhP/xYmfqMa/xT8NacFkWCQTaIHaLGLfoTihcT8KGkTqBEA3i30i295++Ltrtdmr7j+pVXrqPym366G49vvhkjEs/D5EWHy2jf5foYjKtAq2lun6+mGGuBStWkWLtFZ3264IahPQwNzf5d+mB0Ui4+3TBuR43UpbQw7G/v9evf6Yh08FLMOT09SyLUUNRhBIAUGPrB7xYxgKST29Pvhef4w9b44tsAAANv7D6YbSoCQJ26/r5/bEAOzOatibMNyV0p+ZSqFSAHXW6IxmzAmBYczRO5DxNjiVWm8B6vM9gqLcliNwDu5AIC9Y7kDFvSjTqZhaYolUB8w2ZYImH0kgmmGI5kJABEjrgTi/h4V3cKnObtzbmLncBQzaTMTNxB5h5d20tcRiELcaIyWfcW4M7J5jawbEbWmwEaiRLCIJt8sd8N8XZG0MxBWdLA2jrE9BH5SAbbwCLpkKQXUKhOpCu7DUu5Jbm6tJBI953NboZVHzJFOgalQH4QoICqFIY7BRfduUXOHqO0l4cwjyQ6lESHqazPGRAIakdUaRULU9XWQQCJsO69jMgvU/EVUywTKepOZtYk6iCm9zE+u+BPEGZFSl5eabywCIVCC3L9QJmJtaYmMU2pmMup/d0iR3ZiSfc2jvYY6mzeCS2/h9iFJbFp9fwVdcxx+sBL18jTEk2epVPQwAoUdB1jEPxLxWCObN1asD4adNaKE9OjNHqfliFp8XAAC0E7yaaH+amYw7S46gPPlMu466qKfzUIR9cGZRwnL2/J9UNwHPXRQvGOPNW5BCoPyib9pJJLfMx2jFr4HwVK/D8tUdjpXM5lKhADHXUSitGdRAi0+0xfAFSlw+uVHlPlT1amxdR/sqEk/Jx6A4muHcFbJU6qs6Zrh9eA9akSPJqCfLdkPNScHqRG1zEYfa9sYRbxWe+nUa7E7LuWifhh4AWhTqVagl6jMqx0poYHWxLKWtHTti+UeHovwqB7TiA8D+JUr0RTLL5yDmiwqDfzFG4Bm6/lNtoJsj1YgHr8/tv9MLuAzcl3vcXELrW9P6/3wDmc8BGoMC1oj1t/z74dr0SerA9Ib9T85GB6OXamzEBY3nqx6COh9b7/ACAXEk2FlLA3MoDP3GwHpImI39/TrB7YrPFuHCopBSZGm8Aduu1rwb7d8WrN06jC+07CJPUGf4tzB9MRbQT13gA/Sd59P64HMFPU8ljvGfD7U22lZt8uh+Q/V8QPFuEyymIsvzuZ9bCPpjbeL8NpmnqaFVQD0GxjSPeBYb9NsZL4y4qiSiGXYEf/AK1Mz3hmB0xNhqP5hDdEuLrLqz24O0qZTeDa32++H5B3v7n+owITjvmY0CFmtfAhE1crFwR9Z/lgbVhZrfrfCGaTOIAPFc8g5L6qr5Q1FIqsTO2mwEyAZYRO08uATwRKfmVKczUB1c2sOwAAPTS0CCR6/KPWjVFAVKrFmuXUS0ITMronUFHYTaR3xJ5TihYeZAFNeQE6h2NyE/LbmZQNuoOPAQRI15rewuaJafhQXEPBChtZqS2ka7CnTRB8TwvMSLRMFgALTOKzxTjbFjlcghvGogKHqEW11CIHXrZfrNi8V58/sgalJbNVAQo5pUSqBSu6kq9TE54C8Hrl6YqMo1kSSby3UifyDoPnc42KJwtl99ew9SofU3bJcb6+fRVfgH4MGooqZuoSSf8Ay0MAje77n5AD1xcMp+GHDaYg5akZ/i1OfqxJxY61Vv74EqOT1nt6e2Lu2k9/t7LPJfUMkoVPw94cNspR+S/5w0fw+4ef/tUv21D+tj6jE1lGtHL7dfrhc/8Advt/U+mJ3ziJlAMgxKz3xF+DVFwWy0odwpNp9/6YzyvwjOcOdpVtEQ5BgMsix9JjfqJ9cfRdUWNjt3/V8BcR4XTzFMJVSbW2t+vbBd84dk38UeltBbmsM8s0qCZ7LMQiOFrIlmpHpUQSOVgfhEReI5ovfAvxGq1EBqUjmViBVy2lmXuWomHUxuAI9TivZLwjUy+azWXUjQ1Co6j8rBYOmTsCDadpYYyzK8Weg50sRfocM0pqA4eGo6I9ZrBBdx9F9HZT8Qsm5g5inSNzoq6qbEnaQ8RHWCR67RKHjmXqC2YoAdC1Sm19p+Lt/XvjC8p+IFV10uwcdnAcf+4G/wA8H0/EFNrmhlm3MnLUv/5vgZ7P1NKr+2xXaQtQznijJURqqZvKz1XzA8mbcqkkttuTHTEJnfH1EyaFOtWuedkKJ67gCD1uu04qP/ic01imKdIf/jpU0/8AioOK9x7xRIMuWY7SZP32E4hhxGGNPX8Im5wCXuUr4j8Zs4JdgdAJVVPLq2AA7dzuR1jGZVahYkkySZJ7nrh7Mkm5aSbkdvfDAQ416bMIWZWdidZcOPYfpZJ2+FSfUC2HV4cev0W/32++LlwHFUFJ7sghIwpUODRlCNl/r/jDtPhzMdj8/wC3+MVNQIzdncVumf4kuUUSy1WiOU2DQSbblR1m0TOBvEVWouRWpSo+XTCwmv4gCJmRUJgkkwwEg7DoPlOMNUq1EWmKtZwAIUjUJgnUSYtJIY8oJg2xF+M/29UWgaN3U6jTY1CwmbAfCAQLmbnpOPHUaJxgQLnifhbriGkSbq3ZPKrXGSaTya6ZudxJMnrKt1nfF580Dtb02GMe8F+KmoOErSqPpuQZp1ByyVMGNww3j1AxqdHPgrJIWACeYXB/NItoJ2I9cMuBZnqEjtbCXAjL7lczOakmD/nDIc9xPXDutCBEhTs17+o6HCSqbdT7WH06b4XJlDEARC6ufCg8oPqB/O3+cOLmgQY1HblQySf6fPDK5YHlG/eBf/Pb2w5QqReNCgDVMD6fe/X64sHFVcG8EbUqWurA7affudthOEpIQcpHpP2PcfLAOVzjEwNp3HPrmSDO0HfpEYdz+aRULFgqqJZ2I0L3m+99vaMEDsWWteSEaZBhQHjLia0KD19WqoEaiLRLOQIj0UMT6R3x83cUpxVYAdv5DGi+NfFhzlZQkihSDCmDYtPxOw2BMQF6C2KImSaozaSJEliSBCjcydv6mBjZ2Nu7klNVqZ3QbxlRahhtOCUz1Qfq+JlvDxanNItXYgXVTpG35iBcTfpaOuDuHfh7mG/8x0o22kM0eymB8zhp+00WiXka7s0s2hVaYbOvRVY8QqGwMT0GDOF8Keq3KCzdYEx7nYfPF/4d4Gy1PdWrsOrbfSy/zxOLSVRpBAA/Kuw+n+MZtX9UYLUmpulsTj2qplUGl+H5J56gQdviY/LYfU4msn4Oo0xZCx7uZ/8AbsPniyimegj9en98JelG5+WM5+3Vn5uTjdmptMhqhqnBFNjf06fT4ftjn/Q1/hxMR2GEkfr9W+2BCs/mi4AokcCQX/l/f/OH6XDEXZQP19D98Hlf1+v6YT7fr9epxO9ccyowgKxJnjqWBNSirUmURruQAikNpUlxqZm1Qqgd5h8hx2pVzTLV8qnTUA0yW1NqB5VS+mo7Fx8IIWx3xb6WWVlKuFZaQUg0yOoOoDSNURI7m+JKkiEJoGkDlp26/wCgm4ED23wu17byJtbu+Eq+phyH25+qxvxL/wDVVZuGbUjTNpK6WO0ysg9Rgnw/42rZUhGArUVNkJgrG5Rukz8JkemNN4twn9p0B4jXcEKylRIAY6gxne2xxnfiHwNUp1h5NldgAD8AuSRqklWuDpuPii0Y0KFdhGF1vZEbUa8YSr1lfGGUzCgCqtFjcioNB9gw5Gv0+oxIVKQqRo/eXjlKPYWJ5WO/tj59qViNQZTyk6iASNyDcWibTgd80Ohwydha6/sh4Gj6SvoNsnViPKdu9iJ7b+l5wLmOJCmJqVqVKOr1UHpsCWP/AKcYAK5O7kj1Jw3Vrj9dMSP01s5lTNrxrqtlz34k5WkCEd8yYgBJp0/YsbsO8KBij+IvGNXNgByFpqeWmghAepj8zR1Mn2k4pzZmBb79P84XlMnVrmKalrHoYtuB3b0GG2bIymJFkM1Wg2uUQrtVOlZCi7G8AepAsMcrOy5grTEhQVPWV/MT/CIv2X5Ymsj4aUBkd20Wlg+kHqzEH4dERBm8bXlHC/C5BSnqIaveApDeVPIImJcEMQRy8vc4uK1MTewVHCo4jUa5rVuDDhy0lSlQBIGygtJtMsZvJ6mfS2DU4MapGmiKSnq5AMdwtyT/ALQPUY94f8PU8vTVaXLoN9VTVz7GYOgEgAW6d4w/Uy1VidLar7U1sPQuYH63x5So6Xk3PijtMWaY8dQma3hddmfV6CWn5WH2OEJwhRZVk/X7Db7YlaPDH/Ned12H0F2+eHmZhyhgP9KiT9rfU4DJ4rt8cgZULX4IwHNC+nX6D+pOIuvw+Nth12H9hiznKs3f/wCR/oo+Zw1U4cIkn57x/uPKPkD744EhFbWH8iqm+XA/vsP8/LCP2c+32/z/AC98WF8oDJRZHVzYf+o/0wFVyY3Jn7L9T/QHBA9HxAqHagB6nt+t/nOEVaRFtj26/QX+mJZKJb4FJHdRpX/1bn5EY4OGk2BnutIWHuxt8/54IHqCrPlXkLe6ySobQCxIOk9SwmSTBn3xzMkz8cK0KsEMKdToT2A7dSd8IqUdLnyqhFQgQnIJC2gkdTLG5vEHDrBwFHlsG5om4XqDC2gW6bzvgUcVnmJkHWuK4RMh6iMpA1sLNruDCgkhoAi/Qb482VURyuNKMZYwGmAA7r0MyCDbvGCPOUSdSyN9NMEhgRrO1hIj264HXMVwuptP8XJLwDzAAAcy3g9RextNhE2GvNV7R1Hwoap4Sp6FopBZB5kEkElmMEsCoNMGYQCJ+9VzX4b0NLNWVqfMYak7uah6zYKqgkG23yONFpqWFwT+dwxqCJuEF9zIGkC03k7krSKkvp5lBAXXIjpF+U9D0jbBmV6jDIJHU613KxqcHX8tfhYpU8IU3RqSppqLdKoDAMASJYk6WBj8vWY2wN/4BpaCfNck3B5QAIBAIi8z0O22NmpqhB1Ugunk8tUB1agLaCI0woMCxiZscM5zLoaRDpSlwxpJoD7mdWgCZ/iIMn6YZG3VRkTrWSucBN2rLafhaiSJoKtRSAw5tLWtyy1oO53MdsGLkPKSKahtI06SSQYix6JvJPU9LHFjz/BdAVk11kRmEqoBAgEI1ydyYkSdt5kXL+EKnmIpLBUcAksNSqRqIcj4lBgTFjvsZ7fl31OsjAMaJEBVyvn1RSxZCwa1KdWsEGNdhCAj3a474a4PxDzs2CyVGFRqakqAJklmFyIkmdV9jF4w74k4lUy60QuXolocmpUSnUclWJKkwRygggXkEHa2AMnnq9UpVzZpU6S89NQlFPNZZI06RNpMm0kadzjTbRaafj3obqhFgtqGdy6woqUpA6sFAHW+7RHae+Ax4uViEoqz/wAOmDqvG/wqoAm323NEyvCsvxDU9Fl/aBJ/ZydIqKBuFbUBUBJ3kGZIEzi5cK4aKNIQwUlQHNT4RFgokCSPhJiY6WxjbRR3PH4VBTZxue/WvFSSZ1tqrBiY5KYgL31OTDe8R2nCq/E0owXNNAbACWv72NQyICqOvXDNFQgJq13iIAskBSdWkAWBNgbExGBE4nQRoy6DWbSF1P0EEnYfMjfCvGSoDJsB8DXRSC55qgnS1NehqrzN6pSB+7Rgdq4LWBqOP4ucj/aORP8Adh9soRJzDr0hQdM99RABc+gEe8482ZhRoXSnQ2pJ8pufcAYq7O6lsfxH28/jJM1KDsQXIXtPO3yA5F+U4arUKaHmjUdvM5mP/bTEkn/aMN5jOwpbUQvUoNC/NzNR/lGKLx38RKaKVyjc53ZUhT2u0vU+dsGobM+seyLItwLnorzV1tHJEmAa7ASey0gRJ/7mH9MDZzJGAazBlMlQSrLC3MU6Z8u3+ot74xvh2cfM1SK1RqjPUChnbUxBgNHsNoEX2xO8a8TvoNLQFRENOnYgmWMkk/ETFyLdtsao/Tms7MmVFNxdB4LU04qKJqCoqh9IqadOp9ERLQsACOkjpaML/wCqLUAcoFDzTSoZVSWiIPQ+o/nhps4nKz0XI1FQWOssDOtCt2KdYiCfUYFr5opTmmphUNNKTAropm5JUBmEII2kAXiSBkFs89eK4NBOV9ckZ+ysGRgBUGl1amHJEA8tyNgp6xf1th6pnvJVYRgrKSFlnAk6YdoIXSAIMxAj1wDXzOphTelWWmAbqGpjSuydSBe5HoJvgvJVqquFo00FArzAtpdHkggH8wOncRcNOIDTr3UPy7WteHVPV8ypGqk/IhBYhmYAXsOpN7LPf0wlmQeYPIdAIVnBJZdV+YEzp7xYAgyMR1aqlJW0MNavFXdy5ZgKkz+edgFtEbRhxXqaA9eolNQPiEl2g8oNvgG/Um4G847j/mvL/JDYH+z6Z/nxRa1s0lQIAoBBgyYmJ3gmmYsA3rhVGHqqVR20qbloKwQNGrdgxMgdYN4wNRqvJZCnlRArOZFRjpDTDQI2BgzcdZwrSaFQhEWmHbQakxsNQCqCR8MkxF5mcdF8tdVWOAifLx1mjKebYMbolRiGMQW0jaRIk2iSdu4wjOU0FRGT92wLMDywQY1Dl3aIImwntOAOGcSTU+9OsFmSYZtmC6T+RpEEd1N9sLpZwCf3nk1KksaQsBHLA2k6zcmwmI7RDhZdgg6/NtWlU7j/AA5q1JRlpaHMICXNMRqEgwQVYOB7EC2M24vwGvSYCoCNMhCCSsTqhT2Ez9caP+I1CvSCZlCKQRfLgPpYXJ5BEkdz3xU/DPiPMVsyq5itUrLVPl+UzMwYmwMQYgmZEG3bHptic7c4gUOqWucGlVGlWdHBBKsNoJB+2Nc/DfxRm62sVG1LSUczoWIZmALmLtpUWnafmKN4h8MulDz9UkQHQKRouVMnYjUIO0EwQLYkfB/j1aaii6BFI0sabaC463Gz2sZ/ng9dor0rD8ITRgfgcfDvWp5vPpUnXSapojWakIo30nSTbVaJKjcdIwunxaqEBATLqdyoALd4Jlm/2I0fxHFeApZNKb5bKUq4qyVq+Yvm1Gn/AFoWVhZdIY3PWRiucT8fUXrH9ry+bpuptRZldF2IY02RJPoxI7XvjFbsDyezrojueAIdkr5w/ioqavKcIqnmzFVdTnUCQVW/QE6mYf8AaRbBPFeJZfLJ5lV1d45TVa7n0UCY9TA7DGb538WG0CllqTqYIBssbaWRKfwwRcXnviIbw5xDO1fOrU2BO7V2FMsALgK0Mw6kKp+eC0v0281YA5Kpqiba6wm/GPjLMZlyGOimDyopsO239h7Yqb5kkkjc7+mLhl+GZOmCtTNLmGmClKm2kA9VqEgQOvLbsTGPZ7McNVylJap0wNVR4k3kgKAOo9r42Kbm0xha30QnsL4OKAoLgjuKyMlJH8kPU0kapCiWZhPNG8bQO2O5jP1q9VRU3AGowvwjaAOUAAwIGCqeoeYaZHwOpCxqNMXZTG3Isk+/fHeE5Zq9UJT0ggwqk9zAG11AMyel++Ll0guhSynDsM/nULceDgjJ+aGbUghb7AtfDycPR/Mdhqf922okkgu2kkTMEAAL23F749j2PH5G3I/Kad/I/wDaOnZTNfiDnMVaZMqppae41Fla+9wPucG5xtApFbABkCD4QqXS3of5DHsexQ2mOXwFGES0ayVd4HkaWZqVfPprU1vBJm0C0QRe++E+J62ghUVVVDRIEd45b/l9Mcx7F2uJdByt8I3/AC9E/wANzzVkR6oWprFfUrKGU6augHSbEwu57nviU4fWnlgaXZiwvBgEDc22G3bHsewKoSKpAyUlowE64qM4pkEy1NGUaz51Kk3mEtrVlNzezC4BXSYJBkYPzlLyHVlJbTrjWdUbHfcG8TNxY49j2NWg0VAMYm6WaTMeKqR8RVK9U0aq03paakq1NWmBN2YFvmDOIriWVp5XMcONGkilErtMXcqupdZnmgk3N8dx7GiQGva1thf/AMlTWY2AY5e6B4P4mqvKOEaag5mWW5rm56++Iv8AEDNrUqP+5o0yuoA06YT4ajIJixkbz6Y9j2HAIe2EJwBY6dWKkvwi4xUqV/2OoRUy9WzIwmLG6ndWHcYvI8PU85mDlczqq0qK6kmNYsCRrjWQet7wMex7A6wAq21kg0zNKTy+SlCgmUV6eWppRWAOVYYydJlviJg9Til+IOIPXp0mqGdVQhlFlNg06dgZ6gfe+PY9gbuaea0SqVxddDALIBF7/q2GFywK/M49j2HGk4AUo5oL3A6yUp4arNTSs6MVZSpUiJBBkXI9Pnic42i0OJZcoo52COCLMGhDMRfTUYSPTHMexD/rPgfZDH0DXFf/2Q=="/>
          <p:cNvSpPr>
            <a:spLocks noChangeAspect="1" noChangeArrowheads="1"/>
          </p:cNvSpPr>
          <p:nvPr/>
        </p:nvSpPr>
        <p:spPr bwMode="auto">
          <a:xfrm>
            <a:off x="155575" y="-1112838"/>
            <a:ext cx="1676400" cy="2324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hQSERUUExQVFBUWGRoYFxgXGRgZHBkdGhgcGBwZGhsbGyYfHB8jHBcYHy8gJCcpLCwsGh4xNTAqNScrLCkBCQoKDgwOGg8PGiwkHyQsLCwsKSwpLCksKSosLCwsLCwsKSwpLCwsLCwsLCwsKSwsLCwsLCksLCwsKSwsLCwsLP/AABEIAPoAygMBIgACEQEDEQH/xAAcAAACAwEBAQEAAAAAAAAAAAAEBQMGBwIIAQD/xABNEAABAgMFBAYHAwkFCAIDAAABAhEAAyEEBRIxQQZRYXETIoGRobEHFDJCwdHwUpLhFSNTVGJygtLTM0OTs/EXJERzg6OywyV0CDRk/8QAGQEAAwEBAQAAAAAAAAAAAAAAAgMEAQAF/8QAKhEAAgICAgEEAQQCAwAAAAAAAQIAEQMhEjETBCJBYVEycYGRocEUI0L/2gAMAwEAAhEDEQA/AJvTLtzbbFb0SrNaFSkGQhZSEoLqMyaCesknJI7ooY9LV6/ri/uSf6cP/wD8gh/8nL/+tL/zZ0Uex3CVAFRw8AHMYTCAjr/a1ev64v7kn+nH0eli9f1yZ9yT/TiOTscFUCy/IR8m7HEO0wE6dWnmfKA5iM8Zh9l9KF6HO2L09yT/AE+EHj0j3lQetrq9cErIf9PfFZRck1FShw+aa6Ec/CJekANaMGL8TujuUzjUtI9IV5frS/uyv5I6HpBvF29aX92V/TivSpj5aNu4/KCAgdv184zlCCiPkbf3if8Ail/dlfyR2NvLw/Wl/dlfyQnkoFRBCUB8oEsYYQGMTtneB/4uaOSZX9MwJN2uvb3bevkqXJ8wj4R8TLiRNmeA8pEIYbiu1ekG+ZYdVqW28Ikn/wBdIE/2q3p+uL+5J/pxYFWbg77/ADMJ7x2cEzrJGFWb5A5ZgfDxghmB7gtgIGoP/tUvX9cX9yT/AE4/H0qXr+uL+5J/pxXbRIUhSklnBY7u+HmztwiYnGsAvkNKamGs1C4lULGhCpPpMvdZZNqmHkiT/TiZXpBvkFvWZn3JH8kMEXeElkAJHCjnfEpu8gMz74V5hHj05i5O3d84X9cUH/YlfCXAcz0mXwl3tUyn7Ek/+uGvqRScmB3fF46/J7GoBHY8b5RM8Bgl1eky8lVXbFncMMof+uLGnba30PrKyNerL/kilX7dbDHLBBHj+MdXRftAF0bXQ890aSSLEEKAaaXRW29ub/8AZX92X/JA69ubf+tL+7K/kgUAKDio4QPPs4rCw5jWxirEMuzba8l2yzJ9bWqWufJStBTKqlUxIIcIBFCY3uPOOzctrdZ6/wB/K8JqY9HxQpkrijMD9N8sG9pZOlmln/uzortnVkDwbwh96d5+G9Jf/wBaX/mzopcm35GMYXNQ1LlYkhvHlq3lHctDuc3gK5pE1Qyo1MVCRyalfKGcqxrSA6abwx8ojYgHuXICR1JLPZx84+mWCS4B7IklTk7+A746l5wgkiUgCQm7pbOZaPuiIRdiPsDuhxOS6Q2Q+u+oiFIgBkNQuCmR2S5kmmEeMSWy7ZYLBApmQTXxhpY1MgsB9M/hA6w7njCvI1wgi3VRObCBk/nHJkFLDTU+XzhoZMB2mYAWOTOeW6Go5Y1OZFUWJHLIO5ufjAlsXjFSUS+D4lvkEhnY950gEX0gFSFZoJThydiwB0aj9msEKtIAxYgpZ94uQl9EJFfiauchD+BBuTl1YQG2WWXhCVy0gE9SWBUqZqtmW07zu4uGyrlPLmUD9WrjJyOJD10jszggvUqNHzmKf3UgUQOA7tYr20lvmdIgFWFSHOFJ9h9HHvanmM6xQASKkzMFPITQiABveODKfOKjd+0hWEhR6w1ep574sVltilAfmwRvxfDDCGxFZSuZW1C7OlyRmGpA1rmhJ9og7niUYhlRxpHCrNr4xgFGzCbYoQeecSHwlzwpFdl3IUqUSqhJLNk/bFpTLUnItHZliZQhjDFfjEti5fvEVjnmV1QzH7Tt4ZeUEz7WAD0gKeVQe35iO7RZwmArOsErlmoAceRHlDNHcTsaM72dtqFW6ysFD/eJIDN+lTnHpSPLVxMi87KmtbTIbl0yI9SxQJK53PPXp+QTeksCpNmlgf4s6B9lNlky6rZazqahPBPz8oa+myX/APKyV/ZkS6cOlm+NYjum95ZpiAO40hGcmtSj04W9x0LG1BlnBUiQ6SDrlH6zzcQrTd/pByVJjyXJnpgipVr8lCXKWsD2OtShYZ5cHhDY9oknXxb4h4vF72XGhaA1UqzyZqk8AMz+EU26tm7NKCCtAtC1AE4lLSEjNihLHFzUQxyEV4GBT3SbNfIcY4s17BQZz2wZKL7oK2e2fs04KSmUiVMYqBRiWKKw1CySnKgBGZbWCbRZwlWBKiVChSrrknIt1RlugH49iHjY9HucWaYwIpk0CF3PWA4ax3thdKkShMkLSmb78t/aB3Jc4SDWlC51zQ3fLtam6QpSNACVHuBp+EZ4tXc4Zd9SwShXrZbyR4wBbmSpZVQJDnhR4GVMmpWAhCplKsoBqtULOEAtmX7NeLbdlpnnCvDLQousBQUsj7NKeMYqBTZMNnLaAmfWmWZs1SgkgqUSBrXIcS0OLu2PtSmLKAamJwK6MSDGkXPs1KlVCWLe0SCTvOTtzIH7MO5chG5+0fImDf1vwok6+mHbf4mYL2QtQSwWANejCUk8CQxPf3wCrZEpFaHiD8qxsyJEolyC3PjuZoitN1IWlkly3vAB/g7coxfVPXxNOJPuZJdexXSTKsUiqgB4dp+MWhFnw9UhmpB8yyrkOZeJIJc6H503dzxNJtYmMmdXctqjnvEZkyl9x+LGE6i5VmiNKMLDSGdokqlEpVXcRqN8LVy1rOGWgrVw05wCknUcSoFyG1MmFpt4Cwxhla7AlIeeurf2aDX+JXyhRbLzQkHBKlpAq7AmnE1itF1XcjyZNzq2WWZMdeJMqW/tr15AVgCXJkS3UqcV6MkMTvzyyj7O6Wd1pj1+1Vv3U/OIFXKk1KleH4w4DVXJmNm6nF1qQq8rCUJIAtEnMv8A3yG+Men48y7PXWU2+yl3a0SOH96mPTUULJn7mJ+meU9vR/yEf5kz5xRU2dtHi0ena1LRecvCf+Gl/wCbOip3ftAg/wBohjvGXd3b4FoaVGljvFcvIqHA5d2UNhfC1JdKsKtBk/aaDtgKSiXPohWQfdv7eOWsfUWEgkbjE5CnsSoch+0sdwomTbNMFoOBRnJExRI6sgJBdxpixvTc+kM7fINnYyUlSDVUwpoX6oTi1DAZfClWlKUjI1DFn8O7siz2PaSyKSBKUVscQSUkkGuT0S29qUhLLDBoxnYLYmxy1qnDrzFOhIAxFISA5OiXcV8YR2y/Zs1RUVYAS+FJwjtIqrtLcIrFov8AVOmKUp1TCTkCctE8AN0Czps05JUO/I+WmkHw1UEMLJMsCralO4wBMvkk4UAlRyAryoH305COLmuRU1lTFKSnRINe0/JvKLHLs8uSlkpCd9M4Q7qhobMpXGzi+hAbjTMSCZgZSmG9gPjDqUWyz+hpENlDlzTlzpr9eTqzYQwS1dd+ucQ5H5NKQPGKg8qWp6hXMhXn84nQ1X0zJBz7RBvS0cjKoducSSUpPuh9SkAHvaMCXFHIRASjWjbwY/TFqGrs+fzguZYw9Fd4Ov7Qr38ICtMspFag5c/j9U38ykTlYNB51rxpYjCdHqAWOXDhTyhNbpBQXyevCu7hDCbNpl9fQgeecSQk5jLlujkbcd46FiHXTbpcyUUzqYAS/wCzqNfotCO+L9cFEkdFK4Zq4k59/jA9veSjESyVOKHIjNJ465ZHup953mtZIQlQ4kH/AFj0sWO5BmcL1CrZbwNXP12wRY7sV7UxnOQ3fj5QHs5dJJ6VZLuyX8SB4DkYswT2w9m46ESictmBCWBWB5o3wwmiF9oSQDl9f6ximEy1P1wKa22Zqfn5X+Ykx6JjzZcM0+v2Wrg2iT/mp38o9JxUnUhfuYr6Y9mrRaLehcmXjSJCEnrJFRMmnIqByUIz207LT5dZkmYganCW7xQR6UvazBS8tB8eEAG7kjeDw+miPJmyKxAGpQmNCv3POdmmrlF0qyPiN/yizXZeqpiWZilsjm+tdfnGq2/ZuVNouVLmfwB/n4xX7R6P5QJVJKpZIqkupO/XrDvOeUAfUKf1Co1UZejK0mUS+8+VKntf8YFllLnBRILLUM1H9Gnida9XMuWie9rBaJKsM8KEkkP0VQoNljoQ+rsTH5U5EqWZqygMCJUpJBwcS1ArcBlnnWCB/EKPrqQkImTcCafm00DYlDrMNwAwvXM8Y6s9nCjk4141zOprE2ztnVOsEgU9kzFffWzbsm7Ya3Ps+VMpZZPugZmtTw3fTmR75UJTjZeNmLxYWFAz7gKEnuqWHflA067VTFKCFgBIcuCSWzAD0Gjl84varjlqDYSO0/AwPL2WRL6ySrEQQXIavZXKNGNu6gf8herlIlzmFM4ZWCe9QSGzG7OoHfugC2WEy5qpZzFRxBy+uBiJCy5YxOyS6wwlklWkkVKS7hqgd75579Y/S5hSkgBR4O/LNT5CFN2S1rWEISCczpTUn63RZ/VJSB1usqjnwyyAEaqHuT5SqHj8xeu8xqrDwKVBy1GfnECbzBPtBq03w2tMmUoEhKSOFG00LiE9sulkFUokpHtJOY1pvH1WBZfwZmNkPepzaMKjQDwY+deUK56mPHxjo2lszTv7ngy57mM7rqcI0/aOvZAopu5USEGzFt2KClTJS2wqAUgnRQ6rjdmH4PC62oA9pBByYvnuqI0OVdaUpYJAA0YRSdsJYl2hAPvoxAfxFJPH2XizExLVU8967gNmk0iVUtoik20DOn1yiU2oHsh1G4QIqDzPr674WXgoAHh8/wAYItdoo+mXjFevO0FvrMw9Fk2R51cM9rwsg/8A6ZA/7yI9Qx5U2RBVeNkO60ST/wB1MeqorEgMXW6YAtuA8zERIMKNprThtAH7A81R8sltfOvn4R5eT1AXIVIlyYSUDCNVWdqioiT1cKFc98BlRBdDkHMfEb/OCJdqCs6EaQSlDBIYQW1XcFApUAQd4cEbiPhGf7R+jJBJXIGE/Yc4T+6T7J4Zco1KWsEViGdZmzqDAnGye7GZvMHTSiej60BEpUhThUpRGEioCiVVGYqFU4cYul3ID0FBQDdC68rkBPSJYTB72WIaJVvG7ce6B7svrCWVQgtXy58IScnvsxvG11LVaiwA3wOg4e3SPhtyJiHChSE8y8k4nd9KGH5soU8hE48RYVDrVOSmtAfHlCe0T5a/aSCeIrlvziC85hmew5J0cDjmWbLWFlku+aUqKpcxGH7bMeRCut2RC7F7Il+NFUbO5ZLps6JSCU0dydSzOz5t25wTMmhQZwRuoQ1d/wBVir+vrLJS5c0YHdy4Hv5QVKuq0KHWIQM6nt0hoyErxqLOLfJjJLUjo3KfZ1GbViW4pzzFVdJHNsh9fjCuZZ5qFqSVJWGYnRINATur5DfBNmt0qRKISvGo+0pvqghIFG40ra1Es+7jNtvQI6iT11EN1U6kcXoOJG4xoclKUpCUhkpDAbgIrFw3igpUumJZqeCXAr395h2m1pNHh4y64xLoSbMYSZOIxh/pM2jE23qMv2ZQEpPHCS5+8VRp+2O0PqlkIFFKB1ryHEuB37oxNV3dM5JYku7b6xfhAAkWS4VZr2JTEqryYb+0D4fVYQzbtmyizPqCN3DePKI5k9bAlKmORbPkYfxEHkRGs+8KnJmgBMpU1QSATwAJ8o4sV2TpyglKSOJow3xfrl2fTJSPeXqWduXjAZMi4/3jMeJsp+pBsjs41ps61Olpssga0Wk13V0jfnjKbolDp5VP7xFf4hGrR3p3L2TM9VjCEASgbczmtQ/5af8AyXCuzW7sjj0nXxLl25CFrCSZKCx4rmDPsMJ5FpBDguN4LxF6nDbEy30zjgBLrYrzbMw3k2wKzY/XhGfWe2MYaWe8TviO2xxzYQ+xLxLl7j3/ADiaXM0ORiuWG+qsfCHUi8n+UWYs6mQ5MLLCJsrfFH2xn+rlM9gUPhmjgcldhOE8DqA0XW0XkAGevlFH2xtiFylpJopk8PaB+EZmKFgBubiVqJkMopmI6SzTUpcP0a8JTXRJLlBfjh5QCi8JgJTNlqlnMEsx3sQog9haKzJutckvImGp9irE8GyPKLxc92WiYgKntLJphCnJ/eHsH+IKMBlVVFfEfjcg3IJd4ls4/Tb4UUkOR2wyn7LncDxBKD3AKSfuiFM25wSyZoSRnjwqI7ErB709kIXGpMoOZa6ny4b4YEAOsEpy0zB7m7oYWi+jk77jWlfruEKJOx5QVLTaElRDEKCgCOQTRoml3WsNjmSX34lnzQIY2MXamLVwf1Q1NqwoLiq6k+Xa0LLxwlDpOemb8u+JptkSosq0orolBdsqOoCO5HqyFBsUxRyCiA54JS254EJx3C8g3QkV2kEhKhgSAz5YWy4Qym3pJs6MZmpW2VX7hWscpVPnpaUjChSSQpQZL6OKK45dsByth0lWKcpU1VKGgSdcIDMOb0jjxJtoJYgUDEdumzLdMxqCin3EbhvL6+UM7t2IKmxMgEcSe6g4xbbLYUoDAAcAILXZQpL4ynUFMEfUHpdCI4AbMUydkJKGOALIIIKusxAZwDlv/wBIF2hsckoShaASHwAUw8dwHnBV73yZbIlqc+8ogFuFAz74VSFY+uaklzV35/W6ABY7j0x/Jgtku9KBQAdnm2cFBDR9MuowljXl3fJojWtnej5ZN3wdExl1qT3aoesSg7npJeX7wjUoya7ln1iQz/2kt8vtDONZj0fSilM8z1hthMo9L2zHTzROSMS0S0gjekKWacQSeYMZVKu+bLU8lRSeD+WUegdqUvOH7g8zFZnXOC6kpAcueJ1POJX9WUyMrbj8Xpw6K11M5kbTz5dJ0on9pIbwND4Q4sG1MpZYLCTuVSLIbCXYiBLbs7LnJIUhPbQjtzELOfG/YlS4XXprhVktwbPODvykfcJeM5l7PWiXMwSpikh6Vox94jL/AEMaDc11CUhiStWqlM5PIBgOHnCs6Imwbudjdnux1JF2uaodVKu38Yrdvuy1zJmNSCEj2RiSo/vEA+HnF3Sls6x0EE9n00Kx5ShsCc4DCpW9mwrpQF5gFgQxf/SLtZlAjlwMJp9mCuBGR1TxB07IUydqlJKpax1kkpPZr3MY4k5G5AQSmquXgzwzGKNtrYVTFI6JeBTqchi6aM7j6rHU3aRSgwccYMuFKZyiFOTUv9Hjug15hgxEHxhVO5UVXFbAWE5wRmUJ+WcSSdlretTCaWBAJwpSz6tm2tI0NeCQoA1BqTSj0c8KecMbROwpJZ20ijykb1/USfq/7lKun0aYSDNnzFkKFEnCkpGigA9eeXOLLZNn5UoYZaEpIcgmpc5lzWJDfJUkBKesdN3F90RLskwsor6wy3coQ+Xl9zVQjvUnnT5gATg62/3ef4R9kyyB1i51gQX3hOFQ62mGrxOZq1DRP18M+fKFdw6I1U7URmS3PyhLeVqlg4ApQcE5skPrv05Q3s8pPWwMtSWCiTw8f9YqW108JWFqoWGKncfrdzglxEkXCVgDBpM8Od4zB/GCcQIKnKVDUVfmNfxhMi8EYeuApP2nYpHBQy5GnCP3TlIxFRXLcddikpZvbAyfQglJ4ZRZ4oXk/Mb+tNRYwkmhOR3sfhEM2Y/Z3Hh4P3QOLUFZgKSQ/A+MDzlFLkF01zqpPbqPrjHBZ3KMLoS1pkk1/OIbeHWkN58TxjYYxC5baDa5A1M2Wx5zE/XKNwaLsAoTzfVGyKlV2ls5M4KPsBAy3uo7uUK02gKyNItN5e32CvaYU2y60TEgeyxLEZ1z5x5fqcV5CRK8GQBADFM1AUPj9awvnymd8s+wVcwwtliVLUwJUk5HUb3+cDrmUpU5UiIgqdz0FaxoxNYQFTFr0LBL7hq3Eknth7JIaOp2z7IC0lidNH4HR4XqWUUUCnm9eIg8mzcxKK0I4SWrpx+X15R0ZghSi2xIi3htIGzMOI3DZi6Z/X0YoO0lkX61jllsSQ4ILFnTpwAi1z7bu8NYVGUJk1i/VDU3mrDjFHpiVa4vMg4biy7tn59pyY4WJbR9OsQOxjD2wJmWVRCQoKUMPsFRFXyYkvWrGHuy0kIMwB/dz/igz1hEuYSvMmhIy0z0pDsma9SYLUgsshc4FcxwVAJYhiwGZBycuW0eGMpYlpwKLBIZJO7cTwgmXbUHUR9xJOVYXYPRg2fkQFM0k/m0dqqDmNT3RKLETVairwHa2fbEtptiJYdR1AYAkucqCsAKnTZr4h0KBiBDhRWnIE06lOZHZA0B3N5E9Se0TESwwS5HupFauAwyz8juMCIkKV/aH7QwIJCSFZBZ1YbqZxNY5SSoJDAN1R+yAztm2QESesBNpEvRSGH7wJfty7o1UL76E66lZl3gbLaifcUagZMasORy7Ie3vd6LRKxyyFJIfyfka1ELdqLmJrnnUaPXup4GK7c+0q7GtjWWfaSdd53AxWi64mc5umEr973FNs8wmWCz1Tp2UbdEFhv11ZlKtQSQ5y7uHnGrLkSbbKK5Zo9N4erHUV0PYcozvarZAgkhJBGoEPVgdNEkHtf6g4nhSnQ0snMFkoVyA9k8qHhUnideJBAWDLXuUM+KTkRxBI4xW1T1yzhmdit0FybcVIwLHSS1aO7Hekn2T9GkN8cDyR5ctqCrbZmz6eS4qXHSpc0yqa9useh4807M2kIttnSC72mSkq1UOlQw+e9o9LQ5BQk+Q2ZXr/n4Zgc0winaYElTgpNM+FOyBtrz/vAfLAnzVCxNrc9UuO760jxPUNWVp6eHHeMGWFCAxTqaEQALmIIOjkM1c8n3cY+yp9BmTwpBMu0lVAWGSiPd1wj9quendAAK/c62TqcWueHwvQUPZpw47ucB2qX0tC1e4ceDCCLXJRMbq4SKIKc+XHfXjAVondC0sgkkAlW8ZsOAgHH9RmP67iS0WJaVMAVDQgEv3ZRyqxrTVQw/vEJ82iySbtE2WtSwcIFDlXeIol53fP6QpcYdFVJI8ge+G405Vy1GtnIuviNZc0lxJSqZM3pyD7nyfeWgmy7OLlDrkhSi5IDBzok8BTi2kTXKhMpCUDNgoqeqiRUvz7mEW+XNTNQy2fIjfuPlujAbJVTX+4rK7CmYalFnqtUkkyMCsTPixOGfIdvHsi1XWvpJQKvaYYgQHBbIwBeVlMtWEkke6de3iI+2a1qCSUkBSc3dlc6Hm4q4HI8h5Hiw3MdfbzXqFWm6paSVA9GWJ6pzbOmRiA2pagUywUJUkOsumYCTkEEMKak/egRNmUtSVYjMWHCVTGIS5BOFIAJLgNUFgOsjU2SGcI66nYqJoD2N91A1qxcxxAG4ksTqSS5SUnEfbVQqLYlFsnYaDIDsge8ryKQUyxjUHH7IO4n4Z10eJpbDJQUtQ9pVKPmMPsp3Aa1rnBUqxpCQMCaZVJHiHjAFvc3cqWy96n1v84C60kKUpquQBlo7MMqw+2ssKlMuX7aKipcUpTiYmtFwylOyMCiGxJ+T8BBNkUpaMM1LLSGciitMQVkQc9/KKVcNoCZ1uQXNfSbXLYsJg9pDsaajnFa2n2YLkgdgbvaBdobrmSZnSySoKFXFCKwzub0gypiQi1MheWJix0ckeyYdXyO4N1r4lJsl5zrJNxIUpPezbiPe7Yul27dWa1DBPHRLLh64T8Rpv7IkvnZRFo60tSVJry4M2r8YpV47E2pCmQnENztDOSsKMAgg2I62o2XkLGJM6WNaqfPlrGbWmSmQrqrxPRgCHhteMpcgYJjdIaiWkmn75+TQLdd0B8cwPqEsDQ+9wD0A1zIYF2p7R3cU3uPU72Tkn12yKWCHtEkoSKEvNSy1bkjx5OY9RxgezNjxWuSsjKdKJJYV6RLBzXlVzuNY3yHI1xOQVKLttPwzxr1E/wDkqALDPCpRSo4QCSKZb3bQx92+BNtSkayk/wDmuJrMiXIl9Y4lnQZCPG9Ug5metgb/AKlE5QhYZ3SDmcieA+y+89kGyrR7KEppkEjvOfiT28R03nLWhQLYnfUudMVDh8/OPibQJY6pJWr2lN3AfZSN0T9Qtn4jUHCklwVtVskj7I+eZjhNl6bMBgXJPu8t5+cA2CUqYogZP1jpB9pvBKR0aSyRmdSdYauxbdRRFGl7gl8XmUtKQkhFGIzJ49sN7DdQ6AJWHcOp2NfwOvCBbDZMawQGSMt/nE20F+pkSygOVkNy5xRiAo5H/iLck1jT+ZTJiwmYpAPss37pJAI7QRDe6LzCVB6tTmPwhzs1YgqznGHC6sdzN8++KxeFlMmapIdgWB39sTZMLKA4lmPIuS8Z+JaL3SmYgH2tQQ2mefDMRXpMxlBqvTcD8o6um+i+AkMrwO/4GF9pnhE3C4PWFOZy7oE27hpiJwUoY5VLcspQbJg4B3h3dQYnqhnLvuMqkjCxSOjFAhgMROQbIV0yzfdH6XKAALDmVP3OnwHwp0K9YsAPZbz5l+7mRFL+zZkai4Da9n1TesClM3PECdMkjq+yBRvNzHyWLTLH5xILayziB4gFlDk0GG8gNYitF6BneJGcNqpQissQ3lt0mS4UVlX2QlQJ72EVqZt7PmqZIEogukuagVIKqAA8hzix2nZ1U9ZMwjET1UHEGG7cd5qe4QwTs3glKQlQT1FJAD1UUsVKIqc6dmgivGMaAWNxTliddSO6ttJFoAl2n81OGYUKE7wYWX7sSZpK5RSFZ9Uukj6+jnFXvy4ZllUJZT08sAKDAhSHegPwPhCqz3muWWE+0SRuKSW4UPwisYz2hiOQ6IjJZttiUWK0a0WGIfNifhEVq9INqmDBjUt9wA13s/dES5omFJ/O2l81LUZaRwZutqXg269nA5WsGu7Kgcsx90fAZwftAthBpv8AzF93XSpa8cxJWonqpJbEr7LfZDgnsGsO51yFGHpj1lErUAoO74QMmDAZ5DEQHNDYLqu0JebhY4WSMwlIcAZ1zfjU1xU/W+X1glTKwA4lkEh3KlGrlgOO7fCDm5NQjRjAEBuWS1psxUzCcgS0AnDixpxEanCCCSak4BlQbjGO3IgqtMlQSAOklhIeqU4wa0zLkmuZMbDFWDqTZ+xMt9Il9pkXgl6ESEKfIDrzczupCAXmucXKlIQdclr5P7CeJqdAM4H9N9qMu9JaktiFmls4Bb87OqH146RU7nvWateqie2Ay4Ax5RuHOVAWaJLtSUgMAlKcgMs+8mvEnjDSwyFTQFLPRyw37y+T5CE93WMSwJtqLDNEse0r8OJp8SbVfappDdVI9lIyHzPGPPbEBuegHLaGpYfymycCEhCfrM/CPt32IzVAsW1fjm3jEF0XOqdhUsskab+Jg1e0YQ6ZSaVZTg8PrOBCdNk6iyexjjS33imzowpDrIpw4mE1lu71hWJVXop8i2sQ2QLmrc5nPyi12WQmUhywAqTDkBztZ/SIliMQodmSlaZMt1EBKRCu5Wny5ilJGFa1MDWjAfCFN7hVrmMhRwg0FW5t3xabssQlS0oGQH0YqRvK2uhEOvjSyfcZk+2iVWK04EJWpKk4kNudmc7j5iILgsU+fOTMWyAC4AdX3mIc+HKNG2juhFoKqDEgAJVmQaqIzFCMNOUJbPZVJDdIjtQrLPMzq/CAKgGgIwZGYbMM9WUTVaG0BRme1fHtrxitWuw2qTMVMB6UH3QcOZcEgu5DHjxMWK0WFSylSVpK0dYMnC/AnEaHJ24wKi/OkKnMpBSWUyyvCxY4mYAvufnCMjjow0HyIkt0u1IZ5DvqmYCORo47oGk2C0z2xJEtGZS+JSmrhrhAByzHOLLZzNUcKlIO73uT13A1ePlqtaZCk9JiBJYKSmld/Wp8XgF9vxGFydXILPYLXLaVKXI6J3SJgUSjVg2m7POCrbesxE3B0HTEhONSFMC76KFDQGpiacV4er0fM4tdRmT2mIrNNwFEtRxKW4x71e0x6oAcAgcgIYV+aibgtqviTiJtEmZjUwAKFKHBKSlwTXPNzpC6bdCVKJEhhuW1H4gnjxh/eEkTApJZhriKSkgMS4FKvrVyI/S0aKJWpAClOwwjQnIAsHbNg8Z+nqbcBsF0JlgHDhWQ7hLMODpy7XNIEtSnW6UgpyBORwqdRP8AFh5sdKwZabS4IlpxTFFqBnYAuSxOEPU178hpNlKSp2JQKnrVUSWAoGAqA2gGVISN2xjCfiQTbyRLJQlyZbFVPecEAlwASTlnTQQD0SiMkhausskqX1QXA92pIB5JGeKOVyTiwg9VKsayxdajmQd5PVGbOnQRKiXOdyUOS7YVMRuYF2AAA4CHotQSYVdMhXTynX/eS/d/bFHxOI1uMmuhU0T5TlDdJLyRvWmj4s+yNZi7B0ZHn7E8/wDp7SReUtTOPVkCv/Mm/OKPc1/rs83pZZAUARUOz8N8aJ6bp6fyghCmrZ0EPl/aTXHDIRmV4XdhLpIrUQ00dGLFjqOLLfU6dN6xJKsyT8TGlbLXApQxLLJFSo0EYxZbUUqBHVUkuDD2ZtfaprS1TVKDhg4Hk0JyY+Wh1HY8tdzYr32tlplmTJOKjFYy4hO/nC+5LIqcWFEuK/KK7svs7NmEFb1+qxp1jssuzSnWoJAHLsEStjDGpUuTiuh3J7PLk2cDGpILdvhC63Xt6yejQCEP2qhLab1NsnpCEkJFA+7Un5cotV2XSiWHOfHsgfc3sXQmUqe5tmE3Vd+BIeIr+v4yAEoTjmqyG7iWgO8dsZSAUyuuoFsiAD8eULLvkKmL6SYSVHw+mMNLhBwSKCFjzeObmQrB1y61EqVuc6DgAAIWW6eJMwpUSAXZmCTRy5AzbWhoWyiy2eUw3xVL/UibOUhwoJCAsEnfRsJFdK0yeNdaUfmcptjBLDalzQpSFBIJZIqos7AkkgPqzntjhFxps4VMGJWB9zq3iia1btg5MuYE9SYtLBwFsvLRsILZDN4WyZVuWoBc1KUO4wS0uWqKl/Ewgr8CN5fJjO7rwTORiUDLKCRhPLNyN2g+URTb1S7OkmjgitedD2R3LSU4xNImJzCiwbgoUA3uPCjo5lmkYjhlpUp3BxKJcZN1+Az3Qkrbm4wVWpbUp6odKDx18qcnhfetiE5ABdLF3BAKWqCkVT5QN6ozlC1oOZwrUp9TQk/WUDovWYR1yihyS5J3cSS+X4PXeqk51CVW/opb4TQsnMlxR2z7N79oKLKWK5q8IJxKTQZPnTKpzepIFTBNjAmgTSkgVYuCP4RrkA43UoASKmYJnWUQU0ISctCH+PCEk/AhCNrqLpKmbHQPokangXJ4uDAV7zwCUp9pZKsias2m7OnDtPmWnCC5qogVDMCxANXDuDnqKUMKrCBNm9IpsIrU7s3GQz1b5qA+Yy5GmwhICVip6xxHDqWyUCK1auQjk2hK3SlglNeqmhIO/NXcqDL5KVMSUgBOasOpcMFDPu8IRm8F1woWtqYiyQ3Eu48IoT3C4B1GN1WjFaJTOB0ksl0+11xqWNNzNGsxjV0WtSrTIJQgAzZYfpA/tp4HF2nujZYtwigZJnOxMT9NtxLnWtExIcCSlJ3hlzC+/WMulWsy1YJlU8QxHxjYvSjtCmTeCJai2KSg965oocgaDOKtbLos9sAJASWBdJrXN4xnKnfUJcYZfadyk2y7AoBSC4z+EAInqQoHIpIIPEF4sFtuCdZCcI6WUTlqOLGI5lmlz0lQzO7Rhkd0GGBGoBUg7jqx+lm1ISEgS+BAb4tDW6jbLeRMmFSknI6dm6M2tNgUjJ2h1s5tjabMCmTMwj7Kg4/CAbHr2w1yb903nZ3Z4Sa6tWOtpdqZVnSUghUxQICQXbRzujJ5m3lvnBjOwg06gbyrBtz2Ekha1OdVKOsKK8FjQebXLNcdgKzjUOMXewyGGUKLqkASwRWgy+f1rFf9I22syyoTJkgJMwHrGpAy6o8HPGAxjc3I1zj0h+kQyibNZlMvJcwH2a1CToePOAthpalAqVVRxKJNcRGRcu2Yc501ikXZdK5wVMU6lMVbySA+Wv4RpKLVKsdlSupSAAkpIc03scxnDX6r5i0/McyFqVLSWGI5pdwQXq+YFKPSmUfH1w4QpXXxllOWCWzBqfZfdCS67yRamWl2OFKklZRhmAdWoHWoCzFt4cwwn2lUsgKxFdQlmdeZBQcIRjqXBA38435ShaMOIIBBycYWAFKaM1N4bPhEBlZmlfaOSi9QkEB25v2s5jRPl9IsDEZiRhdWJKCzdRKlU0qU0JaPstEw1Wps+qEjCK7/AGu090MW6gaudqSdS43ODprTnx7cgPyYmcp1Ulh8QHvatXJJBc7x4yWyylakpJVgJLgODkWciuEs292gsSQhITLATuAGr8BvL8T4gxIEIAGA3veICFEsAxloAqchjUz6JUAA2agNYQXnamwIoCCVK1qgFWGmYDFyPs0zIg69pKpigUMQigJyLOcR4Yi53AgjIvSp9txzFVIACkIfPCSEYlNqorKyP2DucHiSxAyNuWi1XssSVTFEqmKNBn1lp6qdwZCj24uEMtnkFUsAkKoBiNQWq7HMCihy5QitstkoSVfth9CsYEudQEl+J3aWe7h0SMNRhTiJLgszAFtQADnqecLyCl1DQ7gdunEzWGLElJwgnqkAkupquxTo0CWmU2GpWSahYSSotXo2NAN9Yr1735gtJDBSQAFA6uSpu4gHtgmRtRLUpziBNC7EcnzAAGWUPXGQogFxcsVgW1skplqcCYjGGCQOuNWcmho5BeNejGbjtKTaJAC0kdJLYYj9sMwxeYcxs0U4epPm7Ex70ubJptVtQsqKVCSlIYjRcw5EcYz+bcdqslUqC0jIHqlmckPTKmesWj04X0uTeUsIp/u6C/8A1Jo+GYigXvtZMtCMJcDVia/XjHFX5fU1WTj9y0XNtYmbRWbVfPMZMOcIdpbZKTNBkBle8RQHsyPP/SEaLDX20tUYkl6gPUZ6gO3kWKsliUVBaq55vu37xnHBApsTmyFhRjm57dLmjAtICmZtw/ZH1pHN4bKEpK5YY7o+W26MSSv2SmruKDmHcRxdW0SpagmaW/aAz0rvo0ab7WcK6aS7N3zKlKEu0JKWIGLdz3c41e6jZyl0zZZTTUecZHeSvWZwCUhkiqmZ3y+uMCq2ame63k3OlIW+PlvqEH46E2i8tvLFZkf2qVrDsiWcVewebRnar2XeNp6Sanq5JSMkh8sw5hDZNl5iixp4ecXbZ25UyxV3+t/Y1NNYziEmglv2jOwWEIbCGIq2WR57w1PCIb8nmbLVJlhgkBZFCSTiP8P4tR6PPUypLUGRbeRka14dvN4pFzoTNM0FQUU4VpKM2qHLsWbRnerwu4wiUK779VIkql9aXOTNE2WcILhcvo1AuKdQhQPE84u2zxmIBlLwsQFYklRx4xmlRLF0mrajjFfvC6kC1KVMlzloASlAls7gJ9on3akU3jJouN32EMCRh9lIQkkYUpDAVNWDVOcc5BmKCIehBAZSsb5kgDOgBAo+kcolkAYTTjUfMd/ZpHFllu9VpANOsvLtNY76yKviT2UbNiPIivARlzSJFa7d1SA4VV945b/wORAhSu8lKmdElR6qes2SSSqpLVNEtuCsVdCrTeCarI6yQ7cXwpS/7Sg3JOLmslS+jBWqpWpiaviIqODAJA3YaZNC23NGoLeN3TZyVCWpKStqkkMhLsBhBbEXPLEMjCmy7JzUFlAMVJAIILJAU5bOoJpx3EtbrEoBOg+TUA3aeNI5tt5YUqUoEMG0NVUFe3Xce1gJUTKBMRyJHTWsApLJ6wBBDtVLDcAQk71E6gCDrXeCuimrei5igjiEkdjMgDc7vRnIss50KUk4mFG1JYDnUvlmCKwFbrGDgl+zhcAjJxmW1dWMnfnwC+zCAoSjzpPSKWoEqJUedKB/jzgJSa/X1oYs1suzCsBRwTWdKgCxbUkD61aFVuQonrJAIzIo/EjQnu3PFysJMy1JNl39estf7+S/+KnKPTcea9nJGG22TV58n/MQfjHpSGiJaeffT5KCrzlBwD6vLAcgZzZuZOkZ9d914z1nAJYfMR60tdxWecoLmyJMxYDBS5aFEDNnIJZyS3GOBs3Zf1aR/hS/5Y4iYDPLBQEKCAzgsVbgaFySzAP3msS/lQCiEuXzUxBoKYUgBLmpYk5VDV9PK2TsRzslmP8A0Zf8sfRsnYv1Szf4Mv8AljONwuU8zXfNMyaEKfCp+q6q1di5qDDNd0yHqlAehGKo11IJPKr6CPRA2Ysn6rZ/8KX/ACxINn7MP+Hkf4aPlGFfxND/AJmAWC5pKaJAFdDiPjH2xS1GcQkKQhBYlWZIozYjwJZqUjf13FZznIknnLQfhH78hWf9BJ/w0fKA4H8wvIPxMZlSCcsWWdeAZmOpAg2TjSdFc6Hy+Eaubgs2fq8mmX5tHLdEibokjKTKH8CflAeL7h+f6mdyLehuskpOeQO6CETwdVePnF9F1yf0Uv7iflHX5Olfo0fdT8oHxfc7zfUoyZaXJYknMlo+zZoSB1VAUyY5lm5cd2oi8eoS/wBGj7o+UffU0fYR90fKO8X3N831KFZ7agAhQUghs6/Ev2tH4WtJyUC2bFqmrDuJ7zF8VYJZzloPNI+UR/keR+hlUy6iflxMCcP3O8/1M6n2UKVUMxCqZKU2EUyYAtyEQWqyFWAVISDUEAuqpLGho1N5OcacLslDKVLH8CflHQu+V+jR91PyjBh+53nH4maJkOGyIGYDdhTpzHhCm2EnqghhUu+ZNKZinm+4xsBu2V+jl/dT8o4NzyCXMmU4yOBNPDiYPxb7meb6mT2eX0aU5JGLERp1aDscvpQHdEUu1DpCDkzAHU0bjkfE9mvG6ZJ/upf3E/LiY+G5pBDGTKI3YE/KMXDvuac/1Mht2FRCTmKp3hmFO/yhZalJA6wcFg7Pm+mvKNwNx2c5yJO/+zR8o5Vs/ZjnZ5By/u0aZacTDBi+5nm+piF03WuXb7OQMQ6eU43ddNeyvdG/QIm6ZLg9DKcFwcCXBd3BaDIct1uJcgnU/9k="/>
          <p:cNvSpPr>
            <a:spLocks noChangeAspect="1" noChangeArrowheads="1"/>
          </p:cNvSpPr>
          <p:nvPr/>
        </p:nvSpPr>
        <p:spPr bwMode="auto">
          <a:xfrm>
            <a:off x="155575" y="-1143000"/>
            <a:ext cx="192405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t1.gstatic.com/images?q=tbn:ANd9GcTfxbVkjBeAM_SuoKEp0xEeXlgzqTYR7IjPWoi5_ueAP_u7UTnjj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99066">
            <a:off x="5943600" y="2362200"/>
            <a:ext cx="2809875" cy="1628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228600" y="3810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en-US" sz="3800" dirty="0">
                <a:solidFill>
                  <a:schemeClr val="tx2"/>
                </a:solidFill>
                <a:latin typeface="Times New Roman" pitchFamily="18" charset="0"/>
              </a:rPr>
              <a:t>Organic Compounds: Carbohydrates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685800" y="1524000"/>
            <a:ext cx="8382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endParaRPr lang="en-US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The elements that make them up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sym typeface="Wingdings" pitchFamily="2" charset="2"/>
              </a:rPr>
              <a:t> </a:t>
            </a:r>
            <a:r>
              <a:rPr lang="en-US" sz="2000" b="1" dirty="0">
                <a:solidFill>
                  <a:srgbClr val="FF0000"/>
                </a:solidFill>
              </a:rPr>
              <a:t>C, H, &amp; O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Glycosidic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bonds attach the sugar monomers together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3 types – 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    (1) </a:t>
            </a:r>
            <a:r>
              <a:rPr lang="en-US" b="1" u="sng" dirty="0" err="1">
                <a:solidFill>
                  <a:srgbClr val="FF0000"/>
                </a:solidFill>
              </a:rPr>
              <a:t>Monosaccharides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	      (C</a:t>
            </a:r>
            <a:r>
              <a:rPr lang="en-US" baseline="-25000" dirty="0">
                <a:solidFill>
                  <a:schemeClr val="bg2">
                    <a:lumMod val="25000"/>
                  </a:schemeClr>
                </a:solidFill>
              </a:rPr>
              <a:t>6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H</a:t>
            </a:r>
            <a:r>
              <a:rPr lang="en-US" baseline="-25000" dirty="0">
                <a:solidFill>
                  <a:schemeClr val="bg2">
                    <a:lumMod val="25000"/>
                  </a:schemeClr>
                </a:solidFill>
              </a:rPr>
              <a:t>12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O</a:t>
            </a:r>
            <a:r>
              <a:rPr lang="en-US" baseline="-25000" dirty="0">
                <a:solidFill>
                  <a:schemeClr val="bg2">
                    <a:lumMod val="25000"/>
                  </a:schemeClr>
                </a:solidFill>
              </a:rPr>
              <a:t>6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= glucose,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	      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galactose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, &amp; fructose)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en-US" dirty="0"/>
              <a:t>					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en-US" dirty="0"/>
              <a:t>					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en-US" dirty="0"/>
              <a:t>				          (2) </a:t>
            </a:r>
            <a:r>
              <a:rPr lang="en-US" b="1" u="sng" dirty="0">
                <a:solidFill>
                  <a:srgbClr val="FF0000"/>
                </a:solidFill>
              </a:rPr>
              <a:t>Disaccharides</a:t>
            </a:r>
            <a:r>
              <a:rPr lang="en-US" b="1" dirty="0">
                <a:solidFill>
                  <a:srgbClr val="FF0000"/>
                </a:solidFill>
              </a:rPr>
              <a:t>   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                                 				  (2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monosaccharides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joined; ex:  sucrose)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en-US" dirty="0"/>
              <a:t>(3) </a:t>
            </a:r>
            <a:r>
              <a:rPr lang="en-US" b="1" u="sng" dirty="0">
                <a:solidFill>
                  <a:srgbClr val="FF0000"/>
                </a:solidFill>
              </a:rPr>
              <a:t>Polysaccharides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	(long chain of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monosaccharides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; ex: starch)</a:t>
            </a:r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5488" y="5443538"/>
            <a:ext cx="2876550" cy="838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75" y="3962400"/>
            <a:ext cx="3781425" cy="16827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229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9575" y="2667000"/>
            <a:ext cx="4924425" cy="1485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2295" name="Line 9"/>
          <p:cNvSpPr>
            <a:spLocks noChangeShapeType="1"/>
          </p:cNvSpPr>
          <p:nvPr/>
        </p:nvSpPr>
        <p:spPr bwMode="auto">
          <a:xfrm>
            <a:off x="3581400" y="31242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296" name="Line 10"/>
          <p:cNvSpPr>
            <a:spLocks noChangeShapeType="1"/>
          </p:cNvSpPr>
          <p:nvPr/>
        </p:nvSpPr>
        <p:spPr bwMode="auto">
          <a:xfrm flipV="1">
            <a:off x="5181600" y="49530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297" name="Line 11"/>
          <p:cNvSpPr>
            <a:spLocks noChangeShapeType="1"/>
          </p:cNvSpPr>
          <p:nvPr/>
        </p:nvSpPr>
        <p:spPr bwMode="auto">
          <a:xfrm flipH="1">
            <a:off x="4219575" y="5181600"/>
            <a:ext cx="9620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298" name="Line 12"/>
          <p:cNvSpPr>
            <a:spLocks noChangeShapeType="1"/>
          </p:cNvSpPr>
          <p:nvPr/>
        </p:nvSpPr>
        <p:spPr bwMode="auto">
          <a:xfrm flipV="1">
            <a:off x="3581400" y="5862638"/>
            <a:ext cx="1714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229600" cy="639762"/>
          </a:xfrm>
        </p:spPr>
        <p:txBody>
          <a:bodyPr/>
          <a:lstStyle/>
          <a:p>
            <a:r>
              <a:rPr lang="en-US" dirty="0" smtClean="0"/>
              <a:t>Glucose, Fructose, and </a:t>
            </a:r>
            <a:r>
              <a:rPr lang="en-US" dirty="0" err="1" smtClean="0"/>
              <a:t>Galactose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Monosaccharides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6096000" cy="43735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Glucose</a:t>
            </a:r>
            <a:r>
              <a:rPr lang="en-US" sz="2400" b="0" dirty="0" smtClean="0"/>
              <a:t>:</a:t>
            </a:r>
          </a:p>
          <a:p>
            <a:pPr lvl="1"/>
            <a:r>
              <a:rPr lang="en-US" dirty="0" smtClean="0"/>
              <a:t>Made during photosynthesis</a:t>
            </a:r>
          </a:p>
          <a:p>
            <a:pPr lvl="1"/>
            <a:r>
              <a:rPr lang="en-US" dirty="0" smtClean="0"/>
              <a:t>Main source of energy for plants and animals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Fructose</a:t>
            </a:r>
            <a:r>
              <a:rPr lang="en-US" sz="2400" b="0" dirty="0" smtClean="0"/>
              <a:t>:</a:t>
            </a:r>
          </a:p>
          <a:p>
            <a:pPr lvl="1"/>
            <a:r>
              <a:rPr lang="en-US" dirty="0" smtClean="0"/>
              <a:t>Found naturally in fruits</a:t>
            </a:r>
          </a:p>
          <a:p>
            <a:pPr lvl="1"/>
            <a:r>
              <a:rPr lang="en-US" b="0" dirty="0" smtClean="0"/>
              <a:t>Is the sweetest of </a:t>
            </a:r>
            <a:r>
              <a:rPr lang="en-US" b="0" dirty="0" err="1" smtClean="0"/>
              <a:t>monosaccharides</a:t>
            </a:r>
            <a:endParaRPr lang="en-US" b="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FF0000"/>
                </a:solidFill>
              </a:rPr>
              <a:t>Galactose</a:t>
            </a:r>
            <a:r>
              <a:rPr lang="en-US" sz="2400" b="0" dirty="0" smtClean="0"/>
              <a:t>:</a:t>
            </a:r>
          </a:p>
          <a:p>
            <a:pPr lvl="1"/>
            <a:r>
              <a:rPr lang="en-US" dirty="0" smtClean="0"/>
              <a:t>Found in milk</a:t>
            </a:r>
          </a:p>
          <a:p>
            <a:pPr lvl="1"/>
            <a:r>
              <a:rPr lang="en-US" b="0" dirty="0" smtClean="0"/>
              <a:t>Is usually in association with glucose or </a:t>
            </a:r>
            <a:r>
              <a:rPr lang="en-US" sz="2600" b="0" dirty="0" smtClean="0"/>
              <a:t>fructose</a:t>
            </a:r>
          </a:p>
          <a:p>
            <a:endParaRPr lang="en-US" b="0" dirty="0" smtClean="0"/>
          </a:p>
          <a:p>
            <a:pPr lvl="1"/>
            <a:endParaRPr lang="en-US" b="0" dirty="0"/>
          </a:p>
        </p:txBody>
      </p:sp>
      <p:pic>
        <p:nvPicPr>
          <p:cNvPr id="29698" name="Picture 2" descr="http://ts2.mm.bing.net/images/thumbnail.aspx?q=4753206519729277&amp;id=bcd8a5cd8f3926bfa4e9410991f5e2c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6582" y="2743200"/>
            <a:ext cx="1893093" cy="19050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V="1">
            <a:off x="6248400" y="4876800"/>
            <a:ext cx="609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Disaccharide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4648200" cy="43735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Disaccharide</a:t>
            </a:r>
            <a:r>
              <a:rPr lang="en-US" sz="2400" b="0" dirty="0" smtClean="0"/>
              <a:t> – two monosaccharide bonded together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Table sugar (sucrose) </a:t>
            </a:r>
            <a:r>
              <a:rPr lang="en-US" dirty="0" smtClean="0"/>
              <a:t>= made up of glucose + fructose bonded together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Milk sugar (lactose</a:t>
            </a:r>
            <a:r>
              <a:rPr lang="en-US" b="0" dirty="0" smtClean="0"/>
              <a:t>) = made up of glucose + </a:t>
            </a:r>
            <a:r>
              <a:rPr lang="en-US" b="0" dirty="0" err="1" smtClean="0"/>
              <a:t>galactose</a:t>
            </a:r>
            <a:r>
              <a:rPr lang="en-US" b="0" dirty="0" smtClean="0"/>
              <a:t> bonded together</a:t>
            </a:r>
            <a:endParaRPr lang="en-US" b="0" dirty="0"/>
          </a:p>
        </p:txBody>
      </p:sp>
      <p:pic>
        <p:nvPicPr>
          <p:cNvPr id="28674" name="Picture 2" descr="http://ts4.mm.bing.net/images/thumbnail.aspx?q=4658369364296287&amp;id=88b9e9ff26a14ee52bcccb700828622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676400"/>
            <a:ext cx="2257425" cy="2714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639762"/>
          </a:xfrm>
        </p:spPr>
        <p:txBody>
          <a:bodyPr/>
          <a:lstStyle/>
          <a:p>
            <a:r>
              <a:rPr lang="en-US" dirty="0" smtClean="0"/>
              <a:t>Polysaccharide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5029200" cy="437356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Polysaccharide</a:t>
            </a:r>
            <a:r>
              <a:rPr lang="en-US" sz="2200" b="0" dirty="0" smtClean="0"/>
              <a:t> = more than two monosaccharide bonded together by </a:t>
            </a:r>
            <a:r>
              <a:rPr lang="en-US" sz="2200" b="0" dirty="0" err="1" smtClean="0"/>
              <a:t>glycosidic</a:t>
            </a:r>
            <a:r>
              <a:rPr lang="en-US" sz="2200" b="0" dirty="0" smtClean="0"/>
              <a:t> bonds</a:t>
            </a:r>
          </a:p>
          <a:p>
            <a:pPr lvl="1"/>
            <a:r>
              <a:rPr lang="en-US" sz="2200" dirty="0" smtClean="0"/>
              <a:t>Serve as </a:t>
            </a:r>
            <a:r>
              <a:rPr lang="en-US" sz="2200" b="1" dirty="0" smtClean="0">
                <a:solidFill>
                  <a:srgbClr val="FF0000"/>
                </a:solidFill>
              </a:rPr>
              <a:t>storage material or building material</a:t>
            </a:r>
          </a:p>
          <a:p>
            <a:pPr lvl="2"/>
            <a:r>
              <a:rPr lang="en-US" sz="2200" b="0" dirty="0" smtClean="0"/>
              <a:t>Storage (examples</a:t>
            </a:r>
            <a:r>
              <a:rPr lang="en-US" sz="2200" b="1" dirty="0" smtClean="0">
                <a:solidFill>
                  <a:srgbClr val="FF0000"/>
                </a:solidFill>
              </a:rPr>
              <a:t>: starch, glycogen</a:t>
            </a:r>
            <a:r>
              <a:rPr lang="en-US" sz="2200" b="0" dirty="0" smtClean="0"/>
              <a:t>)</a:t>
            </a:r>
          </a:p>
          <a:p>
            <a:pPr lvl="2"/>
            <a:r>
              <a:rPr lang="en-US" sz="2200" dirty="0" smtClean="0"/>
              <a:t>Structural (examples: </a:t>
            </a:r>
            <a:r>
              <a:rPr lang="en-US" sz="2200" b="1" dirty="0" smtClean="0">
                <a:solidFill>
                  <a:srgbClr val="FF0000"/>
                </a:solidFill>
              </a:rPr>
              <a:t>cellulose, chitin</a:t>
            </a:r>
            <a:r>
              <a:rPr lang="en-US" sz="22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200" b="0" dirty="0" smtClean="0"/>
              <a:t>A complex carbohydrate is a polysaccharide with </a:t>
            </a:r>
            <a:r>
              <a:rPr lang="en-US" sz="2200" dirty="0" smtClean="0">
                <a:solidFill>
                  <a:srgbClr val="FF0000"/>
                </a:solidFill>
              </a:rPr>
              <a:t>12 or more </a:t>
            </a:r>
            <a:r>
              <a:rPr lang="en-US" sz="2200" b="0" dirty="0" smtClean="0"/>
              <a:t>monosaccharide units.</a:t>
            </a:r>
          </a:p>
          <a:p>
            <a:pPr lvl="1"/>
            <a:r>
              <a:rPr lang="en-US" sz="2200" dirty="0" smtClean="0"/>
              <a:t>Pasta and starches are polysaccharides</a:t>
            </a:r>
          </a:p>
          <a:p>
            <a:pPr lvl="2"/>
            <a:r>
              <a:rPr lang="en-US" sz="2200" b="1" dirty="0" smtClean="0">
                <a:solidFill>
                  <a:srgbClr val="FF0000"/>
                </a:solidFill>
              </a:rPr>
              <a:t>Potatoes</a:t>
            </a:r>
            <a:r>
              <a:rPr lang="en-US" sz="2200" b="0" dirty="0" smtClean="0"/>
              <a:t> are a starch</a:t>
            </a:r>
            <a:endParaRPr lang="en-US" sz="2200" b="0" dirty="0"/>
          </a:p>
        </p:txBody>
      </p:sp>
      <p:pic>
        <p:nvPicPr>
          <p:cNvPr id="27650" name="Picture 2" descr="http://ts3.mm.bing.net/images/thumbnail.aspx?q=4766971904787098&amp;id=8ef0600bf424dd1aa0ce8ccd542e5d8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981200"/>
            <a:ext cx="28194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3199"/>
            <a:ext cx="8229600" cy="661419"/>
          </a:xfrm>
        </p:spPr>
        <p:txBody>
          <a:bodyPr/>
          <a:lstStyle/>
          <a:p>
            <a:r>
              <a:rPr lang="en-US" dirty="0" smtClean="0"/>
              <a:t>Carbohydrate Animation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Carbohydrate Animation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5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77813"/>
            <a:ext cx="8382000" cy="1143000"/>
          </a:xfrm>
        </p:spPr>
        <p:txBody>
          <a:bodyPr/>
          <a:lstStyle/>
          <a:p>
            <a:pPr eaLnBrk="1" hangingPunct="1"/>
            <a:r>
              <a:rPr lang="en-US" sz="3800" dirty="0" smtClean="0"/>
              <a:t>4 Classes of Organic </a:t>
            </a:r>
            <a:r>
              <a:rPr lang="en-US" sz="3800" dirty="0" err="1" smtClean="0"/>
              <a:t>Cmpds</a:t>
            </a:r>
            <a:r>
              <a:rPr lang="en-US" sz="3800" dirty="0" smtClean="0"/>
              <a:t> cont’d…</a:t>
            </a:r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505200" y="1371600"/>
            <a:ext cx="5181600" cy="4953000"/>
          </a:xfrm>
        </p:spPr>
        <p:txBody>
          <a:bodyPr>
            <a:normAutofit fontScale="85000" lnSpcReduction="20000"/>
          </a:bodyPr>
          <a:lstStyle/>
          <a:p>
            <a:pPr marL="457200" indent="-457200" eaLnBrk="1" hangingPunct="1">
              <a:buFont typeface="Wingdings" pitchFamily="2" charset="2"/>
              <a:buAutoNum type="arabicPeriod" startAt="2"/>
              <a:defRPr/>
            </a:pPr>
            <a:r>
              <a:rPr lang="en-US" sz="2300" b="1" dirty="0" smtClean="0">
                <a:solidFill>
                  <a:srgbClr val="FF0000"/>
                </a:solidFill>
              </a:rPr>
              <a:t>Lipids</a:t>
            </a:r>
          </a:p>
          <a:p>
            <a:pPr marL="876300" lvl="1" indent="-419100" eaLnBrk="1" hangingPunct="1">
              <a:buFontTx/>
              <a:buChar char="•"/>
              <a:defRPr/>
            </a:pPr>
            <a:r>
              <a:rPr lang="en-US" sz="2300" dirty="0" smtClean="0"/>
              <a:t>Used to </a:t>
            </a:r>
            <a:r>
              <a:rPr lang="en-US" sz="2300" b="1" dirty="0" smtClean="0">
                <a:solidFill>
                  <a:srgbClr val="FF0000"/>
                </a:solidFill>
              </a:rPr>
              <a:t>store energy  </a:t>
            </a:r>
            <a:r>
              <a:rPr lang="en-US" sz="2300" dirty="0" smtClean="0"/>
              <a:t>(for the long term)</a:t>
            </a:r>
            <a:br>
              <a:rPr lang="en-US" sz="2300" dirty="0" smtClean="0"/>
            </a:br>
            <a:endParaRPr lang="en-US" sz="2300" dirty="0" smtClean="0"/>
          </a:p>
          <a:p>
            <a:pPr marL="876300" lvl="1" indent="-419100" eaLnBrk="1" hangingPunct="1">
              <a:buFontTx/>
              <a:buChar char="•"/>
              <a:defRPr/>
            </a:pPr>
            <a:r>
              <a:rPr lang="en-US" sz="2300" dirty="0"/>
              <a:t>I</a:t>
            </a:r>
            <a:r>
              <a:rPr lang="en-US" sz="2300" dirty="0" smtClean="0"/>
              <a:t>mportant in </a:t>
            </a:r>
            <a:r>
              <a:rPr lang="en-US" sz="2300" b="1" dirty="0" smtClean="0">
                <a:solidFill>
                  <a:srgbClr val="FF0000"/>
                </a:solidFill>
              </a:rPr>
              <a:t>making your cell membranes &amp; waterproofing </a:t>
            </a:r>
            <a:r>
              <a:rPr lang="en-US" sz="2300" dirty="0" smtClean="0"/>
              <a:t>the certain coverings in the body</a:t>
            </a:r>
          </a:p>
          <a:p>
            <a:pPr marL="1279525" lvl="2" indent="-419100">
              <a:buFontTx/>
              <a:buChar char="•"/>
              <a:defRPr/>
            </a:pPr>
            <a:r>
              <a:rPr lang="en-US" sz="2300" dirty="0" smtClean="0"/>
              <a:t>Example:  Cell Membranes</a:t>
            </a:r>
            <a:br>
              <a:rPr lang="en-US" sz="2300" dirty="0" smtClean="0"/>
            </a:br>
            <a:endParaRPr lang="en-US" sz="2300" dirty="0" smtClean="0"/>
          </a:p>
          <a:p>
            <a:pPr marL="876300" lvl="1" indent="-419100" eaLnBrk="1" hangingPunct="1">
              <a:buFontTx/>
              <a:buChar char="•"/>
              <a:defRPr/>
            </a:pPr>
            <a:r>
              <a:rPr lang="en-US" sz="2300" b="1" dirty="0" smtClean="0">
                <a:solidFill>
                  <a:srgbClr val="FF0000"/>
                </a:solidFill>
              </a:rPr>
              <a:t>Insulates/ protects your bodies organs (like a cushion)</a:t>
            </a:r>
            <a:r>
              <a:rPr lang="en-US" sz="2300" dirty="0" smtClean="0"/>
              <a:t/>
            </a:r>
            <a:br>
              <a:rPr lang="en-US" sz="2300" dirty="0" smtClean="0"/>
            </a:br>
            <a:endParaRPr lang="en-US" sz="2300" dirty="0" smtClean="0"/>
          </a:p>
          <a:p>
            <a:pPr marL="876300" lvl="1" indent="-419100" eaLnBrk="1" hangingPunct="1">
              <a:buFontTx/>
              <a:buChar char="•"/>
              <a:defRPr/>
            </a:pPr>
            <a:r>
              <a:rPr lang="en-US" sz="2300" i="1" dirty="0" smtClean="0">
                <a:solidFill>
                  <a:schemeClr val="bg2">
                    <a:lumMod val="10000"/>
                  </a:schemeClr>
                </a:solidFill>
              </a:rPr>
              <a:t>Examples</a:t>
            </a:r>
            <a:r>
              <a:rPr lang="en-US" sz="2300" dirty="0" smtClean="0"/>
              <a:t> </a:t>
            </a:r>
            <a:r>
              <a:rPr lang="en-US" sz="2300" dirty="0" smtClean="0">
                <a:sym typeface="Wingdings" pitchFamily="2" charset="2"/>
              </a:rPr>
              <a:t> </a:t>
            </a:r>
            <a:r>
              <a:rPr lang="en-US" sz="2300" dirty="0" smtClean="0"/>
              <a:t>Fats, Oils, </a:t>
            </a:r>
            <a:br>
              <a:rPr lang="en-US" sz="2300" dirty="0" smtClean="0"/>
            </a:br>
            <a:r>
              <a:rPr lang="en-US" sz="2300" dirty="0" smtClean="0"/>
              <a:t>and Waxes</a:t>
            </a: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sz="2000" dirty="0" smtClean="0"/>
          </a:p>
          <a:p>
            <a:pPr marL="876300" lvl="1" indent="-419100" eaLnBrk="1" hangingPunct="1">
              <a:buFontTx/>
              <a:buChar char="•"/>
              <a:defRPr/>
            </a:pPr>
            <a:endParaRPr lang="en-US" sz="2000" dirty="0" smtClean="0"/>
          </a:p>
          <a:p>
            <a:pPr marL="876300" lvl="1" indent="-419100" eaLnBrk="1" hangingPunct="1">
              <a:buFontTx/>
              <a:buChar char="•"/>
              <a:defRPr/>
            </a:pPr>
            <a:endParaRPr lang="en-US" sz="2000" dirty="0" smtClean="0"/>
          </a:p>
          <a:p>
            <a:pPr marL="457200" indent="-457200" eaLnBrk="1" hangingPunct="1">
              <a:buFontTx/>
              <a:buNone/>
              <a:defRPr/>
            </a:pPr>
            <a:r>
              <a:rPr lang="en-US" sz="2000" dirty="0" smtClean="0"/>
              <a:t>	</a:t>
            </a:r>
          </a:p>
        </p:txBody>
      </p:sp>
      <p:pic>
        <p:nvPicPr>
          <p:cNvPr id="16388" name="Picture 13" descr="Triacylglycer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350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1" descr="CornO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876800"/>
            <a:ext cx="1600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States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States of Matter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1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en-US" sz="4200">
                <a:solidFill>
                  <a:schemeClr val="tx2"/>
                </a:solidFill>
                <a:latin typeface="Times New Roman" pitchFamily="18" charset="0"/>
              </a:rPr>
              <a:t>Organic Compounds:  Lipids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381000" y="1295400"/>
            <a:ext cx="5943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The elements that make them up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sym typeface="Wingdings" pitchFamily="2" charset="2"/>
              </a:rPr>
              <a:t> </a:t>
            </a:r>
            <a:r>
              <a:rPr lang="en-US" sz="2200" b="1" dirty="0">
                <a:solidFill>
                  <a:srgbClr val="FF0000"/>
                </a:solidFill>
              </a:rPr>
              <a:t>C, H, &amp; O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Arial" pitchFamily="34" charset="0"/>
              <a:buChar char="•"/>
            </a:pPr>
            <a:r>
              <a:rPr lang="en-US" sz="2200" b="1" dirty="0" err="1">
                <a:solidFill>
                  <a:srgbClr val="FF0000"/>
                </a:solidFill>
              </a:rPr>
              <a:t>Nonpolar</a:t>
            </a:r>
            <a:r>
              <a:rPr lang="en-US" sz="2200" b="1" dirty="0">
                <a:solidFill>
                  <a:srgbClr val="FF0000"/>
                </a:solidFill>
              </a:rPr>
              <a:t> (</a:t>
            </a:r>
            <a:r>
              <a:rPr lang="en-US" sz="2200" b="1" i="1" dirty="0">
                <a:solidFill>
                  <a:srgbClr val="FF0000"/>
                </a:solidFill>
              </a:rPr>
              <a:t>NOT soluble </a:t>
            </a:r>
            <a:r>
              <a:rPr lang="en-US" sz="2200" b="1" dirty="0">
                <a:solidFill>
                  <a:srgbClr val="FF0000"/>
                </a:solidFill>
              </a:rPr>
              <a:t>/ will not mix with water - Hydrophobic)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The building block for lipids includes </a:t>
            </a:r>
            <a:r>
              <a:rPr lang="en-US" sz="2200" b="1" dirty="0">
                <a:solidFill>
                  <a:srgbClr val="FF0000"/>
                </a:solidFill>
              </a:rPr>
              <a:t>1 glycerol molecule and 3 fatty acid molecules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Arial" pitchFamily="34" charset="0"/>
              <a:buChar char="•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There two ways 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lipids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can be represented in the 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body:</a:t>
            </a:r>
            <a:endParaRPr lang="en-US" sz="2200" dirty="0">
              <a:solidFill>
                <a:schemeClr val="bg2">
                  <a:lumMod val="25000"/>
                </a:schemeClr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chemeClr val="folHlink"/>
              </a:buClr>
              <a:buSzPct val="90000"/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FF0000"/>
                </a:solidFill>
              </a:rPr>
              <a:t>Saturated </a:t>
            </a:r>
            <a:r>
              <a:rPr lang="en-US" sz="2200" b="1" dirty="0">
                <a:solidFill>
                  <a:srgbClr val="FF0000"/>
                </a:solidFill>
              </a:rPr>
              <a:t>Fat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– fatty acids are “full” of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</a:rPr>
              <a:t>Hydrogens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; all carbon </a:t>
            </a:r>
            <a:r>
              <a:rPr lang="en-US" sz="2200" i="1" dirty="0">
                <a:solidFill>
                  <a:schemeClr val="bg2">
                    <a:lumMod val="25000"/>
                  </a:schemeClr>
                </a:solidFill>
              </a:rPr>
              <a:t>bonds are single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 (animal 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products)</a:t>
            </a:r>
            <a:endParaRPr lang="en-US" sz="2200" dirty="0">
              <a:solidFill>
                <a:schemeClr val="bg2">
                  <a:lumMod val="25000"/>
                </a:schemeClr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chemeClr val="folHlink"/>
              </a:buClr>
              <a:buSzPct val="90000"/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FF0000"/>
                </a:solidFill>
              </a:rPr>
              <a:t>Unsaturated </a:t>
            </a:r>
            <a:r>
              <a:rPr lang="en-US" sz="2200" b="1" dirty="0">
                <a:solidFill>
                  <a:srgbClr val="FF0000"/>
                </a:solidFill>
              </a:rPr>
              <a:t>Fat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– at least 1 </a:t>
            </a:r>
            <a:r>
              <a:rPr lang="en-US" sz="2200" i="1" dirty="0">
                <a:solidFill>
                  <a:schemeClr val="bg2">
                    <a:lumMod val="25000"/>
                  </a:schemeClr>
                </a:solidFill>
              </a:rPr>
              <a:t>double bond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between carbons (plant products)</a:t>
            </a:r>
          </a:p>
        </p:txBody>
      </p:sp>
      <p:pic>
        <p:nvPicPr>
          <p:cNvPr id="25602" name="Picture 2" descr="http://ts3.mm.bing.net/images/thumbnail.aspx?q=4743216429925430&amp;id=36281bfb52b9231ff69e373fd7a1e3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8288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1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95275"/>
            <a:ext cx="7493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400050" y="5105400"/>
            <a:ext cx="3770313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At room temperature, the molecules of a saturated fat are packed closely together, forming a solid.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4584700" y="5019675"/>
            <a:ext cx="4419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At room temperature, the molecules of an unsaturated fat cannot pack together closely enough to solidify because of the kinks in their fatty acid tails.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096" y="381000"/>
            <a:ext cx="8229600" cy="639762"/>
          </a:xfrm>
        </p:spPr>
        <p:txBody>
          <a:bodyPr/>
          <a:lstStyle/>
          <a:p>
            <a:r>
              <a:rPr lang="en-US" dirty="0" smtClean="0"/>
              <a:t>Ticket Out the Door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49529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a macromolecule?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List the 4 major groups of macromolecules.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6 major groups of elements found in macromolecules?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difference between a monomer and a polymer?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carbohydrates used for?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lipids used for?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difference between a saturated and unsaturated fat?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8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Chemistry of Life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Day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44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800" dirty="0" smtClean="0"/>
              <a:t>More on the 4 Classes of Organic Compounds …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17675"/>
            <a:ext cx="5105400" cy="4911725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Wingdings" pitchFamily="2" charset="2"/>
              <a:buAutoNum type="arabicPeriod" startAt="3"/>
            </a:pPr>
            <a:r>
              <a:rPr lang="en-US" sz="2200" b="1" dirty="0" smtClean="0">
                <a:solidFill>
                  <a:srgbClr val="FF0000"/>
                </a:solidFill>
              </a:rPr>
              <a:t>Proteins</a:t>
            </a:r>
          </a:p>
          <a:p>
            <a:pPr marL="876300" lvl="1" indent="-419100" eaLnBrk="1" hangingPunct="1">
              <a:buFontTx/>
              <a:buChar char="•"/>
            </a:pP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The majority of the processes that take place in the body occur because of proteins!!!</a:t>
            </a:r>
            <a:b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en-US" sz="22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876300" lvl="1" indent="-419100" eaLnBrk="1" hangingPunct="1">
              <a:buFontTx/>
              <a:buChar char="•"/>
            </a:pP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The elements that make up proteins are </a:t>
            </a:r>
            <a:r>
              <a:rPr lang="en-US" sz="2200" b="1" dirty="0" smtClean="0">
                <a:solidFill>
                  <a:srgbClr val="FF0000"/>
                </a:solidFill>
              </a:rPr>
              <a:t>C, H, O, &amp; N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en-US" sz="22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876300" lvl="1" indent="-419100" eaLnBrk="1" hangingPunct="1">
              <a:buFontTx/>
              <a:buChar char="•"/>
            </a:pPr>
            <a:r>
              <a:rPr lang="en-US" sz="2200" b="1" dirty="0" smtClean="0">
                <a:solidFill>
                  <a:srgbClr val="FF0000"/>
                </a:solidFill>
              </a:rPr>
              <a:t>Amino Acids (</a:t>
            </a:r>
            <a:r>
              <a:rPr lang="en-US" sz="2200" b="1" dirty="0" err="1" smtClean="0">
                <a:solidFill>
                  <a:srgbClr val="FF0000"/>
                </a:solidFill>
              </a:rPr>
              <a:t>aa</a:t>
            </a:r>
            <a:r>
              <a:rPr lang="en-US" sz="2200" b="1" dirty="0" smtClean="0">
                <a:solidFill>
                  <a:srgbClr val="FF0000"/>
                </a:solidFill>
              </a:rPr>
              <a:t>) are the monomers of proteins</a:t>
            </a:r>
            <a:r>
              <a:rPr lang="en-US" sz="2200" b="1" dirty="0" smtClean="0">
                <a:solidFill>
                  <a:srgbClr val="FF3399"/>
                </a:solidFill>
              </a:rPr>
              <a:t/>
            </a:r>
            <a:br>
              <a:rPr lang="en-US" sz="2200" b="1" dirty="0" smtClean="0">
                <a:solidFill>
                  <a:srgbClr val="FF3399"/>
                </a:solidFill>
              </a:rPr>
            </a:br>
            <a:endParaRPr lang="en-US" sz="2200" b="1" dirty="0" smtClean="0">
              <a:solidFill>
                <a:srgbClr val="FF3399"/>
              </a:solidFill>
            </a:endParaRPr>
          </a:p>
        </p:txBody>
      </p:sp>
      <p:pic>
        <p:nvPicPr>
          <p:cNvPr id="19460" name="Picture 16" descr="protei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1200" y="1600200"/>
            <a:ext cx="2895600" cy="2189163"/>
          </a:xfrm>
          <a:noFill/>
        </p:spPr>
      </p:pic>
      <p:pic>
        <p:nvPicPr>
          <p:cNvPr id="19461" name="Picture 21" descr="protein_rasmol_02b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191000"/>
            <a:ext cx="2819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3048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en-US" sz="4200" dirty="0">
                <a:solidFill>
                  <a:schemeClr val="tx2"/>
                </a:solidFill>
                <a:latin typeface="Times New Roman" pitchFamily="18" charset="0"/>
              </a:rPr>
              <a:t>Organic Compounds:</a:t>
            </a:r>
            <a:br>
              <a:rPr lang="en-US" sz="4200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4200" dirty="0">
                <a:solidFill>
                  <a:schemeClr val="tx2"/>
                </a:solidFill>
                <a:latin typeface="Times New Roman" pitchFamily="18" charset="0"/>
              </a:rPr>
              <a:t>Proteins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685800" y="20574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There are </a:t>
            </a:r>
            <a:r>
              <a:rPr lang="en-US" sz="2400" b="1" dirty="0">
                <a:solidFill>
                  <a:srgbClr val="FF0000"/>
                </a:solidFill>
              </a:rPr>
              <a:t>20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different amino acids </a:t>
            </a:r>
            <a:br>
              <a:rPr lang="en-US" sz="2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found in nature </a:t>
            </a:r>
            <a:br>
              <a:rPr lang="en-US" sz="2400" dirty="0">
                <a:solidFill>
                  <a:schemeClr val="bg2">
                    <a:lumMod val="25000"/>
                  </a:schemeClr>
                </a:solidFill>
              </a:rPr>
            </a:b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Amino Acids are made up of </a:t>
            </a:r>
            <a:br>
              <a:rPr lang="en-US" sz="2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u="sng" dirty="0">
                <a:solidFill>
                  <a:schemeClr val="bg2">
                    <a:lumMod val="25000"/>
                  </a:schemeClr>
                </a:solidFill>
              </a:rPr>
              <a:t>3 functional groups: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An AMINO GROUP (-NH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An R GROUP 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(different per amino acid)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dirty="0">
                <a:solidFill>
                  <a:schemeClr val="bg2">
                    <a:lumMod val="25000"/>
                  </a:schemeClr>
                </a:solidFill>
              </a:rPr>
            </a:b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A CARBOXYL GROUP (-</a:t>
            </a:r>
            <a:r>
              <a:rPr lang="en-US" sz="2400" b="1" dirty="0" err="1">
                <a:solidFill>
                  <a:srgbClr val="FF0000"/>
                </a:solidFill>
              </a:rPr>
              <a:t>COOH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478088"/>
            <a:ext cx="2286000" cy="3886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52400"/>
            <a:ext cx="22098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 flipV="1">
            <a:off x="5638800" y="3581400"/>
            <a:ext cx="1219200" cy="762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800600" y="4648200"/>
            <a:ext cx="27432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638800" y="5638800"/>
            <a:ext cx="25908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en-US" sz="4000" dirty="0">
                <a:solidFill>
                  <a:schemeClr val="tx2"/>
                </a:solidFill>
                <a:latin typeface="Times New Roman" pitchFamily="18" charset="0"/>
              </a:rPr>
              <a:t>What are some functions of </a:t>
            </a: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</a:rPr>
              <a:t>proteins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304800" y="1295400"/>
            <a:ext cx="6172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4 Types of Proteins &amp; their function in the body: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952500" lvl="1" indent="-4953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FF0000"/>
                </a:solidFill>
              </a:rPr>
              <a:t>Regulatory (ex: Enzymes)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Controls the rate of reactions in your body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952500" lvl="1" indent="-4953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FF0000"/>
                </a:solidFill>
              </a:rPr>
              <a:t>Transport (ex: Hemoglobin transports O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  <a:p>
            <a:pPr marL="1409700" lvl="2" indent="-4953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Sending nutrients to different parts of the body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952500" lvl="1" indent="-4953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FF0000"/>
                </a:solidFill>
              </a:rPr>
              <a:t>Structural (ex: collagen, found in skin and bones)</a:t>
            </a:r>
          </a:p>
          <a:p>
            <a:pPr marL="1409700" lvl="2" indent="-4953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Forms/ makes up different parts of the body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952500" lvl="1" indent="-4953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FF0000"/>
                </a:solidFill>
              </a:rPr>
              <a:t>Protective (ex: antibodies protect against disease)</a:t>
            </a:r>
          </a:p>
          <a:p>
            <a:pPr marL="1409700" lvl="2" indent="-4953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Makes cells that act as fighters for the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Finally…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5105400" cy="5181600"/>
          </a:xfrm>
        </p:spPr>
        <p:txBody>
          <a:bodyPr>
            <a:noAutofit/>
          </a:bodyPr>
          <a:lstStyle/>
          <a:p>
            <a:pPr marL="457200" indent="-457200" eaLnBrk="1" hangingPunct="1">
              <a:buFont typeface="Wingdings" pitchFamily="2" charset="2"/>
              <a:buAutoNum type="arabicPeriod" startAt="4"/>
              <a:defRPr/>
            </a:pPr>
            <a:r>
              <a:rPr lang="en-US" sz="2200" b="1" dirty="0" smtClean="0">
                <a:solidFill>
                  <a:srgbClr val="FF0000"/>
                </a:solidFill>
              </a:rPr>
              <a:t>Nucleic Acids</a:t>
            </a:r>
          </a:p>
          <a:p>
            <a:pPr marL="876300" lvl="1" indent="-419100" eaLnBrk="1" hangingPunct="1">
              <a:buFontTx/>
              <a:buNone/>
              <a:defRPr/>
            </a:pPr>
            <a:endParaRPr lang="en-US" sz="22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876300" lvl="1" indent="-419100" eaLnBrk="1" hangingPunct="1">
              <a:buFontTx/>
              <a:buChar char="•"/>
              <a:defRPr/>
            </a:pP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The function of nucleic acids is </a:t>
            </a:r>
            <a:r>
              <a:rPr lang="en-US" sz="2200" b="1" dirty="0" smtClean="0">
                <a:solidFill>
                  <a:srgbClr val="FF0000"/>
                </a:solidFill>
              </a:rPr>
              <a:t>to store and transmit genetic info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en-US" sz="22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876300" lvl="1" indent="-419100" eaLnBrk="1" hangingPunct="1">
              <a:buFontTx/>
              <a:buChar char="•"/>
              <a:defRPr/>
            </a:pP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The elements that make up nucleic acids are…</a:t>
            </a:r>
            <a:b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200" b="1" dirty="0" smtClean="0">
                <a:solidFill>
                  <a:srgbClr val="FF0000"/>
                </a:solidFill>
              </a:rPr>
              <a:t>C, H, O, N, &amp; P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en-US" sz="22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876300" lvl="1" indent="-419100" eaLnBrk="1" hangingPunct="1">
              <a:buFontTx/>
              <a:buChar char="•"/>
              <a:defRPr/>
            </a:pP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Two types:  </a:t>
            </a:r>
          </a:p>
          <a:p>
            <a:pPr marL="1314450" lvl="2" indent="-400050" eaLnBrk="1" hangingPunct="1">
              <a:buFontTx/>
              <a:buAutoNum type="arabicPeriod"/>
              <a:defRPr/>
            </a:pPr>
            <a:r>
              <a:rPr lang="en-US" sz="2200" b="1" dirty="0" smtClean="0">
                <a:solidFill>
                  <a:srgbClr val="FF0000"/>
                </a:solidFill>
              </a:rPr>
              <a:t>DNA (Deoxyribonucleic Acid) </a:t>
            </a:r>
          </a:p>
          <a:p>
            <a:pPr marL="1314450" lvl="2" indent="-400050" eaLnBrk="1" hangingPunct="1">
              <a:buFontTx/>
              <a:buAutoNum type="arabicPeriod"/>
              <a:defRPr/>
            </a:pPr>
            <a:r>
              <a:rPr lang="en-US" sz="2200" b="1" dirty="0" smtClean="0">
                <a:solidFill>
                  <a:srgbClr val="FF0000"/>
                </a:solidFill>
              </a:rPr>
              <a:t>RNA (Ribonucleic Acid)</a:t>
            </a:r>
          </a:p>
        </p:txBody>
      </p:sp>
      <p:pic>
        <p:nvPicPr>
          <p:cNvPr id="22532" name="Picture 9" descr="http://www.accessexcellence.org/RC/VL/GG/images/rn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973263"/>
            <a:ext cx="2514600" cy="488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5" descr="_774437_dna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8288" y="153988"/>
            <a:ext cx="3516312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453063" y="1312863"/>
            <a:ext cx="12192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DNA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685800" y="3048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en-US" sz="4000" dirty="0">
                <a:solidFill>
                  <a:schemeClr val="tx2"/>
                </a:solidFill>
                <a:latin typeface="Times New Roman" pitchFamily="18" charset="0"/>
              </a:rPr>
              <a:t>Organic </a:t>
            </a:r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</a:rPr>
              <a:t>Compounds: Nucleic 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</a:rPr>
              <a:t>Acids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685800" y="1676400"/>
            <a:ext cx="3657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The monomers of </a:t>
            </a:r>
            <a:r>
              <a:rPr lang="en-US" sz="2400" b="1" dirty="0">
                <a:solidFill>
                  <a:srgbClr val="FF0000"/>
                </a:solidFill>
              </a:rPr>
              <a:t>nucleic acids are nucleotides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dirty="0">
                <a:solidFill>
                  <a:schemeClr val="bg2">
                    <a:lumMod val="25000"/>
                  </a:schemeClr>
                </a:solidFill>
              </a:rPr>
            </a:b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Each nucleotide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	is made up of: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A 5-carbon sugar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A phosphate group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A nitrogenous base</a:t>
            </a:r>
            <a:br>
              <a:rPr lang="en-US" sz="2400" b="1" dirty="0">
                <a:solidFill>
                  <a:srgbClr val="FF0000"/>
                </a:solidFill>
              </a:rPr>
            </a:br>
            <a:endParaRPr lang="en-US" sz="24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en-US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en-US" sz="2400" dirty="0"/>
          </a:p>
        </p:txBody>
      </p:sp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6238" y="3581400"/>
            <a:ext cx="485933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 descr="nucleicaci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524000"/>
            <a:ext cx="3429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Line 9"/>
          <p:cNvSpPr>
            <a:spLocks noChangeShapeType="1"/>
          </p:cNvSpPr>
          <p:nvPr/>
        </p:nvSpPr>
        <p:spPr bwMode="auto">
          <a:xfrm flipV="1">
            <a:off x="3048000" y="2401888"/>
            <a:ext cx="2209800" cy="1889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8382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Monomer</a:t>
            </a:r>
            <a:r>
              <a:rPr lang="en-US" sz="4000" b="1" dirty="0" smtClean="0"/>
              <a:t> + </a:t>
            </a:r>
            <a:r>
              <a:rPr lang="en-US" sz="4000" b="1" dirty="0" smtClean="0">
                <a:solidFill>
                  <a:srgbClr val="FF0000"/>
                </a:solidFill>
              </a:rPr>
              <a:t>Monomer</a:t>
            </a:r>
            <a:r>
              <a:rPr lang="en-US" sz="4000" b="1" dirty="0" smtClean="0"/>
              <a:t>, etc. = </a:t>
            </a:r>
            <a:r>
              <a:rPr lang="en-US" sz="4000" b="1" dirty="0" smtClean="0">
                <a:solidFill>
                  <a:srgbClr val="00B0F0"/>
                </a:solidFill>
              </a:rPr>
              <a:t>Polymer</a:t>
            </a:r>
          </a:p>
        </p:txBody>
      </p:sp>
      <p:graphicFrame>
        <p:nvGraphicFramePr>
          <p:cNvPr id="5" name="Group 124"/>
          <p:cNvGraphicFramePr>
            <a:graphicFrameLocks noGrp="1"/>
          </p:cNvGraphicFramePr>
          <p:nvPr/>
        </p:nvGraphicFramePr>
        <p:xfrm>
          <a:off x="762000" y="1801813"/>
          <a:ext cx="7696200" cy="4872868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67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MONOMERS </a:t>
                      </a:r>
                      <a:b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(or building blocks)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POLYMERS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4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Monosaccharides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Carbohydrates (polysaccharides)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7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Glycerol and fatty acids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/>
                      </a:r>
                      <a:b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(building block)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Lipids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9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Nucleotides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Nucleic Acids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6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Amino Acids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Proteins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5623" name="Picture 9" descr="aar02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306763" y="3086100"/>
            <a:ext cx="1828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4" name="Picture 9" descr="aar02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962400" y="4268788"/>
            <a:ext cx="1828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5" name="Picture 9" descr="aar02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346450" y="5040313"/>
            <a:ext cx="1828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6" name="Picture 9" descr="aar02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346450" y="5827713"/>
            <a:ext cx="1828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39762"/>
          </a:xfrm>
        </p:spPr>
        <p:txBody>
          <a:bodyPr/>
          <a:lstStyle/>
          <a:p>
            <a:r>
              <a:rPr lang="en-US" dirty="0" smtClean="0"/>
              <a:t>Atoms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7356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0" dirty="0" smtClean="0"/>
              <a:t>The </a:t>
            </a:r>
            <a:r>
              <a:rPr lang="en-US" sz="2000" dirty="0" smtClean="0">
                <a:solidFill>
                  <a:srgbClr val="FF0000"/>
                </a:solidFill>
              </a:rPr>
              <a:t>simplest particle of an element </a:t>
            </a:r>
            <a:r>
              <a:rPr lang="en-US" sz="2000" b="0" dirty="0" smtClean="0"/>
              <a:t>that retains all the properties of that element.</a:t>
            </a:r>
          </a:p>
          <a:p>
            <a:pPr lvl="1"/>
            <a:r>
              <a:rPr lang="en-US" sz="2000" dirty="0" smtClean="0"/>
              <a:t>All atoms consist of 3 types of smaller particles: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Proton</a:t>
            </a:r>
            <a:r>
              <a:rPr lang="en-US" b="1" dirty="0" smtClean="0"/>
              <a:t> </a:t>
            </a:r>
            <a:r>
              <a:rPr lang="en-US" b="0" dirty="0" smtClean="0"/>
              <a:t>= has a + charge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Neutron</a:t>
            </a:r>
            <a:r>
              <a:rPr lang="en-US" dirty="0" smtClean="0"/>
              <a:t> = has no charge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Electron</a:t>
            </a:r>
            <a:r>
              <a:rPr lang="en-US" b="0" dirty="0" smtClean="0"/>
              <a:t> = has a - charge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smtClean="0"/>
              <a:t>Properties of atoms determine the </a:t>
            </a:r>
            <a:r>
              <a:rPr lang="en-US" sz="2000" dirty="0" smtClean="0">
                <a:solidFill>
                  <a:srgbClr val="FF0000"/>
                </a:solidFill>
              </a:rPr>
              <a:t>structure and properties</a:t>
            </a:r>
            <a:r>
              <a:rPr lang="en-US" sz="2000" b="0" dirty="0" smtClean="0"/>
              <a:t> of the matter they compose.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smtClean="0"/>
              <a:t>Our understanding of the structure of atoms is based on scientific models, not actual observation.</a:t>
            </a:r>
            <a:endParaRPr lang="en-US" sz="2000" b="0" dirty="0"/>
          </a:p>
        </p:txBody>
      </p:sp>
      <p:pic>
        <p:nvPicPr>
          <p:cNvPr id="1026" name="Picture 2" descr="atom 300x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13775">
            <a:off x="6400800" y="1143000"/>
            <a:ext cx="2192962" cy="1905000"/>
          </a:xfrm>
          <a:prstGeom prst="rect">
            <a:avLst/>
          </a:prstGeom>
          <a:noFill/>
        </p:spPr>
      </p:pic>
      <p:pic>
        <p:nvPicPr>
          <p:cNvPr id="1028" name="Picture 4" descr="a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54892">
            <a:off x="6608069" y="3483868"/>
            <a:ext cx="1523998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717550" y="914400"/>
            <a:ext cx="7962900" cy="4418013"/>
            <a:chOff x="452" y="576"/>
            <a:chExt cx="5016" cy="2783"/>
          </a:xfrm>
        </p:grpSpPr>
        <p:sp>
          <p:nvSpPr>
            <p:cNvPr id="21507" name="Oval 2"/>
            <p:cNvSpPr>
              <a:spLocks noChangeArrowheads="1"/>
            </p:cNvSpPr>
            <p:nvPr/>
          </p:nvSpPr>
          <p:spPr bwMode="auto">
            <a:xfrm>
              <a:off x="1920" y="576"/>
              <a:ext cx="1952" cy="7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8" name="Line 3"/>
            <p:cNvSpPr>
              <a:spLocks noChangeShapeType="1"/>
            </p:cNvSpPr>
            <p:nvPr/>
          </p:nvSpPr>
          <p:spPr bwMode="auto">
            <a:xfrm>
              <a:off x="2920" y="1360"/>
              <a:ext cx="0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9" name="Line 4"/>
            <p:cNvSpPr>
              <a:spLocks noChangeShapeType="1"/>
            </p:cNvSpPr>
            <p:nvPr/>
          </p:nvSpPr>
          <p:spPr bwMode="auto">
            <a:xfrm>
              <a:off x="2920" y="1528"/>
              <a:ext cx="0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0" name="Line 5"/>
            <p:cNvSpPr>
              <a:spLocks noChangeShapeType="1"/>
            </p:cNvSpPr>
            <p:nvPr/>
          </p:nvSpPr>
          <p:spPr bwMode="auto">
            <a:xfrm flipV="1">
              <a:off x="904" y="1568"/>
              <a:ext cx="40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1" name="Line 6"/>
            <p:cNvSpPr>
              <a:spLocks noChangeShapeType="1"/>
            </p:cNvSpPr>
            <p:nvPr/>
          </p:nvSpPr>
          <p:spPr bwMode="auto">
            <a:xfrm>
              <a:off x="904" y="1568"/>
              <a:ext cx="0" cy="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2" name="Line 7"/>
            <p:cNvSpPr>
              <a:spLocks noChangeShapeType="1"/>
            </p:cNvSpPr>
            <p:nvPr/>
          </p:nvSpPr>
          <p:spPr bwMode="auto">
            <a:xfrm>
              <a:off x="4942" y="1566"/>
              <a:ext cx="0" cy="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3" name="Line 8"/>
            <p:cNvSpPr>
              <a:spLocks noChangeShapeType="1"/>
            </p:cNvSpPr>
            <p:nvPr/>
          </p:nvSpPr>
          <p:spPr bwMode="auto">
            <a:xfrm>
              <a:off x="3607" y="1572"/>
              <a:ext cx="0" cy="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4" name="Line 9"/>
            <p:cNvSpPr>
              <a:spLocks noChangeShapeType="1"/>
            </p:cNvSpPr>
            <p:nvPr/>
          </p:nvSpPr>
          <p:spPr bwMode="auto">
            <a:xfrm>
              <a:off x="2263" y="1568"/>
              <a:ext cx="0" cy="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5" name="Line 10"/>
            <p:cNvSpPr>
              <a:spLocks noChangeShapeType="1"/>
            </p:cNvSpPr>
            <p:nvPr/>
          </p:nvSpPr>
          <p:spPr bwMode="auto">
            <a:xfrm>
              <a:off x="920" y="2183"/>
              <a:ext cx="0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6" name="Line 11"/>
            <p:cNvSpPr>
              <a:spLocks noChangeShapeType="1"/>
            </p:cNvSpPr>
            <p:nvPr/>
          </p:nvSpPr>
          <p:spPr bwMode="auto">
            <a:xfrm>
              <a:off x="4943" y="2185"/>
              <a:ext cx="0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7" name="Line 12"/>
            <p:cNvSpPr>
              <a:spLocks noChangeShapeType="1"/>
            </p:cNvSpPr>
            <p:nvPr/>
          </p:nvSpPr>
          <p:spPr bwMode="auto">
            <a:xfrm>
              <a:off x="4942" y="2830"/>
              <a:ext cx="0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8" name="Line 13"/>
            <p:cNvSpPr>
              <a:spLocks noChangeShapeType="1"/>
            </p:cNvSpPr>
            <p:nvPr/>
          </p:nvSpPr>
          <p:spPr bwMode="auto">
            <a:xfrm>
              <a:off x="3606" y="2182"/>
              <a:ext cx="0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9" name="Line 14"/>
            <p:cNvSpPr>
              <a:spLocks noChangeShapeType="1"/>
            </p:cNvSpPr>
            <p:nvPr/>
          </p:nvSpPr>
          <p:spPr bwMode="auto">
            <a:xfrm>
              <a:off x="3607" y="2832"/>
              <a:ext cx="0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0" name="Line 15"/>
            <p:cNvSpPr>
              <a:spLocks noChangeShapeType="1"/>
            </p:cNvSpPr>
            <p:nvPr/>
          </p:nvSpPr>
          <p:spPr bwMode="auto">
            <a:xfrm>
              <a:off x="2263" y="2181"/>
              <a:ext cx="0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1" name="Line 16"/>
            <p:cNvSpPr>
              <a:spLocks noChangeShapeType="1"/>
            </p:cNvSpPr>
            <p:nvPr/>
          </p:nvSpPr>
          <p:spPr bwMode="auto">
            <a:xfrm>
              <a:off x="2263" y="2832"/>
              <a:ext cx="0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2" name="Line 17"/>
            <p:cNvSpPr>
              <a:spLocks noChangeShapeType="1"/>
            </p:cNvSpPr>
            <p:nvPr/>
          </p:nvSpPr>
          <p:spPr bwMode="auto">
            <a:xfrm>
              <a:off x="932" y="2832"/>
              <a:ext cx="0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3" name="Text Box 18"/>
            <p:cNvSpPr txBox="1">
              <a:spLocks noChangeArrowheads="1"/>
            </p:cNvSpPr>
            <p:nvPr/>
          </p:nvSpPr>
          <p:spPr bwMode="auto">
            <a:xfrm>
              <a:off x="2064" y="816"/>
              <a:ext cx="17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Carbon Macromolecules</a:t>
              </a:r>
            </a:p>
            <a:p>
              <a:pPr algn="ctr"/>
              <a:r>
                <a:rPr lang="en-US" b="1"/>
                <a:t>Compounds</a:t>
              </a:r>
            </a:p>
          </p:txBody>
        </p:sp>
        <p:sp>
          <p:nvSpPr>
            <p:cNvPr id="21524" name="Text Box 19"/>
            <p:cNvSpPr txBox="1">
              <a:spLocks noChangeArrowheads="1"/>
            </p:cNvSpPr>
            <p:nvPr/>
          </p:nvSpPr>
          <p:spPr bwMode="auto">
            <a:xfrm>
              <a:off x="2686" y="1375"/>
              <a:ext cx="5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include</a:t>
              </a:r>
            </a:p>
          </p:txBody>
        </p:sp>
        <p:sp>
          <p:nvSpPr>
            <p:cNvPr id="21525" name="Text Box 20"/>
            <p:cNvSpPr txBox="1">
              <a:spLocks noChangeArrowheads="1"/>
            </p:cNvSpPr>
            <p:nvPr/>
          </p:nvSpPr>
          <p:spPr bwMode="auto">
            <a:xfrm>
              <a:off x="542" y="2039"/>
              <a:ext cx="8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that consist of</a:t>
              </a:r>
            </a:p>
          </p:txBody>
        </p:sp>
        <p:sp>
          <p:nvSpPr>
            <p:cNvPr id="21526" name="Text Box 21"/>
            <p:cNvSpPr txBox="1">
              <a:spLocks noChangeArrowheads="1"/>
            </p:cNvSpPr>
            <p:nvPr/>
          </p:nvSpPr>
          <p:spPr bwMode="auto">
            <a:xfrm>
              <a:off x="548" y="2679"/>
              <a:ext cx="85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which contain</a:t>
              </a:r>
            </a:p>
          </p:txBody>
        </p:sp>
        <p:sp>
          <p:nvSpPr>
            <p:cNvPr id="21527" name="Text Box 22"/>
            <p:cNvSpPr txBox="1">
              <a:spLocks noChangeArrowheads="1"/>
            </p:cNvSpPr>
            <p:nvPr/>
          </p:nvSpPr>
          <p:spPr bwMode="auto">
            <a:xfrm>
              <a:off x="1870" y="2039"/>
              <a:ext cx="8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that consist of</a:t>
              </a:r>
            </a:p>
          </p:txBody>
        </p:sp>
        <p:sp>
          <p:nvSpPr>
            <p:cNvPr id="21528" name="Text Box 23"/>
            <p:cNvSpPr txBox="1">
              <a:spLocks noChangeArrowheads="1"/>
            </p:cNvSpPr>
            <p:nvPr/>
          </p:nvSpPr>
          <p:spPr bwMode="auto">
            <a:xfrm>
              <a:off x="3214" y="2039"/>
              <a:ext cx="8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that consist of</a:t>
              </a:r>
            </a:p>
          </p:txBody>
        </p:sp>
        <p:sp>
          <p:nvSpPr>
            <p:cNvPr id="21529" name="Text Box 24"/>
            <p:cNvSpPr txBox="1">
              <a:spLocks noChangeArrowheads="1"/>
            </p:cNvSpPr>
            <p:nvPr/>
          </p:nvSpPr>
          <p:spPr bwMode="auto">
            <a:xfrm>
              <a:off x="4558" y="2039"/>
              <a:ext cx="8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that consist of</a:t>
              </a:r>
            </a:p>
          </p:txBody>
        </p:sp>
        <p:sp>
          <p:nvSpPr>
            <p:cNvPr id="21530" name="Text Box 25"/>
            <p:cNvSpPr txBox="1">
              <a:spLocks noChangeArrowheads="1"/>
            </p:cNvSpPr>
            <p:nvPr/>
          </p:nvSpPr>
          <p:spPr bwMode="auto">
            <a:xfrm>
              <a:off x="1900" y="2679"/>
              <a:ext cx="85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which contain</a:t>
              </a:r>
            </a:p>
          </p:txBody>
        </p:sp>
        <p:sp>
          <p:nvSpPr>
            <p:cNvPr id="21531" name="Text Box 26"/>
            <p:cNvSpPr txBox="1">
              <a:spLocks noChangeArrowheads="1"/>
            </p:cNvSpPr>
            <p:nvPr/>
          </p:nvSpPr>
          <p:spPr bwMode="auto">
            <a:xfrm>
              <a:off x="3244" y="2679"/>
              <a:ext cx="85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which contain</a:t>
              </a:r>
            </a:p>
          </p:txBody>
        </p:sp>
        <p:sp>
          <p:nvSpPr>
            <p:cNvPr id="21532" name="Text Box 27"/>
            <p:cNvSpPr txBox="1">
              <a:spLocks noChangeArrowheads="1"/>
            </p:cNvSpPr>
            <p:nvPr/>
          </p:nvSpPr>
          <p:spPr bwMode="auto">
            <a:xfrm>
              <a:off x="4572" y="2679"/>
              <a:ext cx="85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which contain</a:t>
              </a:r>
            </a:p>
          </p:txBody>
        </p:sp>
        <p:grpSp>
          <p:nvGrpSpPr>
            <p:cNvPr id="3" name="Group 28"/>
            <p:cNvGrpSpPr>
              <a:grpSpLocks/>
            </p:cNvGrpSpPr>
            <p:nvPr/>
          </p:nvGrpSpPr>
          <p:grpSpPr bwMode="auto">
            <a:xfrm>
              <a:off x="452" y="1656"/>
              <a:ext cx="4970" cy="424"/>
              <a:chOff x="452" y="1656"/>
              <a:chExt cx="4970" cy="424"/>
            </a:xfrm>
          </p:grpSpPr>
          <p:sp>
            <p:nvSpPr>
              <p:cNvPr id="21559" name="Oval 29"/>
              <p:cNvSpPr>
                <a:spLocks noChangeArrowheads="1"/>
              </p:cNvSpPr>
              <p:nvPr/>
            </p:nvSpPr>
            <p:spPr bwMode="auto">
              <a:xfrm>
                <a:off x="1781" y="1656"/>
                <a:ext cx="960" cy="42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0" name="Oval 30"/>
              <p:cNvSpPr>
                <a:spLocks noChangeArrowheads="1"/>
              </p:cNvSpPr>
              <p:nvPr/>
            </p:nvSpPr>
            <p:spPr bwMode="auto">
              <a:xfrm>
                <a:off x="3125" y="1656"/>
                <a:ext cx="960" cy="42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1" name="Oval 31"/>
              <p:cNvSpPr>
                <a:spLocks noChangeArrowheads="1"/>
              </p:cNvSpPr>
              <p:nvPr/>
            </p:nvSpPr>
            <p:spPr bwMode="auto">
              <a:xfrm>
                <a:off x="4462" y="1656"/>
                <a:ext cx="960" cy="42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2" name="Oval 32"/>
              <p:cNvSpPr>
                <a:spLocks noChangeArrowheads="1"/>
              </p:cNvSpPr>
              <p:nvPr/>
            </p:nvSpPr>
            <p:spPr bwMode="auto">
              <a:xfrm>
                <a:off x="452" y="1656"/>
                <a:ext cx="960" cy="42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454" y="1762"/>
              <a:ext cx="4823" cy="212"/>
              <a:chOff x="454" y="1762"/>
              <a:chExt cx="4823" cy="212"/>
            </a:xfrm>
          </p:grpSpPr>
          <p:sp>
            <p:nvSpPr>
              <p:cNvPr id="21555" name="Text Box 34"/>
              <p:cNvSpPr txBox="1">
                <a:spLocks noChangeArrowheads="1"/>
              </p:cNvSpPr>
              <p:nvPr/>
            </p:nvSpPr>
            <p:spPr bwMode="auto">
              <a:xfrm>
                <a:off x="454" y="1762"/>
                <a:ext cx="101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Carbohydrates</a:t>
                </a:r>
                <a:endParaRPr lang="en-US" b="1"/>
              </a:p>
            </p:txBody>
          </p:sp>
          <p:sp>
            <p:nvSpPr>
              <p:cNvPr id="21556" name="Text Box 35"/>
              <p:cNvSpPr txBox="1">
                <a:spLocks noChangeArrowheads="1"/>
              </p:cNvSpPr>
              <p:nvPr/>
            </p:nvSpPr>
            <p:spPr bwMode="auto">
              <a:xfrm>
                <a:off x="2036" y="1762"/>
                <a:ext cx="49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Lipids</a:t>
                </a:r>
                <a:endParaRPr lang="en-US" b="1"/>
              </a:p>
            </p:txBody>
          </p:sp>
          <p:sp>
            <p:nvSpPr>
              <p:cNvPr id="21557" name="Text Box 36"/>
              <p:cNvSpPr txBox="1">
                <a:spLocks noChangeArrowheads="1"/>
              </p:cNvSpPr>
              <p:nvPr/>
            </p:nvSpPr>
            <p:spPr bwMode="auto">
              <a:xfrm>
                <a:off x="3171" y="1762"/>
                <a:ext cx="93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 dirty="0"/>
                  <a:t>Nucleic</a:t>
                </a:r>
                <a:r>
                  <a:rPr lang="en-US" sz="1600" dirty="0"/>
                  <a:t> </a:t>
                </a:r>
                <a:r>
                  <a:rPr lang="en-US" sz="1600" b="1" dirty="0"/>
                  <a:t>acids</a:t>
                </a:r>
                <a:endParaRPr lang="en-US" b="1" dirty="0"/>
              </a:p>
            </p:txBody>
          </p:sp>
          <p:sp>
            <p:nvSpPr>
              <p:cNvPr id="21558" name="Text Box 37"/>
              <p:cNvSpPr txBox="1">
                <a:spLocks noChangeArrowheads="1"/>
              </p:cNvSpPr>
              <p:nvPr/>
            </p:nvSpPr>
            <p:spPr bwMode="auto">
              <a:xfrm>
                <a:off x="4649" y="1762"/>
                <a:ext cx="62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Proteins</a:t>
                </a:r>
                <a:endParaRPr lang="en-US" b="1"/>
              </a:p>
            </p:txBody>
          </p:sp>
        </p:grpSp>
        <p:grpSp>
          <p:nvGrpSpPr>
            <p:cNvPr id="5" name="Group 38"/>
            <p:cNvGrpSpPr>
              <a:grpSpLocks/>
            </p:cNvGrpSpPr>
            <p:nvPr/>
          </p:nvGrpSpPr>
          <p:grpSpPr bwMode="auto">
            <a:xfrm>
              <a:off x="452" y="2276"/>
              <a:ext cx="4972" cy="428"/>
              <a:chOff x="452" y="2276"/>
              <a:chExt cx="4972" cy="428"/>
            </a:xfrm>
          </p:grpSpPr>
          <p:sp>
            <p:nvSpPr>
              <p:cNvPr id="21551" name="Oval 39"/>
              <p:cNvSpPr>
                <a:spLocks noChangeArrowheads="1"/>
              </p:cNvSpPr>
              <p:nvPr/>
            </p:nvSpPr>
            <p:spPr bwMode="auto">
              <a:xfrm>
                <a:off x="1785" y="2276"/>
                <a:ext cx="960" cy="42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2" name="Oval 40"/>
              <p:cNvSpPr>
                <a:spLocks noChangeArrowheads="1"/>
              </p:cNvSpPr>
              <p:nvPr/>
            </p:nvSpPr>
            <p:spPr bwMode="auto">
              <a:xfrm>
                <a:off x="3125" y="2276"/>
                <a:ext cx="960" cy="42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3" name="Oval 41"/>
              <p:cNvSpPr>
                <a:spLocks noChangeArrowheads="1"/>
              </p:cNvSpPr>
              <p:nvPr/>
            </p:nvSpPr>
            <p:spPr bwMode="auto">
              <a:xfrm>
                <a:off x="4464" y="2276"/>
                <a:ext cx="960" cy="42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4" name="Oval 42"/>
              <p:cNvSpPr>
                <a:spLocks noChangeArrowheads="1"/>
              </p:cNvSpPr>
              <p:nvPr/>
            </p:nvSpPr>
            <p:spPr bwMode="auto">
              <a:xfrm>
                <a:off x="452" y="2280"/>
                <a:ext cx="960" cy="42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43"/>
            <p:cNvGrpSpPr>
              <a:grpSpLocks/>
            </p:cNvGrpSpPr>
            <p:nvPr/>
          </p:nvGrpSpPr>
          <p:grpSpPr bwMode="auto">
            <a:xfrm>
              <a:off x="508" y="2309"/>
              <a:ext cx="4921" cy="366"/>
              <a:chOff x="508" y="2309"/>
              <a:chExt cx="4921" cy="366"/>
            </a:xfrm>
          </p:grpSpPr>
          <p:sp>
            <p:nvSpPr>
              <p:cNvPr id="21547" name="Text Box 44"/>
              <p:cNvSpPr txBox="1">
                <a:spLocks noChangeArrowheads="1"/>
              </p:cNvSpPr>
              <p:nvPr/>
            </p:nvSpPr>
            <p:spPr bwMode="auto">
              <a:xfrm>
                <a:off x="508" y="2309"/>
                <a:ext cx="848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/>
                  <a:t>Sugars and </a:t>
                </a:r>
              </a:p>
              <a:p>
                <a:pPr algn="ctr"/>
                <a:r>
                  <a:rPr lang="en-US" sz="1600" b="1" dirty="0"/>
                  <a:t>starches</a:t>
                </a:r>
                <a:endParaRPr lang="en-US" b="1" dirty="0"/>
              </a:p>
            </p:txBody>
          </p:sp>
          <p:sp>
            <p:nvSpPr>
              <p:cNvPr id="21548" name="Text Box 45"/>
              <p:cNvSpPr txBox="1">
                <a:spLocks noChangeArrowheads="1"/>
              </p:cNvSpPr>
              <p:nvPr/>
            </p:nvSpPr>
            <p:spPr bwMode="auto">
              <a:xfrm>
                <a:off x="1844" y="2382"/>
                <a:ext cx="89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Fats and oils</a:t>
                </a:r>
                <a:endParaRPr lang="en-US" b="1"/>
              </a:p>
            </p:txBody>
          </p:sp>
          <p:sp>
            <p:nvSpPr>
              <p:cNvPr id="21549" name="Text Box 46"/>
              <p:cNvSpPr txBox="1">
                <a:spLocks noChangeArrowheads="1"/>
              </p:cNvSpPr>
              <p:nvPr/>
            </p:nvSpPr>
            <p:spPr bwMode="auto">
              <a:xfrm>
                <a:off x="3213" y="2382"/>
                <a:ext cx="84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Nucleotides</a:t>
                </a:r>
                <a:endParaRPr lang="en-US" b="1"/>
              </a:p>
            </p:txBody>
          </p:sp>
          <p:sp>
            <p:nvSpPr>
              <p:cNvPr id="21550" name="Text Box 47"/>
              <p:cNvSpPr txBox="1">
                <a:spLocks noChangeArrowheads="1"/>
              </p:cNvSpPr>
              <p:nvPr/>
            </p:nvSpPr>
            <p:spPr bwMode="auto">
              <a:xfrm>
                <a:off x="4531" y="2382"/>
                <a:ext cx="89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 dirty="0"/>
                  <a:t>Amino Acids</a:t>
                </a:r>
                <a:endParaRPr lang="en-US" b="1" dirty="0"/>
              </a:p>
            </p:txBody>
          </p:sp>
        </p:grpSp>
        <p:grpSp>
          <p:nvGrpSpPr>
            <p:cNvPr id="7" name="Group 48"/>
            <p:cNvGrpSpPr>
              <a:grpSpLocks/>
            </p:cNvGrpSpPr>
            <p:nvPr/>
          </p:nvGrpSpPr>
          <p:grpSpPr bwMode="auto">
            <a:xfrm>
              <a:off x="452" y="2928"/>
              <a:ext cx="4970" cy="431"/>
              <a:chOff x="452" y="2928"/>
              <a:chExt cx="4970" cy="431"/>
            </a:xfrm>
          </p:grpSpPr>
          <p:sp>
            <p:nvSpPr>
              <p:cNvPr id="21543" name="Oval 49"/>
              <p:cNvSpPr>
                <a:spLocks noChangeArrowheads="1"/>
              </p:cNvSpPr>
              <p:nvPr/>
            </p:nvSpPr>
            <p:spPr bwMode="auto">
              <a:xfrm>
                <a:off x="1789" y="2928"/>
                <a:ext cx="960" cy="42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4" name="Oval 50"/>
              <p:cNvSpPr>
                <a:spLocks noChangeArrowheads="1"/>
              </p:cNvSpPr>
              <p:nvPr/>
            </p:nvSpPr>
            <p:spPr bwMode="auto">
              <a:xfrm>
                <a:off x="3121" y="2928"/>
                <a:ext cx="960" cy="42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5" name="Oval 51"/>
              <p:cNvSpPr>
                <a:spLocks noChangeArrowheads="1"/>
              </p:cNvSpPr>
              <p:nvPr/>
            </p:nvSpPr>
            <p:spPr bwMode="auto">
              <a:xfrm>
                <a:off x="4462" y="2928"/>
                <a:ext cx="960" cy="42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6" name="Oval 52"/>
              <p:cNvSpPr>
                <a:spLocks noChangeArrowheads="1"/>
              </p:cNvSpPr>
              <p:nvPr/>
            </p:nvSpPr>
            <p:spPr bwMode="auto">
              <a:xfrm>
                <a:off x="452" y="2935"/>
                <a:ext cx="960" cy="42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53"/>
            <p:cNvGrpSpPr>
              <a:grpSpLocks/>
            </p:cNvGrpSpPr>
            <p:nvPr/>
          </p:nvGrpSpPr>
          <p:grpSpPr bwMode="auto">
            <a:xfrm>
              <a:off x="618" y="2975"/>
              <a:ext cx="4850" cy="361"/>
              <a:chOff x="618" y="2975"/>
              <a:chExt cx="4850" cy="361"/>
            </a:xfrm>
          </p:grpSpPr>
          <p:sp>
            <p:nvSpPr>
              <p:cNvPr id="21539" name="Text Box 54"/>
              <p:cNvSpPr txBox="1">
                <a:spLocks noChangeArrowheads="1"/>
              </p:cNvSpPr>
              <p:nvPr/>
            </p:nvSpPr>
            <p:spPr bwMode="auto">
              <a:xfrm>
                <a:off x="618" y="2975"/>
                <a:ext cx="581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200" b="1"/>
                  <a:t>Carbon,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1200" b="1"/>
                  <a:t>hydrogen,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1200" b="1"/>
                  <a:t>oxygen</a:t>
                </a:r>
              </a:p>
            </p:txBody>
          </p:sp>
          <p:sp>
            <p:nvSpPr>
              <p:cNvPr id="21540" name="Text Box 55"/>
              <p:cNvSpPr txBox="1">
                <a:spLocks noChangeArrowheads="1"/>
              </p:cNvSpPr>
              <p:nvPr/>
            </p:nvSpPr>
            <p:spPr bwMode="auto">
              <a:xfrm>
                <a:off x="1970" y="2975"/>
                <a:ext cx="581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200" b="1"/>
                  <a:t>Carbon,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1200" b="1"/>
                  <a:t>hydrogen,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1200" b="1"/>
                  <a:t>oxygen</a:t>
                </a:r>
                <a:endParaRPr lang="en-US" b="1"/>
              </a:p>
            </p:txBody>
          </p:sp>
          <p:sp>
            <p:nvSpPr>
              <p:cNvPr id="21541" name="Text Box 56"/>
              <p:cNvSpPr txBox="1">
                <a:spLocks noChangeArrowheads="1"/>
              </p:cNvSpPr>
              <p:nvPr/>
            </p:nvSpPr>
            <p:spPr bwMode="auto">
              <a:xfrm>
                <a:off x="3139" y="2999"/>
                <a:ext cx="952" cy="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200" b="1"/>
                  <a:t>Carbon,hydrogen,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1200" b="1"/>
                  <a:t>oxygen, nitrogen,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1200" b="1"/>
                  <a:t>phosphorus</a:t>
                </a:r>
              </a:p>
            </p:txBody>
          </p:sp>
          <p:sp>
            <p:nvSpPr>
              <p:cNvPr id="21542" name="Text Box 57"/>
              <p:cNvSpPr txBox="1">
                <a:spLocks noChangeArrowheads="1"/>
              </p:cNvSpPr>
              <p:nvPr/>
            </p:nvSpPr>
            <p:spPr bwMode="auto">
              <a:xfrm>
                <a:off x="4488" y="2983"/>
                <a:ext cx="980" cy="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200" b="1"/>
                  <a:t>Carbon,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1200" b="1"/>
                  <a:t>hydrogen,oxygen,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1200" b="1"/>
                  <a:t>nitrogen,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Ticket Out the Door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524000"/>
            <a:ext cx="8229600" cy="43735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monomers of (building blocks) of proteins?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3 basic parts of an amino acid?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 proteins do for organisms?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 nucleic acids do?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2 types of nucleic acids?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monomers of nucleic acids?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parts of a nucleotide?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54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Chemistry of Life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Day 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39762"/>
          </a:xfrm>
        </p:spPr>
        <p:txBody>
          <a:bodyPr/>
          <a:lstStyle/>
          <a:p>
            <a:r>
              <a:rPr lang="en-US" dirty="0" smtClean="0"/>
              <a:t>What is a Chemical Reaction?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6477000" cy="4373563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Everything that happens inside of an organism is based on </a:t>
            </a:r>
            <a:r>
              <a:rPr lang="en-US" sz="2400" dirty="0" smtClean="0">
                <a:solidFill>
                  <a:srgbClr val="FF0000"/>
                </a:solidFill>
              </a:rPr>
              <a:t>chemical reactions </a:t>
            </a:r>
            <a:r>
              <a:rPr lang="en-US" sz="2400" b="0" dirty="0" smtClean="0"/>
              <a:t>– Examples: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Growth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Its interaction with the environment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Reproduction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Movement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Chemical reaction </a:t>
            </a:r>
            <a:r>
              <a:rPr lang="en-US" sz="2400" b="0" dirty="0" smtClean="0"/>
              <a:t>– a process that changes one set of chemicals into another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Chemical reactions always involve the </a:t>
            </a:r>
            <a:r>
              <a:rPr lang="en-US" sz="2400" dirty="0" smtClean="0">
                <a:solidFill>
                  <a:srgbClr val="FF0000"/>
                </a:solidFill>
              </a:rPr>
              <a:t>breaking of bonds and the formation</a:t>
            </a:r>
            <a:r>
              <a:rPr lang="en-US" sz="2400" b="0" dirty="0" smtClean="0"/>
              <a:t> of new bonds!</a:t>
            </a:r>
          </a:p>
          <a:p>
            <a:pPr lvl="1"/>
            <a:endParaRPr lang="en-US" b="0" dirty="0"/>
          </a:p>
        </p:txBody>
      </p:sp>
      <p:pic>
        <p:nvPicPr>
          <p:cNvPr id="16386" name="Picture 2" descr="http://ts1.mm.bing.net/images/thumbnail.aspx?q=4708551762511336&amp;id=082099bb71facf7dc9a6c153b1dd79a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828800"/>
            <a:ext cx="2505075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Reaction Breakdown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3735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0" dirty="0" smtClean="0"/>
              <a:t>There are 2 parts to every chemical reaction: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CO</a:t>
            </a:r>
            <a:r>
              <a:rPr lang="en-US" baseline="-25000" dirty="0" smtClean="0">
                <a:solidFill>
                  <a:srgbClr val="FF0000"/>
                </a:solidFill>
              </a:rPr>
              <a:t>2 </a:t>
            </a:r>
            <a:r>
              <a:rPr lang="en-US" dirty="0" smtClean="0">
                <a:solidFill>
                  <a:srgbClr val="FF0000"/>
                </a:solidFill>
              </a:rPr>
              <a:t>+ H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O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C</a:t>
            </a:r>
            <a:r>
              <a:rPr lang="en-US" baseline="-25000" dirty="0" smtClean="0">
                <a:solidFill>
                  <a:srgbClr val="FF0000"/>
                </a:solidFill>
                <a:sym typeface="Wingdings" pitchFamily="2" charset="2"/>
              </a:rPr>
              <a:t>6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  <a:sym typeface="Wingdings" pitchFamily="2" charset="2"/>
              </a:rPr>
              <a:t>12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O</a:t>
            </a:r>
            <a:r>
              <a:rPr lang="en-US" baseline="-25000" dirty="0" smtClean="0">
                <a:solidFill>
                  <a:srgbClr val="FF0000"/>
                </a:solidFill>
                <a:sym typeface="Wingdings" pitchFamily="2" charset="2"/>
              </a:rPr>
              <a:t>6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+ O</a:t>
            </a:r>
            <a:r>
              <a:rPr lang="en-US" baseline="-25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</a:p>
          <a:p>
            <a:pPr algn="ctr"/>
            <a:endParaRPr lang="en-US" baseline="-25000" dirty="0" smtClean="0">
              <a:solidFill>
                <a:srgbClr val="FF0000"/>
              </a:solidFill>
              <a:sym typeface="Wingdings" pitchFamily="2" charset="2"/>
            </a:endParaRPr>
          </a:p>
          <a:p>
            <a:endParaRPr lang="en-US" b="0" baseline="-25000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sym typeface="Wingdings" pitchFamily="2" charset="2"/>
              </a:rPr>
              <a:t>Reactants represent what is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being used/what enters</a:t>
            </a:r>
            <a:r>
              <a:rPr lang="en-US" b="0" dirty="0" smtClean="0">
                <a:sym typeface="Wingdings" pitchFamily="2" charset="2"/>
              </a:rPr>
              <a:t> into a reaction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Always found before the arrow!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>
                <a:sym typeface="Wingdings" pitchFamily="2" charset="2"/>
              </a:rPr>
              <a:t>Products represent what is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made/what exits </a:t>
            </a:r>
            <a:r>
              <a:rPr lang="en-US" b="0" dirty="0" smtClean="0">
                <a:sym typeface="Wingdings" pitchFamily="2" charset="2"/>
              </a:rPr>
              <a:t>a reaction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Always found after the arrow!</a:t>
            </a:r>
            <a:endParaRPr lang="en-US" b="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33600" y="30480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Reactants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724400" y="30480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Products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229600" cy="941387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Do we need energy to complete all of these reactions?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534400" cy="4038599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YES!!!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Energy is a big factor in completing these reactions.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Some chemical reactions </a:t>
            </a:r>
            <a:r>
              <a:rPr lang="en-US" sz="2400" b="1" dirty="0" smtClean="0">
                <a:solidFill>
                  <a:srgbClr val="FF0000"/>
                </a:solidFill>
              </a:rPr>
              <a:t>release energy and some absorb energy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Chemical reactions that release energy are called </a:t>
            </a:r>
            <a:r>
              <a:rPr lang="en-US" sz="2400" b="1" u="sng" dirty="0" smtClean="0">
                <a:solidFill>
                  <a:srgbClr val="FF0000"/>
                </a:solidFill>
              </a:rPr>
              <a:t>EXERGONIC REACTIONS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These often occur spontaneously – such as 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Cellular Respiration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Chemical reactions that absorb energy  are called </a:t>
            </a:r>
            <a:r>
              <a:rPr lang="en-US" sz="2400" b="1" u="sng" dirty="0" smtClean="0">
                <a:solidFill>
                  <a:srgbClr val="FF0000"/>
                </a:solidFill>
              </a:rPr>
              <a:t>ENDERGONIC REACTIONS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These will not occur without a source of energy – such as Photosynthesis (the original energy comes from the sun!!!)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Chemical Reactions (cont’d)</a:t>
            </a:r>
          </a:p>
        </p:txBody>
      </p:sp>
      <p:pic>
        <p:nvPicPr>
          <p:cNvPr id="11267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1890713"/>
            <a:ext cx="8923338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28600" y="5562600"/>
            <a:ext cx="3929063" cy="838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600"/>
              <a:t>Photosynthesis</a:t>
            </a: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4876800" y="5562600"/>
            <a:ext cx="3929063" cy="838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600"/>
              <a:t>Cell Respiration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458200" cy="1322387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/>
              <a:t>But not all reactions are spontaneous…some STILL require a little energy!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10600" cy="3657600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Energy needed to get a reaction started is called </a:t>
            </a:r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ctivation energy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sym typeface="Wingdings" pitchFamily="2" charset="2"/>
              </a:rPr>
              <a:t>.</a:t>
            </a:r>
            <a:br>
              <a:rPr lang="en-US" sz="2400" dirty="0" smtClean="0">
                <a:solidFill>
                  <a:schemeClr val="bg2">
                    <a:lumMod val="25000"/>
                  </a:schemeClr>
                </a:solidFill>
                <a:sym typeface="Wingdings" pitchFamily="2" charset="2"/>
              </a:rPr>
            </a:br>
            <a:endParaRPr lang="en-US" sz="2400" dirty="0" smtClean="0">
              <a:solidFill>
                <a:schemeClr val="bg2">
                  <a:lumMod val="25000"/>
                </a:schemeClr>
              </a:solidFill>
              <a:sym typeface="Wingdings" pitchFamily="2" charset="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sym typeface="Wingdings" pitchFamily="2" charset="2"/>
              </a:rPr>
              <a:t>This “start energy” is important, because it can determine whether you 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release or absorb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sym typeface="Wingdings" pitchFamily="2" charset="2"/>
              </a:rPr>
              <a:t>energy.</a:t>
            </a:r>
            <a:br>
              <a:rPr lang="en-US" sz="2400" dirty="0" smtClean="0">
                <a:solidFill>
                  <a:schemeClr val="bg2">
                    <a:lumMod val="25000"/>
                  </a:schemeClr>
                </a:solidFill>
                <a:sym typeface="Wingdings" pitchFamily="2" charset="2"/>
              </a:rPr>
            </a:br>
            <a:endParaRPr lang="en-US" sz="2400" dirty="0" smtClean="0">
              <a:solidFill>
                <a:schemeClr val="bg2">
                  <a:lumMod val="25000"/>
                </a:schemeClr>
              </a:solidFill>
              <a:sym typeface="Wingdings" pitchFamily="2" charset="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sym typeface="Wingdings" pitchFamily="2" charset="2"/>
              </a:rPr>
              <a:t>It is important to every organism that they maintain a certain amount of energy…the amount of energy you use in the beginning can make a big difference on whether or not you complete an important reaction!</a:t>
            </a:r>
            <a:r>
              <a:rPr lang="en-US" sz="2400" dirty="0" smtClean="0">
                <a:sym typeface="Wingdings" pitchFamily="2" charset="2"/>
              </a:rPr>
              <a:t/>
            </a:r>
            <a:br>
              <a:rPr lang="en-US" sz="2400" dirty="0" smtClean="0">
                <a:sym typeface="Wingdings" pitchFamily="2" charset="2"/>
              </a:rPr>
            </a:br>
            <a:endParaRPr lang="en-US" sz="2400" dirty="0" smtClean="0">
              <a:sym typeface="Wingdings" pitchFamily="2" charset="2"/>
            </a:endParaRPr>
          </a:p>
          <a:p>
            <a:pPr>
              <a:defRPr/>
            </a:pPr>
            <a:endParaRPr lang="en-US" sz="2800" dirty="0"/>
          </a:p>
        </p:txBody>
      </p:sp>
      <p:pic>
        <p:nvPicPr>
          <p:cNvPr id="9218" name="Picture 2" descr="http://ts1.mm.bing.net/images/thumbnail.aspx?q=4530340689412624&amp;id=db38d917496fcbb215d6292933e99c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648200"/>
            <a:ext cx="2171700" cy="1911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However… there is a </a:t>
            </a:r>
            <a:r>
              <a:rPr lang="en-US" sz="4000" b="1" u="sng" dirty="0" smtClean="0">
                <a:solidFill>
                  <a:schemeClr val="bg2">
                    <a:lumMod val="25000"/>
                  </a:schemeClr>
                </a:solidFill>
              </a:rPr>
              <a:t>PROBLEM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!</a:t>
            </a:r>
            <a:endParaRPr lang="en-US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S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ome chemical reactions that make life possible are too slow or have activation energies that are too high to make them practical for living tissue…(</a:t>
            </a: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</a:rPr>
              <a:t>in other words they take TOO LONG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b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en-US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u="sng" dirty="0" smtClean="0">
                <a:solidFill>
                  <a:schemeClr val="bg2">
                    <a:lumMod val="25000"/>
                  </a:schemeClr>
                </a:solidFill>
              </a:rPr>
              <a:t>Solution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sym typeface="Wingdings" pitchFamily="2" charset="2"/>
              </a:rPr>
              <a:t> Your body has a 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protein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sym typeface="Wingdings" pitchFamily="2" charset="2"/>
              </a:rPr>
              <a:t> that lowers the amount of energy needed at the beginning of a reaction, so you have more energy to complete your metabolic processes needed to live your life!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194" name="Picture 2" descr="http://ts2.mm.bing.net/images/thumbnail.aspx?q=4601628525265385&amp;id=718d1147102959eb2de63a6c490de4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419600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8686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0" dirty="0" smtClean="0">
                <a:solidFill>
                  <a:schemeClr val="bg2">
                    <a:lumMod val="25000"/>
                  </a:schemeClr>
                </a:solidFill>
              </a:rPr>
              <a:t>These proteins are called… </a:t>
            </a:r>
            <a:r>
              <a:rPr lang="en-US" b="0" u="sng" dirty="0" smtClean="0">
                <a:solidFill>
                  <a:schemeClr val="bg2">
                    <a:lumMod val="25000"/>
                  </a:schemeClr>
                </a:solidFill>
              </a:rPr>
              <a:t>Enzymes!!!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4495800" cy="51435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Enzymes are proteins that act as </a:t>
            </a:r>
            <a:r>
              <a:rPr lang="en-US" sz="2800" b="1" dirty="0" smtClean="0">
                <a:solidFill>
                  <a:srgbClr val="FF0000"/>
                </a:solidFill>
              </a:rPr>
              <a:t>biological catalysts </a:t>
            </a:r>
            <a:endParaRPr lang="en-US" sz="2800" b="1" dirty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Catalysts: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pPr lvl="2" eaLnBrk="1" hangingPunct="1">
              <a:defRPr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Substance that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speed up the rate of a reaction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, without using a large amount of energy.  </a:t>
            </a:r>
            <a:b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Most enzymes end in </a:t>
            </a:r>
            <a:b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the letters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 – ase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Ex: your saliva/ spit is called AMYLASE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0646" y="1676400"/>
            <a:ext cx="429475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4419600" cy="4724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Central core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Consists of positive charged protons and neutral neutrons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Positively charged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Contains most of the mass of the atom</a:t>
            </a:r>
            <a:endParaRPr lang="en-US" b="0" dirty="0"/>
          </a:p>
        </p:txBody>
      </p:sp>
      <p:pic>
        <p:nvPicPr>
          <p:cNvPr id="5" name="Picture 2" descr="parts of at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29977">
            <a:off x="4156853" y="1440544"/>
            <a:ext cx="43719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Enzymes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Enzymes speed up a reaction by </a:t>
            </a:r>
            <a:r>
              <a:rPr lang="en-US" sz="2800" b="1" dirty="0" smtClean="0">
                <a:solidFill>
                  <a:srgbClr val="FF0000"/>
                </a:solidFill>
              </a:rPr>
              <a:t>lowering the activation energy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 of a reaction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Enzymes act as a </a:t>
            </a:r>
            <a:r>
              <a:rPr lang="en-US" sz="2800" b="1" dirty="0" smtClean="0">
                <a:solidFill>
                  <a:srgbClr val="FF0000"/>
                </a:solidFill>
              </a:rPr>
              <a:t>site of a reaction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and are not used up</a:t>
            </a:r>
            <a:r>
              <a:rPr lang="en-US" sz="2800" dirty="0" smtClean="0">
                <a:solidFill>
                  <a:srgbClr val="13F929"/>
                </a:solidFill>
              </a:rPr>
              <a:t/>
            </a:r>
            <a:br>
              <a:rPr lang="en-US" sz="2800" dirty="0" smtClean="0">
                <a:solidFill>
                  <a:srgbClr val="13F929"/>
                </a:solidFill>
              </a:rPr>
            </a:br>
            <a:endParaRPr lang="en-US" sz="2800" dirty="0" smtClean="0">
              <a:solidFill>
                <a:srgbClr val="13F929"/>
              </a:solidFill>
            </a:endParaRPr>
          </a:p>
        </p:txBody>
      </p:sp>
      <p:pic>
        <p:nvPicPr>
          <p:cNvPr id="15364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124200"/>
            <a:ext cx="50958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381000" y="533400"/>
            <a:ext cx="876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Scientists use a model to represent the way enzymes carry out chemical reactions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The Enzyme-Substrate Complex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sym typeface="Wingdings" pitchFamily="2" charset="2"/>
              </a:rPr>
              <a:t> </a:t>
            </a:r>
            <a:br>
              <a:rPr lang="en-US" sz="2400" dirty="0" smtClean="0">
                <a:solidFill>
                  <a:schemeClr val="bg2">
                    <a:lumMod val="25000"/>
                  </a:schemeClr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sym typeface="Wingdings" pitchFamily="2" charset="2"/>
              </a:rPr>
              <a:t>                 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“Lock &amp; Key”</a:t>
            </a:r>
            <a:r>
              <a:rPr lang="en-US" sz="2400" b="1" dirty="0" smtClean="0">
                <a:solidFill>
                  <a:srgbClr val="FF0000"/>
                </a:solidFill>
              </a:rPr>
              <a:t>  Model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Enzymes have very specific </a:t>
            </a:r>
            <a:r>
              <a:rPr lang="en-US" sz="2400" b="1" u="sng" dirty="0" smtClean="0">
                <a:solidFill>
                  <a:srgbClr val="FF0000"/>
                </a:solidFill>
              </a:rPr>
              <a:t>Active Sites</a:t>
            </a:r>
            <a:r>
              <a:rPr lang="en-US" sz="2400" u="sng" dirty="0" smtClean="0">
                <a:solidFill>
                  <a:schemeClr val="bg2">
                    <a:lumMod val="25000"/>
                  </a:schemeClr>
                </a:solidFill>
              </a:rPr>
              <a:t>,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where only certain reactants can bind to reduce activation energy (E</a:t>
            </a:r>
            <a:r>
              <a:rPr lang="en-US" sz="2400" baseline="-25000" dirty="0" smtClean="0">
                <a:solidFill>
                  <a:schemeClr val="bg2">
                    <a:lumMod val="25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).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These reactants are called </a:t>
            </a:r>
            <a:r>
              <a:rPr lang="en-US" sz="2400" b="1" dirty="0" smtClean="0">
                <a:solidFill>
                  <a:srgbClr val="FF0000"/>
                </a:solidFill>
              </a:rPr>
              <a:t>“substrates.”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Enzymes release products after a reaction and can start the same process over again.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530725"/>
            <a:ext cx="7134225" cy="2133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6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Remember…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4572000" cy="4953000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Enzymes are a type of </a:t>
            </a:r>
            <a:r>
              <a:rPr lang="en-US" sz="2400" b="1" dirty="0" smtClean="0">
                <a:solidFill>
                  <a:srgbClr val="FF0000"/>
                </a:solidFill>
              </a:rPr>
              <a:t>PROTEIN!!!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en-US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There job is to </a:t>
            </a:r>
            <a:r>
              <a:rPr lang="en-US" sz="2400" b="1" dirty="0" smtClean="0">
                <a:solidFill>
                  <a:srgbClr val="FF0000"/>
                </a:solidFill>
              </a:rPr>
              <a:t>regulate the body’s activities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WITHOUT using too much energy.</a:t>
            </a:r>
            <a:b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en-US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When you damage a protein, so it no longer works it becomes </a:t>
            </a:r>
            <a:r>
              <a:rPr lang="en-US" sz="2400" b="1" dirty="0" smtClean="0">
                <a:solidFill>
                  <a:srgbClr val="FF0000"/>
                </a:solidFill>
              </a:rPr>
              <a:t>DENATURED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</p:txBody>
      </p:sp>
      <p:pic>
        <p:nvPicPr>
          <p:cNvPr id="4100" name="Picture 4" descr="http://ts2.mm.bing.net/images/thumbnail.aspx?q=4549161231517213&amp;id=de5816142218350e32e351adbea612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133600"/>
            <a:ext cx="2657475" cy="227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8839200" cy="609600"/>
          </a:xfrm>
        </p:spPr>
        <p:txBody>
          <a:bodyPr lIns="91435" tIns="45718" rIns="91435" bIns="45718" anchor="t"/>
          <a:lstStyle/>
          <a:p>
            <a:pPr eaLnBrk="1" hangingPunct="1">
              <a:tabLst>
                <a:tab pos="1028700" algn="l"/>
              </a:tabLst>
              <a:defRPr/>
            </a:pPr>
            <a:r>
              <a:rPr lang="en-US" sz="3200" b="1" dirty="0" smtClean="0"/>
              <a:t>Denaturation and Re-naturation of a Protein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429000"/>
            <a:ext cx="6777038" cy="310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07975" y="1295400"/>
            <a:ext cx="883602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u="sng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There are many things that can affect the way an enzyme works:</a:t>
            </a:r>
          </a:p>
          <a:p>
            <a:pPr marL="1085850" lvl="1" indent="-3429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Extreme Temperatures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n-lt"/>
                <a:sym typeface="Wingdings" pitchFamily="2" charset="2"/>
              </a:rPr>
              <a:t>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  <a:sym typeface="Wingdings" pitchFamily="2" charset="2"/>
              </a:rPr>
              <a:t>B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oth hot or cold can damage an enzyme</a:t>
            </a:r>
          </a:p>
          <a:p>
            <a:pPr marL="1085850" lvl="1" indent="-3429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pH changes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n-lt"/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Mixing proteins with Strong Acids or Bases</a:t>
            </a:r>
          </a:p>
          <a:p>
            <a:pPr marL="1085850" lvl="1" indent="-3429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Cell Activators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n-lt"/>
                <a:sym typeface="Wingdings" pitchFamily="2" charset="2"/>
              </a:rPr>
              <a:t> Things that may turn on an enzyme</a:t>
            </a:r>
          </a:p>
          <a:p>
            <a:pPr marL="1085850" lvl="1" indent="-3429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Cell Inhibitors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n-lt"/>
                <a:sym typeface="Wingdings" pitchFamily="2" charset="2"/>
              </a:rPr>
              <a:t> Things that may turn off certain cell activities</a:t>
            </a:r>
            <a:endParaRPr lang="en-US" dirty="0" smtClean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639762"/>
          </a:xfrm>
        </p:spPr>
        <p:txBody>
          <a:bodyPr/>
          <a:lstStyle/>
          <a:p>
            <a:r>
              <a:rPr lang="en-US" dirty="0" smtClean="0"/>
              <a:t>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43735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0" dirty="0" smtClean="0"/>
              <a:t>Pure substances that </a:t>
            </a:r>
            <a:r>
              <a:rPr lang="en-US" dirty="0" smtClean="0">
                <a:solidFill>
                  <a:srgbClr val="FF0000"/>
                </a:solidFill>
              </a:rPr>
              <a:t>cannot be broken down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smtClean="0"/>
              <a:t>chemically into simpler kinds of matter.</a:t>
            </a:r>
          </a:p>
          <a:p>
            <a:pPr lvl="1"/>
            <a:r>
              <a:rPr lang="en-US" dirty="0" smtClean="0"/>
              <a:t>Made of only </a:t>
            </a:r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type of atom</a:t>
            </a:r>
            <a:endParaRPr lang="en-US" b="0" dirty="0" smtClean="0"/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A group of atoms of the </a:t>
            </a:r>
            <a:r>
              <a:rPr lang="en-US" dirty="0" smtClean="0">
                <a:solidFill>
                  <a:srgbClr val="FF0000"/>
                </a:solidFill>
              </a:rPr>
              <a:t>“same” </a:t>
            </a:r>
            <a:r>
              <a:rPr lang="en-US" b="0" dirty="0" smtClean="0"/>
              <a:t>type.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More than 100 elements (</a:t>
            </a:r>
            <a:r>
              <a:rPr lang="en-US" dirty="0" smtClean="0">
                <a:solidFill>
                  <a:srgbClr val="FF0000"/>
                </a:solidFill>
              </a:rPr>
              <a:t>91</a:t>
            </a:r>
            <a:r>
              <a:rPr lang="en-US" b="0" dirty="0" smtClean="0"/>
              <a:t> are naturally occurring) </a:t>
            </a:r>
            <a:endParaRPr lang="en-US" b="0" dirty="0"/>
          </a:p>
        </p:txBody>
      </p:sp>
      <p:pic>
        <p:nvPicPr>
          <p:cNvPr id="5" name="Picture 2" descr="periodic 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048000"/>
            <a:ext cx="544047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4876800" cy="43735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96 %</a:t>
            </a:r>
            <a:r>
              <a:rPr lang="en-US" b="0" dirty="0" smtClean="0"/>
              <a:t> of the mass of an organism is composed of 4 elements (oxygen, carbon, hydrogen, and nitrogen)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Each element has a unique chemical symbol:</a:t>
            </a:r>
          </a:p>
          <a:p>
            <a:pPr lvl="1"/>
            <a:r>
              <a:rPr lang="en-US" dirty="0" smtClean="0"/>
              <a:t>Consists of </a:t>
            </a:r>
            <a:r>
              <a:rPr lang="en-US" b="1" dirty="0" smtClean="0">
                <a:solidFill>
                  <a:srgbClr val="FF0000"/>
                </a:solidFill>
              </a:rPr>
              <a:t>1-2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letters</a:t>
            </a:r>
          </a:p>
          <a:p>
            <a:pPr lvl="1"/>
            <a:r>
              <a:rPr lang="en-US" b="0" dirty="0" smtClean="0"/>
              <a:t>First letter is always capitalized</a:t>
            </a:r>
            <a:endParaRPr lang="en-US" b="0" dirty="0"/>
          </a:p>
        </p:txBody>
      </p:sp>
      <p:pic>
        <p:nvPicPr>
          <p:cNvPr id="5" name="Picture 0" descr="2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057400"/>
            <a:ext cx="2667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3962400" cy="43735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0" dirty="0" smtClean="0"/>
              <a:t>Is a substance made of atoms of </a:t>
            </a:r>
            <a:r>
              <a:rPr lang="en-US" dirty="0" smtClean="0">
                <a:solidFill>
                  <a:srgbClr val="FF0000"/>
                </a:solidFill>
              </a:rPr>
              <a:t>different </a:t>
            </a:r>
            <a:r>
              <a:rPr lang="en-US" b="0" smtClean="0"/>
              <a:t>elements bonded </a:t>
            </a:r>
            <a:r>
              <a:rPr lang="en-US" b="0" dirty="0" smtClean="0"/>
              <a:t>together in a certain ratio.</a:t>
            </a:r>
          </a:p>
          <a:p>
            <a:pPr lvl="1"/>
            <a:r>
              <a:rPr lang="en-US" dirty="0" smtClean="0"/>
              <a:t>Examples:  </a:t>
            </a:r>
            <a:r>
              <a:rPr lang="en-US" b="1" dirty="0" smtClean="0">
                <a:solidFill>
                  <a:srgbClr val="FF0000"/>
                </a:solidFill>
              </a:rPr>
              <a:t>H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O and CO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Most elements do not exist by themselves</a:t>
            </a:r>
          </a:p>
          <a:p>
            <a:pPr>
              <a:buFont typeface="Arial" pitchFamily="34" charset="0"/>
              <a:buChar char="•"/>
            </a:pPr>
            <a:r>
              <a:rPr lang="en-US" b="0" dirty="0" smtClean="0"/>
              <a:t>Readily combine with other elements in a predictable fashion</a:t>
            </a:r>
          </a:p>
          <a:p>
            <a:pPr>
              <a:buFont typeface="Arial" pitchFamily="34" charset="0"/>
              <a:buChar char="•"/>
            </a:pPr>
            <a:endParaRPr lang="en-US" b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19200"/>
            <a:ext cx="40862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erMedia Organic Molecules">
  <a:themeElements>
    <a:clrScheme name="organic_molecules">
      <a:dk1>
        <a:sysClr val="windowText" lastClr="000000"/>
      </a:dk1>
      <a:lt1>
        <a:sysClr val="window" lastClr="FFFFFF"/>
      </a:lt1>
      <a:dk2>
        <a:srgbClr val="03327F"/>
      </a:dk2>
      <a:lt2>
        <a:srgbClr val="C2D9FE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5ECE71"/>
      </a:accent5>
      <a:accent6>
        <a:srgbClr val="319B3B"/>
      </a:accent6>
      <a:hlink>
        <a:srgbClr val="087BDA"/>
      </a:hlink>
      <a:folHlink>
        <a:srgbClr val="A984E0"/>
      </a:folHlink>
    </a:clrScheme>
    <a:fontScheme name="Organic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TS101857273</Template>
  <TotalTime>516</TotalTime>
  <Words>2294</Words>
  <Application>Microsoft Office PowerPoint</Application>
  <PresentationFormat>On-screen Show (4:3)</PresentationFormat>
  <Paragraphs>376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Arial</vt:lpstr>
      <vt:lpstr>Segoe UI</vt:lpstr>
      <vt:lpstr>Times New Roman</vt:lpstr>
      <vt:lpstr>Wingdings</vt:lpstr>
      <vt:lpstr>PresenterMedia Organic Molecules</vt:lpstr>
      <vt:lpstr>The Chemistry of Life</vt:lpstr>
      <vt:lpstr>What is biochemistry?</vt:lpstr>
      <vt:lpstr>Composition of Matter</vt:lpstr>
      <vt:lpstr>States of Matter</vt:lpstr>
      <vt:lpstr>Atoms</vt:lpstr>
      <vt:lpstr>The Nucleus</vt:lpstr>
      <vt:lpstr>Elements</vt:lpstr>
      <vt:lpstr>More on Elements</vt:lpstr>
      <vt:lpstr>Compounds</vt:lpstr>
      <vt:lpstr>More on Compounds</vt:lpstr>
      <vt:lpstr>Molecules</vt:lpstr>
      <vt:lpstr>Ions form when atoms gain or lose electrons</vt:lpstr>
      <vt:lpstr>Ionic Bond</vt:lpstr>
      <vt:lpstr>Atoms share pairs of electrons in covalent bonds.</vt:lpstr>
      <vt:lpstr>Properties of the Water Molecule</vt:lpstr>
      <vt:lpstr>Life depends on hydrogen bonds in water</vt:lpstr>
      <vt:lpstr>Bonding Animation</vt:lpstr>
      <vt:lpstr>Homeostasis </vt:lpstr>
      <vt:lpstr>Properties Related to Hydrogen Bonds</vt:lpstr>
      <vt:lpstr>Properties Related to Hydrogen Bonds</vt:lpstr>
      <vt:lpstr>Properties Related to Hydrogen Bonds</vt:lpstr>
      <vt:lpstr>Properties Related to Hydrogen Bonds</vt:lpstr>
      <vt:lpstr>Solutions - Review</vt:lpstr>
      <vt:lpstr>BrainPop - Review</vt:lpstr>
      <vt:lpstr>Ticket Out the Door</vt:lpstr>
      <vt:lpstr>The Chemistry of Life</vt:lpstr>
      <vt:lpstr>What is a macromolecule?</vt:lpstr>
      <vt:lpstr>Examples of Macromolecules</vt:lpstr>
      <vt:lpstr>Six Major Elements associated with making up these macromolecules</vt:lpstr>
      <vt:lpstr>So how are these the building blocks of living things?</vt:lpstr>
      <vt:lpstr>Formation of Macromolecules</vt:lpstr>
      <vt:lpstr>Formation of Macromolecules cont.</vt:lpstr>
      <vt:lpstr>Four Major Classes of Organic Molecules</vt:lpstr>
      <vt:lpstr>PowerPoint Presentation</vt:lpstr>
      <vt:lpstr>Glucose, Fructose, and Galactose (Monosaccharides)</vt:lpstr>
      <vt:lpstr>Disaccharide</vt:lpstr>
      <vt:lpstr>Polysaccharide</vt:lpstr>
      <vt:lpstr>Carbohydrate Animation</vt:lpstr>
      <vt:lpstr>4 Classes of Organic Cmpds cont’d…</vt:lpstr>
      <vt:lpstr>PowerPoint Presentation</vt:lpstr>
      <vt:lpstr>PowerPoint Presentation</vt:lpstr>
      <vt:lpstr>Ticket Out the Door</vt:lpstr>
      <vt:lpstr>The Chemistry of Life</vt:lpstr>
      <vt:lpstr>More on the 4 Classes of Organic Compounds …</vt:lpstr>
      <vt:lpstr>PowerPoint Presentation</vt:lpstr>
      <vt:lpstr>PowerPoint Presentation</vt:lpstr>
      <vt:lpstr>Finally…</vt:lpstr>
      <vt:lpstr>PowerPoint Presentation</vt:lpstr>
      <vt:lpstr>Monomer + Monomer, etc. = Polymer</vt:lpstr>
      <vt:lpstr>PowerPoint Presentation</vt:lpstr>
      <vt:lpstr>Ticket Out the Door</vt:lpstr>
      <vt:lpstr>The Chemistry of Life</vt:lpstr>
      <vt:lpstr>What is a Chemical Reaction?</vt:lpstr>
      <vt:lpstr>Chemical Reaction Breakdown</vt:lpstr>
      <vt:lpstr>Do we need energy to complete all of these reactions?</vt:lpstr>
      <vt:lpstr>Chemical Reactions (cont’d)</vt:lpstr>
      <vt:lpstr>But not all reactions are spontaneous…some STILL require a little energy!</vt:lpstr>
      <vt:lpstr>However… there is a PROBLEM!</vt:lpstr>
      <vt:lpstr>These proteins are called… Enzymes!!!</vt:lpstr>
      <vt:lpstr>Enzymes</vt:lpstr>
      <vt:lpstr>PowerPoint Presentation</vt:lpstr>
      <vt:lpstr>Remember…</vt:lpstr>
      <vt:lpstr>Denaturation and Re-naturation of a Protein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Chemistry of Life</dc:title>
  <dc:creator>Leigh Ann Nicolella</dc:creator>
  <cp:lastModifiedBy>Dwaram, Minnie</cp:lastModifiedBy>
  <cp:revision>60</cp:revision>
  <dcterms:created xsi:type="dcterms:W3CDTF">2012-05-21T19:45:13Z</dcterms:created>
  <dcterms:modified xsi:type="dcterms:W3CDTF">2017-08-15T19:27:52Z</dcterms:modified>
</cp:coreProperties>
</file>