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63" r:id="rId3"/>
    <p:sldId id="262" r:id="rId4"/>
    <p:sldId id="257" r:id="rId5"/>
    <p:sldId id="258" r:id="rId6"/>
    <p:sldId id="268" r:id="rId7"/>
    <p:sldId id="320" r:id="rId8"/>
    <p:sldId id="321" r:id="rId9"/>
    <p:sldId id="322" r:id="rId10"/>
    <p:sldId id="323" r:id="rId11"/>
    <p:sldId id="324" r:id="rId12"/>
    <p:sldId id="325" r:id="rId13"/>
    <p:sldId id="326" r:id="rId14"/>
    <p:sldId id="273" r:id="rId15"/>
    <p:sldId id="261" r:id="rId16"/>
    <p:sldId id="267" r:id="rId17"/>
    <p:sldId id="309" r:id="rId18"/>
    <p:sldId id="308" r:id="rId19"/>
    <p:sldId id="310" r:id="rId20"/>
    <p:sldId id="311" r:id="rId21"/>
    <p:sldId id="264" r:id="rId22"/>
    <p:sldId id="260" r:id="rId23"/>
    <p:sldId id="265" r:id="rId24"/>
    <p:sldId id="266" r:id="rId25"/>
    <p:sldId id="269" r:id="rId26"/>
    <p:sldId id="270" r:id="rId27"/>
    <p:sldId id="271" r:id="rId28"/>
    <p:sldId id="272" r:id="rId29"/>
    <p:sldId id="285" r:id="rId30"/>
    <p:sldId id="312" r:id="rId31"/>
    <p:sldId id="277" r:id="rId32"/>
    <p:sldId id="276" r:id="rId33"/>
    <p:sldId id="279" r:id="rId34"/>
    <p:sldId id="278" r:id="rId35"/>
    <p:sldId id="275" r:id="rId36"/>
    <p:sldId id="280" r:id="rId37"/>
    <p:sldId id="281" r:id="rId38"/>
    <p:sldId id="293" r:id="rId39"/>
    <p:sldId id="282" r:id="rId40"/>
    <p:sldId id="286" r:id="rId41"/>
    <p:sldId id="307" r:id="rId42"/>
    <p:sldId id="283" r:id="rId43"/>
    <p:sldId id="284" r:id="rId44"/>
    <p:sldId id="274" r:id="rId45"/>
    <p:sldId id="294" r:id="rId46"/>
    <p:sldId id="295" r:id="rId47"/>
    <p:sldId id="296" r:id="rId48"/>
    <p:sldId id="287" r:id="rId49"/>
    <p:sldId id="288" r:id="rId50"/>
    <p:sldId id="289" r:id="rId51"/>
    <p:sldId id="290" r:id="rId52"/>
    <p:sldId id="291" r:id="rId53"/>
    <p:sldId id="292" r:id="rId54"/>
    <p:sldId id="297" r:id="rId55"/>
    <p:sldId id="298" r:id="rId56"/>
    <p:sldId id="299" r:id="rId57"/>
    <p:sldId id="300" r:id="rId58"/>
    <p:sldId id="301" r:id="rId59"/>
    <p:sldId id="302" r:id="rId60"/>
    <p:sldId id="30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4" d="100"/>
          <a:sy n="64" d="100"/>
        </p:scale>
        <p:origin x="-106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D37E5B-9B3B-48FA-91DC-75B4C772ECCC}" type="datetimeFigureOut">
              <a:rPr lang="en-US" smtClean="0"/>
              <a:pPr/>
              <a:t>8/14/2016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A39C01-6FAE-4B71-B9B3-C7C6A0EF352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E84E5-C10F-48CC-BB38-A4BDD7EFF9FD}" type="datetimeFigureOut">
              <a:rPr lang="en-US" smtClean="0"/>
              <a:pPr/>
              <a:t>8/14/2016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401BB-2FB0-4977-A08D-15D4610E72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606F4-7D0F-4862-9C28-50C25506D2F4}" type="slidenum">
              <a:rPr lang="en-US"/>
              <a:pPr/>
              <a:t>7</a:t>
            </a:fld>
            <a:endParaRPr lang="en-US"/>
          </a:p>
        </p:txBody>
      </p:sp>
      <p:sp>
        <p:nvSpPr>
          <p:cNvPr id="28674" name="Rectangle 2"/>
          <p:cNvSpPr>
            <a:spLocks noGrp="1" noRot="1" noChangeAspect="1" noChangeArrowheads="1" noTextEdit="1"/>
          </p:cNvSpPr>
          <p:nvPr>
            <p:ph type="sldImg"/>
          </p:nvPr>
        </p:nvSpPr>
        <p:spPr>
          <a:xfrm>
            <a:off x="1150938" y="692150"/>
            <a:ext cx="4556125" cy="3416300"/>
          </a:xfrm>
          <a:ln cap="flat"/>
        </p:spPr>
      </p:sp>
      <p:sp>
        <p:nvSpPr>
          <p:cNvPr id="28675" name="Rectangle 3"/>
          <p:cNvSpPr>
            <a:spLocks noGrp="1" noChangeArrowheads="1"/>
          </p:cNvSpPr>
          <p:nvPr>
            <p:ph type="body" idx="1"/>
          </p:nvPr>
        </p:nvSpPr>
        <p:spPr>
          <a:noFill/>
          <a:ln/>
        </p:spPr>
        <p:txBody>
          <a:bodyPr/>
          <a:lstStyle/>
          <a:p>
            <a:r>
              <a:rPr lang="en-US">
                <a:latin typeface="EICHZZ+FuturaLtBT" charset="0"/>
              </a:rPr>
              <a:t>The FFA emblem represents the history, goals, and future of the FFA. It is comprised of:</a:t>
            </a:r>
          </a:p>
          <a:p>
            <a:r>
              <a:rPr lang="en-US">
                <a:latin typeface="EICHZZ+FuturaLtBT" charset="0"/>
              </a:rPr>
              <a:t>1. A cross-section of an </a:t>
            </a:r>
            <a:r>
              <a:rPr lang="en-US" i="1">
                <a:latin typeface="DJACZZ+FuturaMdBT-BoldItalic" charset="0"/>
              </a:rPr>
              <a:t>ear of corn </a:t>
            </a:r>
            <a:r>
              <a:rPr lang="en-US">
                <a:latin typeface="EICHZZ+FuturaLtBT" charset="0"/>
              </a:rPr>
              <a:t>which signifies common agricultural interest.</a:t>
            </a:r>
          </a:p>
          <a:p>
            <a:r>
              <a:rPr lang="en-US">
                <a:latin typeface="EICHZZ+FuturaLtBT" charset="0"/>
              </a:rPr>
              <a:t>2. A </a:t>
            </a:r>
            <a:r>
              <a:rPr lang="en-US" i="1">
                <a:latin typeface="DJACZZ+FuturaMdBT-BoldItalic" charset="0"/>
              </a:rPr>
              <a:t>rising sun </a:t>
            </a:r>
            <a:r>
              <a:rPr lang="en-US">
                <a:latin typeface="EICHZZ+FuturaLtBT" charset="0"/>
              </a:rPr>
              <a:t>which symbolizes progress in agriculture.</a:t>
            </a:r>
          </a:p>
          <a:p>
            <a:r>
              <a:rPr lang="en-US">
                <a:latin typeface="EICHZZ+FuturaLtBT" charset="0"/>
              </a:rPr>
              <a:t>3. A </a:t>
            </a:r>
            <a:r>
              <a:rPr lang="en-US" i="1">
                <a:latin typeface="DJACZZ+FuturaMdBT-BoldItalic" charset="0"/>
              </a:rPr>
              <a:t>plow </a:t>
            </a:r>
            <a:r>
              <a:rPr lang="en-US">
                <a:latin typeface="EICHZZ+FuturaLtBT" charset="0"/>
              </a:rPr>
              <a:t>, the symbol of labor and tillage of the soil.</a:t>
            </a:r>
          </a:p>
          <a:p>
            <a:r>
              <a:rPr lang="en-US">
                <a:latin typeface="EICHZZ+FuturaLtBT" charset="0"/>
              </a:rPr>
              <a:t>4. An </a:t>
            </a:r>
            <a:r>
              <a:rPr lang="en-US" i="1">
                <a:latin typeface="DJACZZ+FuturaMdBT-BoldItalic" charset="0"/>
              </a:rPr>
              <a:t>owl</a:t>
            </a:r>
            <a:r>
              <a:rPr lang="en-US">
                <a:latin typeface="EICHZZ+FuturaLtBT" charset="0"/>
              </a:rPr>
              <a:t>, the symbol of wisdom and knowledge.</a:t>
            </a:r>
          </a:p>
          <a:p>
            <a:r>
              <a:rPr lang="en-US">
                <a:latin typeface="EICHZZ+FuturaLtBT" charset="0"/>
              </a:rPr>
              <a:t>5. An </a:t>
            </a:r>
            <a:r>
              <a:rPr lang="en-US" i="1">
                <a:latin typeface="DJACZZ+FuturaMdBT-BoldItalic" charset="0"/>
              </a:rPr>
              <a:t>eagle </a:t>
            </a:r>
            <a:r>
              <a:rPr lang="en-US">
                <a:latin typeface="EICHZZ+FuturaLtBT" charset="0"/>
              </a:rPr>
              <a:t>which represents the national scope of the FFA.</a:t>
            </a:r>
          </a:p>
          <a:p>
            <a:r>
              <a:rPr lang="en-US">
                <a:latin typeface="EICHZZ+FuturaLtBT" charset="0"/>
              </a:rPr>
              <a:t>6. The words: </a:t>
            </a:r>
            <a:r>
              <a:rPr lang="en-US" i="1">
                <a:latin typeface="DJACZZ+FuturaMdBT-BoldItalic" charset="0"/>
              </a:rPr>
              <a:t>Agricultural Education/FFA </a:t>
            </a:r>
            <a:r>
              <a:rPr lang="en-US">
                <a:latin typeface="EICHZZ+FuturaLtBT" charset="0"/>
              </a:rPr>
              <a:t>which signify that FFA is an important part of the agricultural/agribusiness program.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F45CB2-12DE-49DD-A59D-7A1AA0841EDD}" type="slidenum">
              <a:rPr lang="en-US" smtClean="0"/>
              <a:pPr/>
              <a:t>19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Mix of academics (science and liberal arts)</a:t>
            </a:r>
          </a:p>
          <a:p>
            <a:r>
              <a:rPr lang="en-US" smtClean="0"/>
              <a:t>Education for the “common people”</a:t>
            </a:r>
          </a:p>
          <a:p>
            <a:r>
              <a:rPr lang="en-US" smtClean="0"/>
              <a:t>Research to better the lives of people in the state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9B52B-74BC-4802-99B1-6D6A158A998E}" type="slidenum">
              <a:rPr lang="en-US"/>
              <a:pPr/>
              <a:t>8</a:t>
            </a:fld>
            <a:endParaRPr lang="en-US"/>
          </a:p>
        </p:txBody>
      </p:sp>
      <p:sp>
        <p:nvSpPr>
          <p:cNvPr id="30722" name="Rectangle 2"/>
          <p:cNvSpPr>
            <a:spLocks noGrp="1" noRot="1" noChangeAspect="1" noChangeArrowheads="1" noTextEdit="1"/>
          </p:cNvSpPr>
          <p:nvPr>
            <p:ph type="sldImg"/>
          </p:nvPr>
        </p:nvSpPr>
        <p:spPr>
          <a:xfrm>
            <a:off x="1150938" y="692150"/>
            <a:ext cx="4556125" cy="3416300"/>
          </a:xfrm>
          <a:ln cap="flat"/>
        </p:spPr>
      </p:sp>
      <p:sp>
        <p:nvSpPr>
          <p:cNvPr id="307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1510-7839-43DC-A011-E68A11D4C872}" type="slidenum">
              <a:rPr lang="en-US"/>
              <a:pPr/>
              <a:t>9</a:t>
            </a:fld>
            <a:endParaRPr lang="en-US"/>
          </a:p>
        </p:txBody>
      </p:sp>
      <p:sp>
        <p:nvSpPr>
          <p:cNvPr id="32770" name="Rectangle 2"/>
          <p:cNvSpPr>
            <a:spLocks noGrp="1" noRot="1" noChangeAspect="1" noChangeArrowheads="1" noTextEdit="1"/>
          </p:cNvSpPr>
          <p:nvPr>
            <p:ph type="sldImg"/>
          </p:nvPr>
        </p:nvSpPr>
        <p:spPr>
          <a:xfrm>
            <a:off x="1150938" y="692150"/>
            <a:ext cx="4556125" cy="3416300"/>
          </a:xfrm>
          <a:ln cap="flat"/>
        </p:spPr>
      </p:sp>
      <p:sp>
        <p:nvSpPr>
          <p:cNvPr id="327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F1820-D8A5-474C-A18F-FA732426133D}" type="slidenum">
              <a:rPr lang="en-US"/>
              <a:pPr/>
              <a:t>10</a:t>
            </a:fld>
            <a:endParaRPr lang="en-US"/>
          </a:p>
        </p:txBody>
      </p:sp>
      <p:sp>
        <p:nvSpPr>
          <p:cNvPr id="34818" name="Rectangle 2"/>
          <p:cNvSpPr>
            <a:spLocks noGrp="1" noRot="1" noChangeAspect="1" noChangeArrowheads="1" noTextEdit="1"/>
          </p:cNvSpPr>
          <p:nvPr>
            <p:ph type="sldImg"/>
          </p:nvPr>
        </p:nvSpPr>
        <p:spPr>
          <a:xfrm>
            <a:off x="1150938" y="692150"/>
            <a:ext cx="4556125" cy="3416300"/>
          </a:xfrm>
          <a:ln cap="flat"/>
        </p:spPr>
      </p:sp>
      <p:sp>
        <p:nvSpPr>
          <p:cNvPr id="348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6203A-98C5-42AF-82F8-25E37487D5C4}" type="slidenum">
              <a:rPr lang="en-US"/>
              <a:pPr/>
              <a:t>11</a:t>
            </a:fld>
            <a:endParaRPr lang="en-US"/>
          </a:p>
        </p:txBody>
      </p:sp>
      <p:sp>
        <p:nvSpPr>
          <p:cNvPr id="36866" name="Rectangle 2"/>
          <p:cNvSpPr>
            <a:spLocks noGrp="1" noRot="1" noChangeAspect="1" noChangeArrowheads="1" noTextEdit="1"/>
          </p:cNvSpPr>
          <p:nvPr>
            <p:ph type="sldImg"/>
          </p:nvPr>
        </p:nvSpPr>
        <p:spPr>
          <a:xfrm>
            <a:off x="1150938" y="692150"/>
            <a:ext cx="4556125" cy="3416300"/>
          </a:xfrm>
          <a:ln cap="flat"/>
        </p:spPr>
      </p:sp>
      <p:sp>
        <p:nvSpPr>
          <p:cNvPr id="368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37775-FD51-476C-B1BB-EAB8546A4E4D}" type="slidenum">
              <a:rPr lang="en-US"/>
              <a:pPr/>
              <a:t>12</a:t>
            </a:fld>
            <a:endParaRPr lang="en-US"/>
          </a:p>
        </p:txBody>
      </p:sp>
      <p:sp>
        <p:nvSpPr>
          <p:cNvPr id="38914" name="Rectangle 2"/>
          <p:cNvSpPr>
            <a:spLocks noGrp="1" noRot="1" noChangeAspect="1" noChangeArrowheads="1" noTextEdit="1"/>
          </p:cNvSpPr>
          <p:nvPr>
            <p:ph type="sldImg"/>
          </p:nvPr>
        </p:nvSpPr>
        <p:spPr>
          <a:xfrm>
            <a:off x="1150938" y="692150"/>
            <a:ext cx="4556125" cy="3416300"/>
          </a:xfrm>
          <a:ln cap="flat"/>
        </p:spPr>
      </p:sp>
      <p:sp>
        <p:nvSpPr>
          <p:cNvPr id="389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D7E15-D00D-4DF4-B4EF-B7D0EE19EA3F}" type="slidenum">
              <a:rPr lang="en-US"/>
              <a:pPr/>
              <a:t>13</a:t>
            </a:fld>
            <a:endParaRPr lang="en-US"/>
          </a:p>
        </p:txBody>
      </p:sp>
      <p:sp>
        <p:nvSpPr>
          <p:cNvPr id="40962" name="Rectangle 2"/>
          <p:cNvSpPr>
            <a:spLocks noGrp="1" noRot="1" noChangeAspect="1" noChangeArrowheads="1" noTextEdit="1"/>
          </p:cNvSpPr>
          <p:nvPr>
            <p:ph type="sldImg"/>
          </p:nvPr>
        </p:nvSpPr>
        <p:spPr>
          <a:xfrm>
            <a:off x="1150938" y="692150"/>
            <a:ext cx="4556125" cy="3416300"/>
          </a:xfrm>
          <a:ln cap="flat"/>
        </p:spPr>
      </p:sp>
      <p:sp>
        <p:nvSpPr>
          <p:cNvPr id="409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Each state has at least one land-grant university</a:t>
            </a:r>
          </a:p>
          <a:p>
            <a:r>
              <a:rPr lang="en-US" smtClean="0"/>
              <a:t>Georgia has two:  The University of Georgia (1860’s) and Fort Valley State University (1890’s)</a:t>
            </a:r>
          </a:p>
          <a:p>
            <a:r>
              <a:rPr lang="en-US" smtClean="0"/>
              <a:t>The University of Georgia is also a Sea-Grant University.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Each state has a land-grant university.</a:t>
            </a:r>
          </a:p>
          <a:p>
            <a:r>
              <a:rPr lang="en-US" smtClean="0"/>
              <a:t>Before land-grants, college was for the privileged; mostly white males.  </a:t>
            </a:r>
          </a:p>
          <a:p>
            <a:r>
              <a:rPr lang="en-US" smtClean="0"/>
              <a:t>Passage of the First Morrill Act (1862) reflected a growing demand for agricultural and technical education in the United States. While a number of institutions had begun to expand upon the traditional classical curriculum, higher education was still widely unavailable to many agricultural and industrial workers. The Morrill Act was intended to provide a broad segment of the population with a practical education that had direct relevance to their daily lives. </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34ADF-D715-41A9-B02D-A4A903A8A941}"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34ADF-D715-41A9-B02D-A4A903A8A941}"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34ADF-D715-41A9-B02D-A4A903A8A941}"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B4894AB9-592A-40F0-A02E-085DA2B7A93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33600"/>
            <a:ext cx="3810000" cy="4114800"/>
          </a:xfrm>
        </p:spPr>
        <p:txBody>
          <a:bodyPr/>
          <a:lstStyle/>
          <a:p>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17CF816F-656B-48FC-91DC-EAF366FEFDB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133600"/>
            <a:ext cx="3810000" cy="4114800"/>
          </a:xfrm>
        </p:spPr>
        <p:txBody>
          <a:bodyPr/>
          <a:lstStyle/>
          <a:p>
            <a:endParaRPr lang="en-US"/>
          </a:p>
        </p:txBody>
      </p:sp>
      <p:sp>
        <p:nvSpPr>
          <p:cNvPr id="4" name="Text Placeholder 3"/>
          <p:cNvSpPr>
            <a:spLocks noGrp="1"/>
          </p:cNvSpPr>
          <p:nvPr>
            <p:ph type="body"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F1656337-5B1D-417B-B15B-8617B66738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34ADF-D715-41A9-B02D-A4A903A8A941}"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34ADF-D715-41A9-B02D-A4A903A8A941}"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34ADF-D715-41A9-B02D-A4A903A8A941}"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34ADF-D715-41A9-B02D-A4A903A8A941}" type="datetimeFigureOut">
              <a:rPr lang="en-US" smtClean="0"/>
              <a:pPr/>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34ADF-D715-41A9-B02D-A4A903A8A941}" type="datetimeFigureOut">
              <a:rPr lang="en-US" smtClean="0"/>
              <a:pPr/>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34ADF-D715-41A9-B02D-A4A903A8A941}" type="datetimeFigureOut">
              <a:rPr lang="en-US" smtClean="0"/>
              <a:pPr/>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34ADF-D715-41A9-B02D-A4A903A8A941}"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34ADF-D715-41A9-B02D-A4A903A8A941}"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7285F-74A4-445A-9B3D-2CF41A0A3D74}"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34ADF-D715-41A9-B02D-A4A903A8A941}" type="datetimeFigureOut">
              <a:rPr lang="en-US" smtClean="0"/>
              <a:pPr/>
              <a:t>8/14/2016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7285F-74A4-445A-9B3D-2CF41A0A3D7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sjcoe.k12.ca.us/Linden_FFA/images/ffa.gif"/>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a:off x="1752600" y="0"/>
            <a:ext cx="5334000" cy="6631044"/>
          </a:xfrm>
          <a:prstGeom prst="rect">
            <a:avLst/>
          </a:prstGeom>
          <a:noFill/>
          <a:ln w="9525">
            <a:noFill/>
            <a:miter lim="800000"/>
            <a:headEnd/>
            <a:tailEnd/>
          </a:ln>
          <a:effectLst>
            <a:glow rad="101600">
              <a:schemeClr val="accent3">
                <a:satMod val="175000"/>
                <a:alpha val="40000"/>
              </a:schemeClr>
            </a:glow>
          </a:effectLst>
          <a:scene3d>
            <a:camera prst="isometricOffAxis1Top"/>
            <a:lightRig rig="threePt" dir="t"/>
          </a:scene3d>
        </p:spPr>
      </p:pic>
      <p:sp>
        <p:nvSpPr>
          <p:cNvPr id="2" name="Title 1"/>
          <p:cNvSpPr>
            <a:spLocks noGrp="1"/>
          </p:cNvSpPr>
          <p:nvPr>
            <p:ph type="ctrTitle"/>
          </p:nvPr>
        </p:nvSpPr>
        <p:spPr>
          <a:xfrm>
            <a:off x="685800" y="304800"/>
            <a:ext cx="7772400" cy="1470025"/>
          </a:xfrm>
        </p:spPr>
        <p:txBody>
          <a:bodyPr/>
          <a:lstStyle/>
          <a:p>
            <a:r>
              <a:rPr lang="en-US" dirty="0" smtClean="0"/>
              <a:t>Fundamentals of the FFA</a:t>
            </a:r>
            <a:endParaRPr lang="en-US"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p:spPr>
        <p:txBody>
          <a:bodyPr/>
          <a:lstStyle/>
          <a:p>
            <a:r>
              <a:rPr lang="en-US">
                <a:latin typeface="BCDICZ+Swis721BT-Bold" charset="0"/>
              </a:rPr>
              <a:t>Symbols of the FFA Emblem</a:t>
            </a:r>
          </a:p>
        </p:txBody>
      </p:sp>
      <p:sp>
        <p:nvSpPr>
          <p:cNvPr id="33795" name="Rectangle 3"/>
          <p:cNvSpPr>
            <a:spLocks noGrp="1" noChangeArrowheads="1"/>
          </p:cNvSpPr>
          <p:nvPr>
            <p:ph type="body" sz="half" idx="1"/>
          </p:nvPr>
        </p:nvSpPr>
        <p:spPr>
          <a:noFill/>
          <a:ln/>
        </p:spPr>
        <p:txBody>
          <a:bodyPr/>
          <a:lstStyle/>
          <a:p>
            <a:r>
              <a:rPr lang="en-US" sz="2800" dirty="0">
                <a:latin typeface="BCDICZ+Swis721BT-Bold" charset="0"/>
              </a:rPr>
              <a:t>The plow</a:t>
            </a:r>
            <a:r>
              <a:rPr lang="en-US" sz="2800" dirty="0">
                <a:latin typeface="BHECBZ+Swis721BT" charset="0"/>
              </a:rPr>
              <a:t>. It is a symbol of labor and tillage of the soil</a:t>
            </a:r>
            <a:r>
              <a:rPr lang="en-US" sz="2800" dirty="0" smtClean="0">
                <a:latin typeface="BHECBZ+Swis721BT" charset="0"/>
              </a:rPr>
              <a:t>.</a:t>
            </a:r>
          </a:p>
          <a:p>
            <a:pPr>
              <a:buNone/>
            </a:pPr>
            <a:r>
              <a:rPr lang="en-US" sz="2800" dirty="0" smtClean="0">
                <a:latin typeface="BHECBZ+Swis721BT" charset="0"/>
              </a:rPr>
              <a:t>Officer: Vice President</a:t>
            </a:r>
            <a:endParaRPr lang="en-US" sz="2800" dirty="0">
              <a:latin typeface="BHECBZ+Swis721BT" charset="0"/>
            </a:endParaRPr>
          </a:p>
        </p:txBody>
      </p:sp>
      <p:pic>
        <p:nvPicPr>
          <p:cNvPr id="33796" name="Picture 4"/>
          <p:cNvPicPr>
            <a:picLocks noGrp="1" noChangeArrowheads="1"/>
          </p:cNvPicPr>
          <p:nvPr>
            <p:ph type="clipArt" sz="half" idx="2"/>
          </p:nvPr>
        </p:nvPicPr>
        <p:blipFill>
          <a:blip r:embed="rId3" cstate="print"/>
          <a:srcRect/>
          <a:stretch>
            <a:fillRect/>
          </a:stretch>
        </p:blipFill>
        <p:spPr>
          <a:xfrm>
            <a:off x="4648200" y="3100388"/>
            <a:ext cx="3800475" cy="2170112"/>
          </a:xfrm>
          <a:noFill/>
          <a:ln/>
        </p:spPr>
      </p:pic>
    </p:spTree>
  </p:cSld>
  <p:clrMapOvr>
    <a:masterClrMapping/>
  </p:clrMapOvr>
  <p:transition spd="med"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33795">
                                            <p:txEl>
                                              <p:pRg st="0" end="0"/>
                                            </p:txEl>
                                          </p:spTgt>
                                        </p:tgtEl>
                                        <p:attrNameLst>
                                          <p:attrName>style.visibility</p:attrName>
                                        </p:attrNameLst>
                                      </p:cBhvr>
                                      <p:to>
                                        <p:strVal val="visible"/>
                                      </p:to>
                                    </p:set>
                                    <p:anim to="" calcmode="lin" valueType="num">
                                      <p:cBhvr>
                                        <p:cTn id="13" dur="1" fill="hold"/>
                                        <p:tgtEl>
                                          <p:spTgt spid="3379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33795">
                                            <p:txEl>
                                              <p:pRg st="1" end="1"/>
                                            </p:txEl>
                                          </p:spTgt>
                                        </p:tgtEl>
                                        <p:attrNameLst>
                                          <p:attrName>style.visibility</p:attrName>
                                        </p:attrNameLst>
                                      </p:cBhvr>
                                      <p:to>
                                        <p:strVal val="visible"/>
                                      </p:to>
                                    </p:set>
                                    <p:anim to="" calcmode="lin" valueType="num">
                                      <p:cBhvr>
                                        <p:cTn id="18" dur="1" fill="hold"/>
                                        <p:tgtEl>
                                          <p:spTgt spid="3379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a:lstStyle/>
          <a:p>
            <a:r>
              <a:rPr lang="en-US">
                <a:latin typeface="BCDICZ+Swis721BT-Bold" charset="0"/>
              </a:rPr>
              <a:t>Symbols of the FFA Emblem</a:t>
            </a:r>
          </a:p>
        </p:txBody>
      </p:sp>
      <p:pic>
        <p:nvPicPr>
          <p:cNvPr id="35843" name="Picture 3"/>
          <p:cNvPicPr>
            <a:picLocks noGrp="1" noChangeArrowheads="1"/>
          </p:cNvPicPr>
          <p:nvPr>
            <p:ph type="clipArt" sz="half" idx="1"/>
          </p:nvPr>
        </p:nvPicPr>
        <p:blipFill>
          <a:blip r:embed="rId3" cstate="print"/>
          <a:srcRect/>
          <a:stretch>
            <a:fillRect/>
          </a:stretch>
        </p:blipFill>
        <p:spPr>
          <a:xfrm>
            <a:off x="685800" y="2439988"/>
            <a:ext cx="3800475" cy="3492500"/>
          </a:xfrm>
          <a:noFill/>
          <a:ln/>
        </p:spPr>
      </p:pic>
      <p:sp>
        <p:nvSpPr>
          <p:cNvPr id="35844" name="Rectangle 4"/>
          <p:cNvSpPr>
            <a:spLocks noGrp="1" noChangeArrowheads="1"/>
          </p:cNvSpPr>
          <p:nvPr>
            <p:ph type="body" sz="half" idx="2"/>
          </p:nvPr>
        </p:nvSpPr>
        <p:spPr>
          <a:noFill/>
          <a:ln/>
        </p:spPr>
        <p:txBody>
          <a:bodyPr/>
          <a:lstStyle/>
          <a:p>
            <a:r>
              <a:rPr lang="en-US" sz="2800" dirty="0">
                <a:latin typeface="BCDICZ+Swis721BT-Bold" charset="0"/>
              </a:rPr>
              <a:t>The owl</a:t>
            </a:r>
            <a:r>
              <a:rPr lang="en-US" sz="2800" dirty="0">
                <a:latin typeface="BHECBZ+Swis721BT" charset="0"/>
              </a:rPr>
              <a:t>. It symbolizes wisdom and knowledge</a:t>
            </a:r>
            <a:r>
              <a:rPr lang="en-US" sz="2800" dirty="0" smtClean="0">
                <a:latin typeface="BHECBZ+Swis721BT" charset="0"/>
              </a:rPr>
              <a:t>.</a:t>
            </a:r>
          </a:p>
          <a:p>
            <a:pPr>
              <a:buNone/>
            </a:pPr>
            <a:r>
              <a:rPr lang="en-US" sz="2800" dirty="0" smtClean="0">
                <a:latin typeface="BHECBZ+Swis721BT" charset="0"/>
              </a:rPr>
              <a:t>Officer: Advisor</a:t>
            </a:r>
            <a:endParaRPr lang="en-US" sz="2800" dirty="0">
              <a:latin typeface="BHECBZ+Swis721BT" charset="0"/>
            </a:endParaRPr>
          </a:p>
        </p:txBody>
      </p:sp>
    </p:spTree>
  </p:cSld>
  <p:clrMapOvr>
    <a:masterClrMapping/>
  </p:clrMapOvr>
  <p:transition spd="med"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35844">
                                            <p:txEl>
                                              <p:pRg st="0" end="0"/>
                                            </p:txEl>
                                          </p:spTgt>
                                        </p:tgtEl>
                                        <p:attrNameLst>
                                          <p:attrName>style.visibility</p:attrName>
                                        </p:attrNameLst>
                                      </p:cBhvr>
                                      <p:to>
                                        <p:strVal val="visible"/>
                                      </p:to>
                                    </p:set>
                                    <p:anim to="" calcmode="lin" valueType="num">
                                      <p:cBhvr>
                                        <p:cTn id="13" dur="1" fill="hold"/>
                                        <p:tgtEl>
                                          <p:spTgt spid="3584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35844">
                                            <p:txEl>
                                              <p:pRg st="1" end="1"/>
                                            </p:txEl>
                                          </p:spTgt>
                                        </p:tgtEl>
                                        <p:attrNameLst>
                                          <p:attrName>style.visibility</p:attrName>
                                        </p:attrNameLst>
                                      </p:cBhvr>
                                      <p:to>
                                        <p:strVal val="visible"/>
                                      </p:to>
                                    </p:set>
                                    <p:anim to="" calcmode="lin" valueType="num">
                                      <p:cBhvr>
                                        <p:cTn id="18" dur="1" fill="hold"/>
                                        <p:tgtEl>
                                          <p:spTgt spid="3584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P spid="3584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a:lstStyle/>
          <a:p>
            <a:r>
              <a:rPr lang="en-US">
                <a:latin typeface="BCDICZ+Swis721BT-Bold" charset="0"/>
              </a:rPr>
              <a:t>Symbols of the FFA Emblem</a:t>
            </a:r>
          </a:p>
        </p:txBody>
      </p:sp>
      <p:sp>
        <p:nvSpPr>
          <p:cNvPr id="37891" name="Rectangle 3"/>
          <p:cNvSpPr>
            <a:spLocks noGrp="1" noChangeArrowheads="1"/>
          </p:cNvSpPr>
          <p:nvPr>
            <p:ph type="body" sz="half" idx="1"/>
          </p:nvPr>
        </p:nvSpPr>
        <p:spPr>
          <a:noFill/>
          <a:ln/>
        </p:spPr>
        <p:txBody>
          <a:bodyPr/>
          <a:lstStyle/>
          <a:p>
            <a:r>
              <a:rPr lang="en-US" sz="2800" dirty="0">
                <a:latin typeface="BCDICZ+Swis721BT-Bold" charset="0"/>
              </a:rPr>
              <a:t>The eagle</a:t>
            </a:r>
            <a:r>
              <a:rPr lang="en-US" sz="2800" dirty="0">
                <a:latin typeface="BHECBZ+Swis721BT" charset="0"/>
              </a:rPr>
              <a:t>. This is symbolic of the national scope of the FFA. </a:t>
            </a:r>
            <a:endParaRPr lang="en-US" sz="2800" dirty="0" smtClean="0">
              <a:latin typeface="BHECBZ+Swis721BT" charset="0"/>
            </a:endParaRPr>
          </a:p>
          <a:p>
            <a:pPr>
              <a:buNone/>
            </a:pPr>
            <a:r>
              <a:rPr lang="en-US" sz="2800" dirty="0" smtClean="0">
                <a:latin typeface="BHECBZ+Swis721BT" charset="0"/>
              </a:rPr>
              <a:t>Officer: Reporter</a:t>
            </a:r>
            <a:endParaRPr lang="en-US" sz="2800" dirty="0">
              <a:latin typeface="BHECBZ+Swis721BT" charset="0"/>
            </a:endParaRPr>
          </a:p>
        </p:txBody>
      </p:sp>
      <p:pic>
        <p:nvPicPr>
          <p:cNvPr id="37892" name="Picture 4"/>
          <p:cNvPicPr>
            <a:picLocks noGrp="1" noChangeArrowheads="1"/>
          </p:cNvPicPr>
          <p:nvPr>
            <p:ph type="clipArt" sz="half" idx="2"/>
          </p:nvPr>
        </p:nvPicPr>
        <p:blipFill>
          <a:blip r:embed="rId4" cstate="print"/>
          <a:srcRect/>
          <a:stretch>
            <a:fillRect/>
          </a:stretch>
        </p:blipFill>
        <p:spPr>
          <a:xfrm>
            <a:off x="4648200" y="2967038"/>
            <a:ext cx="3800475" cy="2438400"/>
          </a:xfrm>
          <a:noFill/>
          <a:ln/>
        </p:spPr>
      </p:pic>
    </p:spTree>
  </p:cSld>
  <p:clrMapOvr>
    <a:masterClrMapping/>
  </p:clrMapOvr>
  <p:transition spd="med"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37891">
                                            <p:txEl>
                                              <p:pRg st="0" end="0"/>
                                            </p:txEl>
                                          </p:spTgt>
                                        </p:tgtEl>
                                        <p:attrNameLst>
                                          <p:attrName>style.visibility</p:attrName>
                                        </p:attrNameLst>
                                      </p:cBhvr>
                                      <p:to>
                                        <p:strVal val="visible"/>
                                      </p:to>
                                    </p:set>
                                    <p:anim to="" calcmode="lin" valueType="num">
                                      <p:cBhvr>
                                        <p:cTn id="13" dur="1" fill="hold"/>
                                        <p:tgtEl>
                                          <p:spTgt spid="37891">
                                            <p:txEl>
                                              <p:pRg st="0" end="0"/>
                                            </p:txEl>
                                          </p:spTgt>
                                        </p:tgtEl>
                                        <p:attrNameLst>
                                          <p:attrName/>
                                        </p:attrNameLst>
                                      </p:cBhvr>
                                    </p:anim>
                                  </p:childTnLst>
                                  <p:subTnLst>
                                    <p:audio>
                                      <p:cMediaNode>
                                        <p:cTn display="0" masterRel="sameClick">
                                          <p:stCondLst>
                                            <p:cond evt="begin" delay="0">
                                              <p:tn val="11"/>
                                            </p:cond>
                                          </p:stCondLst>
                                          <p:endCondLst>
                                            <p:cond evt="onStopAudio" delay="0">
                                              <p:tgtEl>
                                                <p:sldTgt/>
                                              </p:tgtEl>
                                            </p:cond>
                                          </p:endCondLst>
                                        </p:cTn>
                                        <p:tgtEl>
                                          <p:sndTgt r:embed="rId3" name="Camera"/>
                                        </p:tgtEl>
                                      </p:cMediaNode>
                                    </p:audio>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37891">
                                            <p:txEl>
                                              <p:pRg st="1" end="1"/>
                                            </p:txEl>
                                          </p:spTgt>
                                        </p:tgtEl>
                                        <p:attrNameLst>
                                          <p:attrName>style.visibility</p:attrName>
                                        </p:attrNameLst>
                                      </p:cBhvr>
                                      <p:to>
                                        <p:strVal val="visible"/>
                                      </p:to>
                                    </p:set>
                                    <p:anim to="" calcmode="lin" valueType="num">
                                      <p:cBhvr>
                                        <p:cTn id="18" dur="1" fill="hold"/>
                                        <p:tgtEl>
                                          <p:spTgt spid="37891">
                                            <p:txEl>
                                              <p:pRg st="1" end="1"/>
                                            </p:txEl>
                                          </p:spTgt>
                                        </p:tgtEl>
                                        <p:attrNameLst>
                                          <p:attrName/>
                                        </p:attrNameLst>
                                      </p:cBhvr>
                                    </p:anim>
                                  </p:childTnLst>
                                  <p:subTnLst>
                                    <p:audio>
                                      <p:cMediaNode>
                                        <p:cTn display="0" masterRel="sameClick">
                                          <p:stCondLst>
                                            <p:cond evt="begin" delay="0">
                                              <p:tn val="16"/>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autoUpdateAnimBg="0"/>
      <p:bldP spid="378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ln/>
        </p:spPr>
        <p:txBody>
          <a:bodyPr/>
          <a:lstStyle/>
          <a:p>
            <a:r>
              <a:rPr lang="en-US">
                <a:latin typeface="BCDICZ+Swis721BT-Bold" charset="0"/>
              </a:rPr>
              <a:t>Symbols of the FFA Emblem</a:t>
            </a:r>
          </a:p>
        </p:txBody>
      </p:sp>
      <p:pic>
        <p:nvPicPr>
          <p:cNvPr id="39939" name="Picture 3"/>
          <p:cNvPicPr>
            <a:picLocks noGrp="1" noChangeArrowheads="1"/>
          </p:cNvPicPr>
          <p:nvPr>
            <p:ph type="clipArt" sz="half" idx="1"/>
          </p:nvPr>
        </p:nvPicPr>
        <p:blipFill>
          <a:blip r:embed="rId3" cstate="print"/>
          <a:srcRect/>
          <a:stretch>
            <a:fillRect/>
          </a:stretch>
        </p:blipFill>
        <p:spPr>
          <a:xfrm>
            <a:off x="685800" y="2540000"/>
            <a:ext cx="3800475" cy="3290888"/>
          </a:xfrm>
          <a:noFill/>
          <a:ln/>
        </p:spPr>
      </p:pic>
      <p:sp>
        <p:nvSpPr>
          <p:cNvPr id="39940" name="Rectangle 4"/>
          <p:cNvSpPr>
            <a:spLocks noGrp="1" noChangeArrowheads="1"/>
          </p:cNvSpPr>
          <p:nvPr>
            <p:ph type="body" sz="half" idx="2"/>
          </p:nvPr>
        </p:nvSpPr>
        <p:spPr>
          <a:noFill/>
          <a:ln/>
        </p:spPr>
        <p:txBody>
          <a:bodyPr/>
          <a:lstStyle/>
          <a:p>
            <a:r>
              <a:rPr lang="en-US" sz="2800">
                <a:latin typeface="BHECBZ+Swis721BT" charset="0"/>
              </a:rPr>
              <a:t>The words  “Agricultural Education“ surround the letters “FFA.” This tells us that FFA is an important part of agriculture and agribusiness programs.</a:t>
            </a:r>
          </a:p>
        </p:txBody>
      </p:sp>
    </p:spTree>
  </p:cSld>
  <p:clrMapOvr>
    <a:masterClrMapping/>
  </p:clrMapOvr>
  <p:transition spd="med"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39940">
                                            <p:txEl>
                                              <p:pRg st="0" end="0"/>
                                            </p:txEl>
                                          </p:spTgt>
                                        </p:tgtEl>
                                        <p:attrNameLst>
                                          <p:attrName>style.visibility</p:attrName>
                                        </p:attrNameLst>
                                      </p:cBhvr>
                                      <p:to>
                                        <p:strVal val="visible"/>
                                      </p:to>
                                    </p:set>
                                    <p:anim to="" calcmode="lin" valueType="num">
                                      <p:cBhvr>
                                        <p:cTn id="13" dur="1" fill="hold"/>
                                        <p:tgtEl>
                                          <p:spTgt spid="3994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autoUpdateAnimBg="0"/>
      <p:bldP spid="3994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The Creed</a:t>
            </a:r>
            <a:endParaRPr lang="en-US" dirty="0"/>
          </a:p>
        </p:txBody>
      </p:sp>
      <p:sp>
        <p:nvSpPr>
          <p:cNvPr id="3" name="Content Placeholder 2"/>
          <p:cNvSpPr>
            <a:spLocks noGrp="1"/>
          </p:cNvSpPr>
          <p:nvPr>
            <p:ph idx="1"/>
          </p:nvPr>
        </p:nvSpPr>
        <p:spPr/>
        <p:txBody>
          <a:bodyPr>
            <a:normAutofit lnSpcReduction="10000"/>
          </a:bodyPr>
          <a:lstStyle/>
          <a:p>
            <a:r>
              <a:rPr lang="en-US" dirty="0" smtClean="0"/>
              <a:t>I believe in the future of agriculture……………</a:t>
            </a:r>
          </a:p>
          <a:p>
            <a:r>
              <a:rPr lang="en-US" dirty="0" smtClean="0"/>
              <a:t>I believe that to live and work…………</a:t>
            </a:r>
          </a:p>
          <a:p>
            <a:r>
              <a:rPr lang="en-US" dirty="0" smtClean="0"/>
              <a:t>I believe in leadership…………</a:t>
            </a:r>
          </a:p>
          <a:p>
            <a:r>
              <a:rPr lang="en-US" dirty="0" smtClean="0"/>
              <a:t>I believe in less dependence……….</a:t>
            </a:r>
          </a:p>
          <a:p>
            <a:r>
              <a:rPr lang="en-US" dirty="0" smtClean="0"/>
              <a:t>I believe that American agriculture……….</a:t>
            </a:r>
          </a:p>
          <a:p>
            <a:endParaRPr lang="en-US" dirty="0"/>
          </a:p>
          <a:p>
            <a:pPr>
              <a:buNone/>
            </a:pPr>
            <a:r>
              <a:rPr lang="en-US" dirty="0" smtClean="0"/>
              <a:t>The Creed was written by E.M. Tiffany and adopted at the 3</a:t>
            </a:r>
            <a:r>
              <a:rPr lang="en-US" baseline="30000" dirty="0" smtClean="0"/>
              <a:t>rd</a:t>
            </a:r>
            <a:r>
              <a:rPr lang="en-US" dirty="0" smtClean="0"/>
              <a:t> National Convention.</a:t>
            </a:r>
            <a:endParaRPr lang="en-US" dirty="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lineathens.com/images/061701/gleason.jpg"/>
          <p:cNvPicPr>
            <a:picLocks noChangeAspect="1" noChangeArrowheads="1"/>
          </p:cNvPicPr>
          <p:nvPr/>
        </p:nvPicPr>
        <p:blipFill>
          <a:blip r:embed="rId2" cstate="print"/>
          <a:srcRect/>
          <a:stretch>
            <a:fillRect/>
          </a:stretch>
        </p:blipFill>
        <p:spPr bwMode="auto">
          <a:xfrm>
            <a:off x="5410200" y="152400"/>
            <a:ext cx="3429000" cy="2222028"/>
          </a:xfrm>
          <a:prstGeom prst="rect">
            <a:avLst/>
          </a:prstGeom>
          <a:noFill/>
          <a:ln w="9525">
            <a:noFill/>
            <a:miter lim="800000"/>
            <a:headEnd/>
            <a:tailEnd/>
          </a:ln>
        </p:spPr>
      </p:pic>
      <p:sp>
        <p:nvSpPr>
          <p:cNvPr id="2" name="Title 1"/>
          <p:cNvSpPr>
            <a:spLocks noGrp="1"/>
          </p:cNvSpPr>
          <p:nvPr>
            <p:ph type="title"/>
          </p:nvPr>
        </p:nvSpPr>
        <p:spPr>
          <a:xfrm>
            <a:off x="304800" y="457200"/>
            <a:ext cx="4953000" cy="1143000"/>
          </a:xfrm>
        </p:spPr>
        <p:txBody>
          <a:bodyPr/>
          <a:lstStyle/>
          <a:p>
            <a:r>
              <a:rPr lang="en-US" dirty="0" smtClean="0"/>
              <a:t>FFA History 101</a:t>
            </a:r>
            <a:endParaRPr lang="en-US" dirty="0"/>
          </a:p>
        </p:txBody>
      </p:sp>
      <p:sp>
        <p:nvSpPr>
          <p:cNvPr id="3" name="Content Placeholder 2"/>
          <p:cNvSpPr>
            <a:spLocks noGrp="1"/>
          </p:cNvSpPr>
          <p:nvPr>
            <p:ph idx="1"/>
          </p:nvPr>
        </p:nvSpPr>
        <p:spPr>
          <a:xfrm>
            <a:off x="381000" y="2286000"/>
            <a:ext cx="8229600" cy="4373563"/>
          </a:xfrm>
        </p:spPr>
        <p:txBody>
          <a:bodyPr/>
          <a:lstStyle/>
          <a:p>
            <a:r>
              <a:rPr lang="en-US" dirty="0" smtClean="0"/>
              <a:t>1917- the Smith-Hughes National Vocational Education Act.  </a:t>
            </a:r>
          </a:p>
          <a:p>
            <a:pPr lvl="1"/>
            <a:r>
              <a:rPr lang="en-US" dirty="0" smtClean="0"/>
              <a:t>Smith &amp; Hughes were both congress men from Georgia</a:t>
            </a:r>
          </a:p>
          <a:p>
            <a:pPr lvl="1"/>
            <a:r>
              <a:rPr lang="en-US" dirty="0" smtClean="0"/>
              <a:t>Established Vocational Agricultural Classes</a:t>
            </a:r>
          </a:p>
          <a:p>
            <a:r>
              <a:rPr lang="en-US" dirty="0" smtClean="0"/>
              <a:t>1925-Virginia Tech Agriculture Teacher organized the Future Farmers of Virginia</a:t>
            </a:r>
          </a:p>
          <a:p>
            <a:pPr lvl="1"/>
            <a:r>
              <a:rPr lang="en-US" dirty="0" smtClean="0"/>
              <a:t>FFA is modeled from FFV</a:t>
            </a:r>
            <a:endParaRPr lang="en-US" dirty="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History 101</a:t>
            </a:r>
            <a:endParaRPr lang="en-US" dirty="0"/>
          </a:p>
        </p:txBody>
      </p:sp>
      <p:sp>
        <p:nvSpPr>
          <p:cNvPr id="3" name="Content Placeholder 2"/>
          <p:cNvSpPr>
            <a:spLocks noGrp="1"/>
          </p:cNvSpPr>
          <p:nvPr>
            <p:ph idx="1"/>
          </p:nvPr>
        </p:nvSpPr>
        <p:spPr>
          <a:xfrm>
            <a:off x="228600" y="1143000"/>
            <a:ext cx="8915400" cy="5410200"/>
          </a:xfrm>
        </p:spPr>
        <p:txBody>
          <a:bodyPr>
            <a:normAutofit/>
          </a:bodyPr>
          <a:lstStyle/>
          <a:p>
            <a:r>
              <a:rPr lang="en-US" dirty="0" smtClean="0"/>
              <a:t>1928- FFA established </a:t>
            </a:r>
            <a:endParaRPr lang="en-US" dirty="0"/>
          </a:p>
          <a:p>
            <a:pPr lvl="1"/>
            <a:r>
              <a:rPr lang="en-US" dirty="0" smtClean="0"/>
              <a:t>Location of establishment:  Kansas City, Mo</a:t>
            </a:r>
          </a:p>
          <a:p>
            <a:r>
              <a:rPr lang="en-US" dirty="0" smtClean="0"/>
              <a:t>1930- FFA Creed adopted</a:t>
            </a:r>
          </a:p>
          <a:p>
            <a:r>
              <a:rPr lang="en-US" dirty="0" smtClean="0"/>
              <a:t>1933-Blue Corduroy Jacket adopted as official dress</a:t>
            </a:r>
          </a:p>
          <a:p>
            <a:r>
              <a:rPr lang="en-US" dirty="0" smtClean="0"/>
              <a:t>1965- New Farmers of America merge with FFA</a:t>
            </a:r>
          </a:p>
          <a:p>
            <a:r>
              <a:rPr lang="en-US" dirty="0" smtClean="0"/>
              <a:t>1969- Membership opens to girls</a:t>
            </a:r>
          </a:p>
          <a:p>
            <a:pPr>
              <a:buNone/>
            </a:pPr>
            <a:r>
              <a:rPr lang="en-US" b="1" u="sng" dirty="0" smtClean="0"/>
              <a:t>Another important part of History for FFA</a:t>
            </a:r>
          </a:p>
          <a:p>
            <a:pPr>
              <a:buNone/>
            </a:pPr>
            <a:r>
              <a:rPr lang="en-US" dirty="0" smtClean="0"/>
              <a:t>	Morrill Act of 1862</a:t>
            </a:r>
            <a:endParaRPr lang="en-US" dirty="0"/>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defRPr/>
            </a:pPr>
            <a:r>
              <a:rPr lang="en-US" sz="4000" dirty="0" smtClean="0"/>
              <a:t>What are our Land-Grant Universities?		</a:t>
            </a:r>
          </a:p>
        </p:txBody>
      </p:sp>
      <p:pic>
        <p:nvPicPr>
          <p:cNvPr id="10243" name="Picture 14" descr="http://image04.webshots.com/4/3/27/35/161032735yymRJH_ph.jpg"/>
          <p:cNvPicPr>
            <a:picLocks noGrp="1" noChangeAspect="1" noChangeArrowheads="1"/>
          </p:cNvPicPr>
          <p:nvPr>
            <p:ph sz="quarter" idx="2"/>
          </p:nvPr>
        </p:nvPicPr>
        <p:blipFill>
          <a:blip r:embed="rId3" cstate="print"/>
          <a:srcRect/>
          <a:stretch>
            <a:fillRect/>
          </a:stretch>
        </p:blipFill>
        <p:spPr>
          <a:xfrm>
            <a:off x="5029200" y="1447800"/>
            <a:ext cx="3695700" cy="2771775"/>
          </a:xfrm>
          <a:noFill/>
        </p:spPr>
      </p:pic>
      <p:pic>
        <p:nvPicPr>
          <p:cNvPr id="10244" name="Picture 18" descr="http://www.stateuniversity.com/assets/logo/image/4173/large/small_P0002528.jpg"/>
          <p:cNvPicPr>
            <a:picLocks noChangeAspect="1" noChangeArrowheads="1"/>
          </p:cNvPicPr>
          <p:nvPr/>
        </p:nvPicPr>
        <p:blipFill>
          <a:blip r:embed="rId4" cstate="print"/>
          <a:srcRect/>
          <a:stretch>
            <a:fillRect/>
          </a:stretch>
        </p:blipFill>
        <p:spPr bwMode="auto">
          <a:xfrm>
            <a:off x="304800" y="1905000"/>
            <a:ext cx="5257800" cy="2990850"/>
          </a:xfrm>
          <a:prstGeom prst="rect">
            <a:avLst/>
          </a:prstGeom>
          <a:noFill/>
          <a:ln w="9525">
            <a:noFill/>
            <a:miter lim="800000"/>
            <a:headEnd/>
            <a:tailEnd/>
          </a:ln>
        </p:spPr>
      </p:pic>
      <p:pic>
        <p:nvPicPr>
          <p:cNvPr id="10245" name="Picture 16" descr="http://www.alec.uga.edu/images/tiftcampus.JPG"/>
          <p:cNvPicPr>
            <a:picLocks noChangeAspect="1" noChangeArrowheads="1"/>
          </p:cNvPicPr>
          <p:nvPr/>
        </p:nvPicPr>
        <p:blipFill>
          <a:blip r:embed="rId5" cstate="print"/>
          <a:srcRect/>
          <a:stretch>
            <a:fillRect/>
          </a:stretch>
        </p:blipFill>
        <p:spPr bwMode="auto">
          <a:xfrm>
            <a:off x="3124200" y="3800475"/>
            <a:ext cx="3960813" cy="3057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4000" dirty="0" smtClean="0"/>
              <a:t>What is a Land Grant University?</a:t>
            </a:r>
          </a:p>
        </p:txBody>
      </p:sp>
      <p:sp>
        <p:nvSpPr>
          <p:cNvPr id="5123" name="Rectangle 3"/>
          <p:cNvSpPr>
            <a:spLocks noGrp="1" noChangeArrowheads="1"/>
          </p:cNvSpPr>
          <p:nvPr>
            <p:ph type="body" idx="1"/>
          </p:nvPr>
        </p:nvSpPr>
        <p:spPr/>
        <p:txBody>
          <a:bodyPr>
            <a:normAutofit lnSpcReduction="10000"/>
          </a:bodyPr>
          <a:lstStyle/>
          <a:p>
            <a:pPr eaLnBrk="1" hangingPunct="1">
              <a:lnSpc>
                <a:spcPct val="150000"/>
              </a:lnSpc>
              <a:defRPr/>
            </a:pPr>
            <a:r>
              <a:rPr lang="en-US" sz="2800" dirty="0" smtClean="0"/>
              <a:t>UGA is a land grant university</a:t>
            </a:r>
          </a:p>
          <a:p>
            <a:pPr eaLnBrk="1" hangingPunct="1">
              <a:buFont typeface="Wingdings" pitchFamily="2" charset="2"/>
              <a:buNone/>
              <a:defRPr/>
            </a:pPr>
            <a:r>
              <a:rPr lang="en-US" sz="2800" dirty="0" smtClean="0"/>
              <a:t>Land Grant Universities were started by the Morrill Acts….</a:t>
            </a:r>
          </a:p>
          <a:p>
            <a:pPr eaLnBrk="1" hangingPunct="1">
              <a:defRPr/>
            </a:pPr>
            <a:r>
              <a:rPr lang="en-US" sz="2800" dirty="0" smtClean="0"/>
              <a:t>In 1862, legislation granted 30,000 acres per senator and congressman to establish land grant colleges as public universities.</a:t>
            </a:r>
          </a:p>
          <a:p>
            <a:pPr eaLnBrk="1" hangingPunct="1">
              <a:defRPr/>
            </a:pPr>
            <a:r>
              <a:rPr lang="en-US" sz="2800" dirty="0" smtClean="0"/>
              <a:t>Required to have the 3 following areas:</a:t>
            </a:r>
          </a:p>
          <a:p>
            <a:pPr lvl="1" eaLnBrk="1" hangingPunct="1">
              <a:defRPr/>
            </a:pPr>
            <a:r>
              <a:rPr lang="en-US" sz="2400" dirty="0" smtClean="0"/>
              <a:t>Military tactics</a:t>
            </a:r>
          </a:p>
          <a:p>
            <a:pPr lvl="1" eaLnBrk="1" hangingPunct="1">
              <a:defRPr/>
            </a:pPr>
            <a:r>
              <a:rPr lang="en-US" sz="2400" dirty="0" smtClean="0"/>
              <a:t>Engineering</a:t>
            </a:r>
          </a:p>
          <a:p>
            <a:pPr lvl="1" eaLnBrk="1" hangingPunct="1">
              <a:defRPr/>
            </a:pPr>
            <a:r>
              <a:rPr lang="en-US" sz="2400" dirty="0" smtClean="0"/>
              <a:t>Agriculture</a:t>
            </a:r>
          </a:p>
          <a:p>
            <a:pPr eaLnBrk="1" hangingPunct="1">
              <a:defRPr/>
            </a:pPr>
            <a:endParaRPr lang="en-US" sz="2800" dirty="0" smtClean="0"/>
          </a:p>
          <a:p>
            <a:pPr lvl="1" eaLnBrk="1" hangingPunct="1">
              <a:buFontTx/>
              <a:buNone/>
              <a:defRPr/>
            </a:pPr>
            <a:endParaRPr lang="en-US" sz="2400" dirty="0" smtClean="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t>Land-Grant Benefits</a:t>
            </a:r>
          </a:p>
        </p:txBody>
      </p:sp>
      <p:sp>
        <p:nvSpPr>
          <p:cNvPr id="6147" name="Rectangle 3"/>
          <p:cNvSpPr>
            <a:spLocks noGrp="1" noChangeArrowheads="1"/>
          </p:cNvSpPr>
          <p:nvPr>
            <p:ph type="body" idx="1"/>
          </p:nvPr>
        </p:nvSpPr>
        <p:spPr/>
        <p:txBody>
          <a:bodyPr/>
          <a:lstStyle/>
          <a:p>
            <a:pPr eaLnBrk="1" hangingPunct="1">
              <a:defRPr/>
            </a:pPr>
            <a:r>
              <a:rPr lang="en-US" dirty="0" smtClean="0"/>
              <a:t>Allowed for the financing of the Georgia State College of Agriculture and Mechanical Arts</a:t>
            </a:r>
          </a:p>
          <a:p>
            <a:pPr eaLnBrk="1" hangingPunct="1">
              <a:defRPr/>
            </a:pPr>
            <a:endParaRPr lang="en-US" dirty="0" smtClean="0"/>
          </a:p>
          <a:p>
            <a:pPr eaLnBrk="1" hangingPunct="1">
              <a:defRPr/>
            </a:pPr>
            <a:r>
              <a:rPr lang="en-US" dirty="0" smtClean="0"/>
              <a:t>Based on pillars:</a:t>
            </a:r>
          </a:p>
          <a:p>
            <a:pPr marL="1314450" lvl="2" indent="-514350" eaLnBrk="1" hangingPunct="1">
              <a:buFont typeface="+mj-lt"/>
              <a:buAutoNum type="arabicPeriod"/>
              <a:defRPr/>
            </a:pPr>
            <a:r>
              <a:rPr lang="en-US" sz="3200" dirty="0" smtClean="0"/>
              <a:t>Teaching </a:t>
            </a:r>
          </a:p>
          <a:p>
            <a:pPr marL="1314450" lvl="2" indent="-514350" eaLnBrk="1" hangingPunct="1">
              <a:buFont typeface="+mj-lt"/>
              <a:buAutoNum type="arabicPeriod"/>
              <a:defRPr/>
            </a:pPr>
            <a:r>
              <a:rPr lang="en-US" sz="3200" dirty="0" smtClean="0"/>
              <a:t>Research</a:t>
            </a:r>
          </a:p>
          <a:p>
            <a:pPr marL="1314450" lvl="2" indent="-514350" eaLnBrk="1" hangingPunct="1">
              <a:buFont typeface="+mj-lt"/>
              <a:buAutoNum type="arabicPeriod"/>
              <a:defRPr/>
            </a:pPr>
            <a:r>
              <a:rPr lang="en-US" sz="3200" dirty="0" smtClean="0"/>
              <a:t>Extension</a:t>
            </a:r>
          </a:p>
        </p:txBody>
      </p:sp>
      <p:pic>
        <p:nvPicPr>
          <p:cNvPr id="11268" name="Picture 5" descr="http://www.uga.edu/alec/images/4towers.jpg"/>
          <p:cNvPicPr>
            <a:picLocks noChangeAspect="1" noChangeArrowheads="1"/>
          </p:cNvPicPr>
          <p:nvPr/>
        </p:nvPicPr>
        <p:blipFill>
          <a:blip r:embed="rId3" cstate="print"/>
          <a:srcRect/>
          <a:stretch>
            <a:fillRect/>
          </a:stretch>
        </p:blipFill>
        <p:spPr bwMode="auto">
          <a:xfrm>
            <a:off x="4191000" y="2819400"/>
            <a:ext cx="4468813" cy="3505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p:txBody>
          <a:bodyPr/>
          <a:lstStyle/>
          <a:p>
            <a:r>
              <a:rPr lang="en-US" dirty="0" smtClean="0"/>
              <a:t>The student becomes oriented to the comprehensive program of agricultural education, learns to work safely in the agriculture lab and work sites, demonstrates selected competencies in leadership through the FFA and agricultural industry organizations, and develops plans for a SAE. </a:t>
            </a:r>
            <a:endParaRPr lang="en-US"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533400" y="228600"/>
            <a:ext cx="7772400" cy="2590800"/>
          </a:xfrm>
        </p:spPr>
        <p:txBody>
          <a:bodyPr/>
          <a:lstStyle/>
          <a:p>
            <a:pPr eaLnBrk="1" hangingPunct="1">
              <a:defRPr/>
            </a:pPr>
            <a:r>
              <a:rPr lang="en-US" sz="4800" dirty="0" smtClean="0"/>
              <a:t>What do you think are the benefits of a land grant school for a state?</a:t>
            </a:r>
          </a:p>
        </p:txBody>
      </p:sp>
      <p:pic>
        <p:nvPicPr>
          <p:cNvPr id="12291" name="Picture 2" descr="Hay Production School"/>
          <p:cNvPicPr>
            <a:picLocks noChangeAspect="1" noChangeArrowheads="1"/>
          </p:cNvPicPr>
          <p:nvPr/>
        </p:nvPicPr>
        <p:blipFill>
          <a:blip r:embed="rId3" cstate="print"/>
          <a:srcRect/>
          <a:stretch>
            <a:fillRect/>
          </a:stretch>
        </p:blipFill>
        <p:spPr bwMode="auto">
          <a:xfrm>
            <a:off x="1676400" y="2895600"/>
            <a:ext cx="5562600" cy="36385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Make up of Local Chapter</a:t>
            </a:r>
            <a:endParaRPr lang="en-US" dirty="0"/>
          </a:p>
        </p:txBody>
      </p:sp>
      <p:sp>
        <p:nvSpPr>
          <p:cNvPr id="3" name="Content Placeholder 2"/>
          <p:cNvSpPr>
            <a:spLocks noGrp="1"/>
          </p:cNvSpPr>
          <p:nvPr>
            <p:ph idx="1"/>
          </p:nvPr>
        </p:nvSpPr>
        <p:spPr/>
        <p:txBody>
          <a:bodyPr/>
          <a:lstStyle/>
          <a:p>
            <a:r>
              <a:rPr lang="en-US" dirty="0" smtClean="0"/>
              <a:t>Any school in the nation can have a FFA chapter as long as they have </a:t>
            </a:r>
            <a:r>
              <a:rPr lang="en-US" dirty="0" err="1" smtClean="0"/>
              <a:t>Agriscience</a:t>
            </a:r>
            <a:endParaRPr lang="en-US" dirty="0" smtClean="0"/>
          </a:p>
          <a:p>
            <a:r>
              <a:rPr lang="en-US" dirty="0" smtClean="0"/>
              <a:t>Each chapter has:</a:t>
            </a:r>
          </a:p>
          <a:p>
            <a:pPr lvl="1"/>
            <a:r>
              <a:rPr lang="en-US" dirty="0" smtClean="0"/>
              <a:t>An Advisor</a:t>
            </a:r>
          </a:p>
          <a:p>
            <a:pPr lvl="1"/>
            <a:r>
              <a:rPr lang="en-US" dirty="0" smtClean="0"/>
              <a:t>Chapter Officer Team</a:t>
            </a:r>
          </a:p>
          <a:p>
            <a:pPr lvl="1"/>
            <a:r>
              <a:rPr lang="en-US" dirty="0" smtClean="0"/>
              <a:t>Chapter Advisory Committee</a:t>
            </a:r>
          </a:p>
          <a:p>
            <a:pPr lvl="1"/>
            <a:r>
              <a:rPr lang="en-US" dirty="0" smtClean="0"/>
              <a:t>School Administration </a:t>
            </a:r>
          </a:p>
          <a:p>
            <a:pPr lvl="1">
              <a:buNone/>
            </a:pPr>
            <a:endParaRPr lang="en-US" dirty="0" smtClean="0"/>
          </a:p>
        </p:txBody>
      </p:sp>
      <p:pic>
        <p:nvPicPr>
          <p:cNvPr id="4" name="Picture 2" descr="C:\Documents and Settings\allen.nasworthy\Local Settings\Temporary Internet Files\Content.IE5\MVPZ66F9\MCj04396120000[1].png"/>
          <p:cNvPicPr>
            <a:picLocks noChangeAspect="1" noChangeArrowheads="1"/>
          </p:cNvPicPr>
          <p:nvPr/>
        </p:nvPicPr>
        <p:blipFill>
          <a:blip r:embed="rId2" cstate="print"/>
          <a:srcRect/>
          <a:stretch>
            <a:fillRect/>
          </a:stretch>
        </p:blipFill>
        <p:spPr bwMode="auto">
          <a:xfrm>
            <a:off x="4953000" y="2743200"/>
            <a:ext cx="3657600" cy="2600960"/>
          </a:xfrm>
          <a:prstGeom prst="rect">
            <a:avLst/>
          </a:prstGeom>
          <a:noFill/>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FFA Mission Statement</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sz="3500" b="1" dirty="0" smtClean="0"/>
              <a:t>FFA makes a positive difference in the lives of students by developing their potential for </a:t>
            </a:r>
            <a:r>
              <a:rPr lang="en-US" sz="3500" b="1" i="1" u="sng" dirty="0" smtClean="0"/>
              <a:t>premier leadership</a:t>
            </a:r>
            <a:r>
              <a:rPr lang="en-US" sz="3500" b="1" dirty="0" smtClean="0"/>
              <a:t>, </a:t>
            </a:r>
            <a:r>
              <a:rPr lang="en-US" sz="3500" b="1" i="1" u="sng" dirty="0" smtClean="0"/>
              <a:t>personal growth</a:t>
            </a:r>
            <a:r>
              <a:rPr lang="en-US" sz="3500" b="1" dirty="0" smtClean="0"/>
              <a:t>, and </a:t>
            </a:r>
            <a:r>
              <a:rPr lang="en-US" sz="3500" b="1" i="1" u="sng" dirty="0" smtClean="0"/>
              <a:t>career success</a:t>
            </a:r>
            <a:r>
              <a:rPr lang="en-US" sz="3500" b="1" dirty="0" smtClean="0"/>
              <a:t>.  </a:t>
            </a:r>
          </a:p>
          <a:p>
            <a:pPr>
              <a:buNone/>
            </a:pPr>
            <a:endParaRPr lang="en-US" dirty="0" smtClean="0"/>
          </a:p>
          <a:p>
            <a:r>
              <a:rPr lang="en-US" i="1" u="sng" dirty="0" smtClean="0"/>
              <a:t>Premier Leadership:  </a:t>
            </a:r>
            <a:r>
              <a:rPr lang="en-US" dirty="0" smtClean="0"/>
              <a:t>leadership is influence-the ability to obtain followers</a:t>
            </a:r>
          </a:p>
          <a:p>
            <a:r>
              <a:rPr lang="en-US" i="1" u="sng" dirty="0" smtClean="0"/>
              <a:t>Personal Growth:  </a:t>
            </a:r>
            <a:r>
              <a:rPr lang="en-US" dirty="0" smtClean="0"/>
              <a:t>the positive evolution of the whole person</a:t>
            </a:r>
          </a:p>
          <a:p>
            <a:r>
              <a:rPr lang="en-US" i="1" u="sng" dirty="0" smtClean="0"/>
              <a:t>Career Success:  </a:t>
            </a:r>
            <a:r>
              <a:rPr lang="en-US" dirty="0" smtClean="0"/>
              <a:t>success in a chosen profession while effectively contributing to society.  </a:t>
            </a:r>
            <a:endParaRPr lang="en-US" dirty="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Colors</a:t>
            </a:r>
            <a:endParaRPr lang="en-US" dirty="0"/>
          </a:p>
        </p:txBody>
      </p:sp>
      <p:sp>
        <p:nvSpPr>
          <p:cNvPr id="3" name="Content Placeholder 2"/>
          <p:cNvSpPr>
            <a:spLocks noGrp="1"/>
          </p:cNvSpPr>
          <p:nvPr>
            <p:ph idx="1"/>
          </p:nvPr>
        </p:nvSpPr>
        <p:spPr/>
        <p:txBody>
          <a:bodyPr/>
          <a:lstStyle/>
          <a:p>
            <a:r>
              <a:rPr lang="en-US" dirty="0" smtClean="0"/>
              <a:t>National Blue &amp; Corn Gold</a:t>
            </a:r>
          </a:p>
          <a:p>
            <a:endParaRPr lang="en-US" dirty="0"/>
          </a:p>
          <a:p>
            <a:endParaRPr lang="en-US" dirty="0"/>
          </a:p>
        </p:txBody>
      </p:sp>
      <p:pic>
        <p:nvPicPr>
          <p:cNvPr id="6" name="Picture 6" descr="http://www.ffa.org/images/all.jpg"/>
          <p:cNvPicPr>
            <a:picLocks noChangeAspect="1" noChangeArrowheads="1"/>
          </p:cNvPicPr>
          <p:nvPr/>
        </p:nvPicPr>
        <p:blipFill>
          <a:blip r:embed="rId2" cstate="print"/>
          <a:srcRect/>
          <a:stretch>
            <a:fillRect/>
          </a:stretch>
        </p:blipFill>
        <p:spPr bwMode="auto">
          <a:xfrm>
            <a:off x="4114800" y="2895600"/>
            <a:ext cx="4419600" cy="287337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Salute</a:t>
            </a:r>
            <a:endParaRPr lang="en-US" dirty="0"/>
          </a:p>
        </p:txBody>
      </p:sp>
      <p:sp>
        <p:nvSpPr>
          <p:cNvPr id="3" name="Content Placeholder 2"/>
          <p:cNvSpPr>
            <a:spLocks noGrp="1"/>
          </p:cNvSpPr>
          <p:nvPr>
            <p:ph idx="1"/>
          </p:nvPr>
        </p:nvSpPr>
        <p:spPr/>
        <p:txBody>
          <a:bodyPr/>
          <a:lstStyle/>
          <a:p>
            <a:r>
              <a:rPr lang="en-US" dirty="0" smtClean="0"/>
              <a:t>The Pledge of Allegiance </a:t>
            </a:r>
            <a:endParaRPr lang="en-US" dirty="0"/>
          </a:p>
        </p:txBody>
      </p:sp>
      <p:pic>
        <p:nvPicPr>
          <p:cNvPr id="4" name="Picture 2" descr="C:\Documents and Settings\allen.nasworthy\Local Settings\Temporary Internet Files\Content.IE5\HP533IH2\MCj04379960000[1].wmf"/>
          <p:cNvPicPr>
            <a:picLocks noChangeAspect="1" noChangeArrowheads="1"/>
          </p:cNvPicPr>
          <p:nvPr/>
        </p:nvPicPr>
        <p:blipFill>
          <a:blip r:embed="rId2" cstate="print"/>
          <a:srcRect/>
          <a:stretch>
            <a:fillRect/>
          </a:stretch>
        </p:blipFill>
        <p:spPr bwMode="auto">
          <a:xfrm>
            <a:off x="4114800" y="2438400"/>
            <a:ext cx="3657600" cy="2791490"/>
          </a:xfrm>
          <a:prstGeom prst="rect">
            <a:avLst/>
          </a:prstGeom>
          <a:noFill/>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Motto</a:t>
            </a:r>
            <a:endParaRPr lang="en-US" dirty="0"/>
          </a:p>
        </p:txBody>
      </p:sp>
      <p:sp>
        <p:nvSpPr>
          <p:cNvPr id="3" name="Content Placeholder 2"/>
          <p:cNvSpPr>
            <a:spLocks noGrp="1"/>
          </p:cNvSpPr>
          <p:nvPr>
            <p:ph idx="1"/>
          </p:nvPr>
        </p:nvSpPr>
        <p:spPr>
          <a:xfrm>
            <a:off x="457200" y="1219200"/>
            <a:ext cx="8229600" cy="4525963"/>
          </a:xfrm>
        </p:spPr>
        <p:txBody>
          <a:bodyPr/>
          <a:lstStyle/>
          <a:p>
            <a:pPr algn="ctr">
              <a:buNone/>
            </a:pPr>
            <a:r>
              <a:rPr lang="en-US" b="1" dirty="0" smtClean="0"/>
              <a:t>	LEARNING TO DO, DOING TO LEARN, </a:t>
            </a:r>
          </a:p>
          <a:p>
            <a:pPr algn="ctr">
              <a:buNone/>
            </a:pPr>
            <a:r>
              <a:rPr lang="en-US" b="1" dirty="0"/>
              <a:t>	</a:t>
            </a:r>
            <a:r>
              <a:rPr lang="en-US" b="1" dirty="0" smtClean="0"/>
              <a:t>EARNING TO LIVE, LIVING TO SERVE</a:t>
            </a:r>
          </a:p>
          <a:p>
            <a:pPr>
              <a:buNone/>
            </a:pPr>
            <a:endParaRPr lang="en-US" dirty="0" smtClean="0"/>
          </a:p>
          <a:p>
            <a:pPr>
              <a:buNone/>
            </a:pPr>
            <a:endParaRPr lang="en-US" dirty="0"/>
          </a:p>
        </p:txBody>
      </p:sp>
      <p:pic>
        <p:nvPicPr>
          <p:cNvPr id="4" name="Picture 4" descr="2393E1DA"/>
          <p:cNvPicPr>
            <a:picLocks noChangeAspect="1" noChangeArrowheads="1"/>
          </p:cNvPicPr>
          <p:nvPr/>
        </p:nvPicPr>
        <p:blipFill>
          <a:blip r:embed="rId2" cstate="print"/>
          <a:srcRect l="11115" t="37582" r="51222" b="26923"/>
          <a:stretch>
            <a:fillRect/>
          </a:stretch>
        </p:blipFill>
        <p:spPr bwMode="auto">
          <a:xfrm>
            <a:off x="2057400" y="2667000"/>
            <a:ext cx="5334000" cy="3822433"/>
          </a:xfrm>
          <a:prstGeom prst="rect">
            <a:avLst/>
          </a:prstGeom>
          <a:noFill/>
          <a:ln w="76200">
            <a:solidFill>
              <a:schemeClr val="tx1"/>
            </a:solidFill>
            <a:miter lim="800000"/>
            <a:headEnd/>
            <a:tailEnd/>
          </a:ln>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FFA Code of Ethics</a:t>
            </a:r>
            <a:br>
              <a:rPr lang="en-US" dirty="0" smtClean="0"/>
            </a:br>
            <a:r>
              <a:rPr lang="en-US" sz="2000" dirty="0" smtClean="0"/>
              <a:t>FFA members conduct themselves at all times to be a credit to their organization, chapter, school, community, and  family.  As an FFA member, I pledge to:</a:t>
            </a:r>
            <a:endParaRPr lang="en-US" dirty="0"/>
          </a:p>
        </p:txBody>
      </p:sp>
      <p:sp>
        <p:nvSpPr>
          <p:cNvPr id="3" name="Content Placeholder 2"/>
          <p:cNvSpPr>
            <a:spLocks noGrp="1"/>
          </p:cNvSpPr>
          <p:nvPr>
            <p:ph idx="1"/>
          </p:nvPr>
        </p:nvSpPr>
        <p:spPr/>
        <p:txBody>
          <a:bodyPr/>
          <a:lstStyle/>
          <a:p>
            <a:r>
              <a:rPr lang="en-US" dirty="0" smtClean="0"/>
              <a:t>Develop my potential for premier leadership, personal growth, and career success.</a:t>
            </a:r>
          </a:p>
          <a:p>
            <a:r>
              <a:rPr lang="en-US" dirty="0" smtClean="0"/>
              <a:t>Make a positive difference in the lives of others.</a:t>
            </a:r>
          </a:p>
          <a:p>
            <a:r>
              <a:rPr lang="en-US" dirty="0" smtClean="0"/>
              <a:t>Dress neatly and appropriately for the occasion.</a:t>
            </a:r>
          </a:p>
          <a:p>
            <a:r>
              <a:rPr lang="en-US" dirty="0" smtClean="0"/>
              <a:t>Respect the rights of others and their property.</a:t>
            </a:r>
          </a:p>
          <a:p>
            <a:endParaRPr lang="en-US" dirty="0"/>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 courteous, honest and fair with others. </a:t>
            </a:r>
          </a:p>
          <a:p>
            <a:r>
              <a:rPr lang="en-US" dirty="0" smtClean="0"/>
              <a:t>Communicate in an appropriate, purposeful and positive manner.</a:t>
            </a:r>
          </a:p>
          <a:p>
            <a:r>
              <a:rPr lang="en-US" dirty="0" smtClean="0"/>
              <a:t>Demonstrate good sportsmanship by being modest in winning and generous in defeat.</a:t>
            </a:r>
          </a:p>
          <a:p>
            <a:r>
              <a:rPr lang="en-US" dirty="0" smtClean="0"/>
              <a:t>Make myself aware of FFA programs and activities and be an active </a:t>
            </a:r>
            <a:r>
              <a:rPr lang="en-US" dirty="0" err="1" smtClean="0"/>
              <a:t>particpant</a:t>
            </a:r>
            <a:r>
              <a:rPr lang="en-US" dirty="0" smtClean="0"/>
              <a:t>.  </a:t>
            </a:r>
            <a:endParaRPr lang="en-US" dirty="0"/>
          </a:p>
        </p:txBody>
      </p:sp>
      <p:sp>
        <p:nvSpPr>
          <p:cNvPr id="4" name="Title 1"/>
          <p:cNvSpPr>
            <a:spLocks noGrp="1"/>
          </p:cNvSpPr>
          <p:nvPr>
            <p:ph type="title"/>
          </p:nvPr>
        </p:nvSpPr>
        <p:spPr/>
        <p:txBody>
          <a:bodyPr>
            <a:normAutofit fontScale="90000"/>
          </a:bodyPr>
          <a:lstStyle/>
          <a:p>
            <a:r>
              <a:rPr lang="en-US" dirty="0" smtClean="0"/>
              <a:t>FFA Code of Ethics</a:t>
            </a:r>
            <a:br>
              <a:rPr lang="en-US" dirty="0" smtClean="0"/>
            </a:br>
            <a:r>
              <a:rPr lang="en-US" sz="2000" dirty="0" smtClean="0"/>
              <a:t>FFA members conduct themselves at all times to be a credit to their organization, chapter, school, community, and  family.  As an FFA member, I pledge to:</a:t>
            </a:r>
            <a:endParaRPr lang="en-US" dirty="0"/>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Conduct and value a supervised agricultural experience program.</a:t>
            </a:r>
          </a:p>
          <a:p>
            <a:r>
              <a:rPr lang="en-US" dirty="0" smtClean="0"/>
              <a:t>Strive to establish and enhance my skills through agricultural education in order to enter a successful career.  </a:t>
            </a:r>
          </a:p>
          <a:p>
            <a:r>
              <a:rPr lang="en-US" dirty="0" smtClean="0"/>
              <a:t>Appreciate and promote diversity in our organization. </a:t>
            </a:r>
            <a:endParaRPr lang="en-US" dirty="0"/>
          </a:p>
        </p:txBody>
      </p:sp>
      <p:sp>
        <p:nvSpPr>
          <p:cNvPr id="4" name="Title 1"/>
          <p:cNvSpPr>
            <a:spLocks noGrp="1"/>
          </p:cNvSpPr>
          <p:nvPr>
            <p:ph type="title"/>
          </p:nvPr>
        </p:nvSpPr>
        <p:spPr/>
        <p:txBody>
          <a:bodyPr>
            <a:normAutofit fontScale="90000"/>
          </a:bodyPr>
          <a:lstStyle/>
          <a:p>
            <a:r>
              <a:rPr lang="en-US" dirty="0" smtClean="0"/>
              <a:t>FFA Code of Ethics</a:t>
            </a:r>
            <a:br>
              <a:rPr lang="en-US" dirty="0" smtClean="0"/>
            </a:br>
            <a:r>
              <a:rPr lang="en-US" sz="2000" dirty="0" smtClean="0"/>
              <a:t>FFA members conduct themselves at all times to be a credit to their organization, chapter, school, community, and  family.  As an FFA member, I pledge to:</a:t>
            </a:r>
            <a:endParaRPr lang="en-US" dirty="0"/>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Official Dress?</a:t>
            </a:r>
            <a:endParaRPr lang="en-US" dirty="0"/>
          </a:p>
        </p:txBody>
      </p:sp>
      <p:sp>
        <p:nvSpPr>
          <p:cNvPr id="3" name="Content Placeholder 2"/>
          <p:cNvSpPr>
            <a:spLocks noGrp="1"/>
          </p:cNvSpPr>
          <p:nvPr>
            <p:ph idx="1"/>
          </p:nvPr>
        </p:nvSpPr>
        <p:spPr/>
        <p:txBody>
          <a:bodyPr/>
          <a:lstStyle/>
          <a:p>
            <a:r>
              <a:rPr lang="en-US" dirty="0" smtClean="0"/>
              <a:t>Official Dress is the uniform worn by FFA members at local, state, and national functions.</a:t>
            </a:r>
          </a:p>
          <a:p>
            <a:r>
              <a:rPr lang="en-US" dirty="0" smtClean="0"/>
              <a:t>Provides identity and gives a distinctive and recognizable image to the organization and its members.  </a:t>
            </a:r>
          </a:p>
          <a:p>
            <a:r>
              <a:rPr lang="en-US" dirty="0" smtClean="0"/>
              <a:t>Has been worn since 1933.</a:t>
            </a:r>
            <a:endParaRPr lang="en-US" dirty="0"/>
          </a:p>
        </p:txBody>
      </p:sp>
      <p:pic>
        <p:nvPicPr>
          <p:cNvPr id="4" name="Picture 5" descr="http://store5.yimg.com/I/ffaunlimited_1656_538596"/>
          <p:cNvPicPr>
            <a:picLocks noChangeAspect="1" noChangeArrowheads="1"/>
          </p:cNvPicPr>
          <p:nvPr/>
        </p:nvPicPr>
        <p:blipFill>
          <a:blip r:embed="rId2" cstate="print"/>
          <a:srcRect/>
          <a:stretch>
            <a:fillRect/>
          </a:stretch>
        </p:blipFill>
        <p:spPr bwMode="auto">
          <a:xfrm>
            <a:off x="6248400" y="4191000"/>
            <a:ext cx="2232896" cy="2362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u="sng" dirty="0" smtClean="0"/>
              <a:t>Essential Question &amp; Bell Work</a:t>
            </a:r>
            <a:endParaRPr lang="en-US" sz="4800" b="1" u="sng" dirty="0"/>
          </a:p>
        </p:txBody>
      </p:sp>
      <p:sp>
        <p:nvSpPr>
          <p:cNvPr id="3" name="Content Placeholder 2"/>
          <p:cNvSpPr>
            <a:spLocks noGrp="1"/>
          </p:cNvSpPr>
          <p:nvPr>
            <p:ph idx="1"/>
          </p:nvPr>
        </p:nvSpPr>
        <p:spPr/>
        <p:txBody>
          <a:bodyPr/>
          <a:lstStyle/>
          <a:p>
            <a:r>
              <a:rPr lang="en-US" sz="4400" dirty="0" smtClean="0"/>
              <a:t>What are the benefits of the unique relationship between agriculture education and FFA?</a:t>
            </a:r>
          </a:p>
          <a:p>
            <a:r>
              <a:rPr lang="en-US" sz="4400" dirty="0" smtClean="0"/>
              <a:t>Grab a FFA Handbook</a:t>
            </a:r>
          </a:p>
          <a:p>
            <a:pPr>
              <a:buNone/>
            </a:pPr>
            <a:endParaRPr lang="en-US" dirty="0"/>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http://store5.yimg.com/I/ffaunlimited_1656_538596"/>
          <p:cNvPicPr>
            <a:picLocks noChangeAspect="1" noChangeArrowheads="1"/>
          </p:cNvPicPr>
          <p:nvPr/>
        </p:nvPicPr>
        <p:blipFill>
          <a:blip r:embed="rId2" cstate="print"/>
          <a:srcRect/>
          <a:stretch>
            <a:fillRect/>
          </a:stretch>
        </p:blipFill>
        <p:spPr bwMode="auto">
          <a:xfrm>
            <a:off x="1219200" y="0"/>
            <a:ext cx="6781800" cy="6858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Official Dress-Ladies</a:t>
            </a:r>
            <a:endParaRPr lang="en-US" dirty="0"/>
          </a:p>
        </p:txBody>
      </p:sp>
      <p:sp>
        <p:nvSpPr>
          <p:cNvPr id="4" name="Content Placeholder 2"/>
          <p:cNvSpPr>
            <a:spLocks noGrp="1"/>
          </p:cNvSpPr>
          <p:nvPr>
            <p:ph idx="1"/>
          </p:nvPr>
        </p:nvSpPr>
        <p:spPr/>
        <p:txBody>
          <a:bodyPr/>
          <a:lstStyle/>
          <a:p>
            <a:r>
              <a:rPr lang="en-US" dirty="0" smtClean="0"/>
              <a:t>Black Skirt</a:t>
            </a:r>
          </a:p>
          <a:p>
            <a:r>
              <a:rPr lang="en-US" dirty="0" smtClean="0"/>
              <a:t>White Collared Blouse</a:t>
            </a:r>
          </a:p>
          <a:p>
            <a:r>
              <a:rPr lang="en-US" dirty="0" smtClean="0"/>
              <a:t>Official FFA Blue Scarf</a:t>
            </a:r>
          </a:p>
          <a:p>
            <a:r>
              <a:rPr lang="en-US" dirty="0" smtClean="0"/>
              <a:t>Black Dress shoes</a:t>
            </a:r>
          </a:p>
          <a:p>
            <a:r>
              <a:rPr lang="en-US" dirty="0" smtClean="0"/>
              <a:t>Black hosiery</a:t>
            </a:r>
          </a:p>
          <a:p>
            <a:r>
              <a:rPr lang="en-US" dirty="0" smtClean="0"/>
              <a:t>Official Jacket zipped to top</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Official Dress-Guys</a:t>
            </a:r>
            <a:endParaRPr lang="en-US" dirty="0"/>
          </a:p>
        </p:txBody>
      </p:sp>
      <p:sp>
        <p:nvSpPr>
          <p:cNvPr id="3" name="Content Placeholder 2"/>
          <p:cNvSpPr>
            <a:spLocks noGrp="1"/>
          </p:cNvSpPr>
          <p:nvPr>
            <p:ph idx="1"/>
          </p:nvPr>
        </p:nvSpPr>
        <p:spPr/>
        <p:txBody>
          <a:bodyPr/>
          <a:lstStyle/>
          <a:p>
            <a:r>
              <a:rPr lang="en-US" dirty="0" smtClean="0"/>
              <a:t>Black Slacks</a:t>
            </a:r>
          </a:p>
          <a:p>
            <a:r>
              <a:rPr lang="en-US" dirty="0" smtClean="0"/>
              <a:t>White Collared shirt</a:t>
            </a:r>
          </a:p>
          <a:p>
            <a:r>
              <a:rPr lang="en-US" dirty="0" smtClean="0"/>
              <a:t>Official FFA tie</a:t>
            </a:r>
          </a:p>
          <a:p>
            <a:r>
              <a:rPr lang="en-US" dirty="0" smtClean="0"/>
              <a:t>Black Dress shoes</a:t>
            </a:r>
          </a:p>
          <a:p>
            <a:r>
              <a:rPr lang="en-US" dirty="0" smtClean="0"/>
              <a:t>Black socks</a:t>
            </a:r>
          </a:p>
          <a:p>
            <a:r>
              <a:rPr lang="en-US" dirty="0" smtClean="0"/>
              <a:t>Official Jacket zipped to top</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FFA Membership</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Honorary:  member is conferred on by individuals within organization.</a:t>
            </a:r>
          </a:p>
          <a:p>
            <a:r>
              <a:rPr lang="en-US" dirty="0" smtClean="0"/>
              <a:t>Alumni:  membership is open to former active members.</a:t>
            </a:r>
          </a:p>
          <a:p>
            <a:r>
              <a:rPr lang="en-US" dirty="0" smtClean="0"/>
              <a:t>Collegiate:  membership at the postsecondary level.</a:t>
            </a:r>
          </a:p>
          <a:p>
            <a:r>
              <a:rPr lang="en-US" dirty="0" smtClean="0"/>
              <a:t>Active:  membership is open to all students enrolled in an agriculture education class</a:t>
            </a:r>
          </a:p>
          <a:p>
            <a:pPr lvl="2"/>
            <a:r>
              <a:rPr lang="en-US" dirty="0" smtClean="0"/>
              <a:t>Pay dues</a:t>
            </a:r>
          </a:p>
          <a:p>
            <a:pPr lvl="2"/>
            <a:r>
              <a:rPr lang="en-US" dirty="0" smtClean="0"/>
              <a:t>Show and interest in FFA</a:t>
            </a:r>
          </a:p>
          <a:p>
            <a:pPr lvl="2"/>
            <a:r>
              <a:rPr lang="en-US" dirty="0" smtClean="0"/>
              <a:t>Display the ideals and purposes of FFA</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FFA Degrees</a:t>
            </a:r>
            <a:r>
              <a:rPr lang="en-US" dirty="0" smtClean="0"/>
              <a:t/>
            </a:r>
            <a:br>
              <a:rPr lang="en-US" dirty="0" smtClean="0"/>
            </a:br>
            <a:r>
              <a:rPr lang="en-US" sz="2700" dirty="0" smtClean="0"/>
              <a:t>4 Different Degrees</a:t>
            </a:r>
            <a:endParaRPr lang="en-US" sz="2700" dirty="0"/>
          </a:p>
        </p:txBody>
      </p:sp>
      <p:sp>
        <p:nvSpPr>
          <p:cNvPr id="3" name="Content Placeholder 2"/>
          <p:cNvSpPr>
            <a:spLocks noGrp="1"/>
          </p:cNvSpPr>
          <p:nvPr>
            <p:ph idx="1"/>
          </p:nvPr>
        </p:nvSpPr>
        <p:spPr/>
        <p:txBody>
          <a:bodyPr/>
          <a:lstStyle/>
          <a:p>
            <a:r>
              <a:rPr lang="en-US" dirty="0" smtClean="0"/>
              <a:t>Discovery FFA Degree</a:t>
            </a:r>
          </a:p>
          <a:p>
            <a:r>
              <a:rPr lang="en-US" dirty="0" err="1" smtClean="0"/>
              <a:t>Greenhand</a:t>
            </a:r>
            <a:r>
              <a:rPr lang="en-US" dirty="0" smtClean="0"/>
              <a:t> FFA Degree</a:t>
            </a:r>
          </a:p>
          <a:p>
            <a:r>
              <a:rPr lang="en-US" dirty="0" smtClean="0"/>
              <a:t>Chapter FFA Degree:  highest degree the chapter can give</a:t>
            </a:r>
          </a:p>
          <a:p>
            <a:r>
              <a:rPr lang="en-US" dirty="0" smtClean="0"/>
              <a:t>State FFA Degree:  highest degree the state can give</a:t>
            </a:r>
          </a:p>
          <a:p>
            <a:r>
              <a:rPr lang="en-US" dirty="0" smtClean="0"/>
              <a:t>American FFA Degree:  highest degree that can be obtained</a:t>
            </a:r>
            <a:endParaRPr lang="en-US" dirty="0"/>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POA?</a:t>
            </a:r>
            <a:endParaRPr lang="en-US" dirty="0"/>
          </a:p>
        </p:txBody>
      </p:sp>
      <p:sp>
        <p:nvSpPr>
          <p:cNvPr id="3" name="Content Placeholder 2"/>
          <p:cNvSpPr>
            <a:spLocks noGrp="1"/>
          </p:cNvSpPr>
          <p:nvPr>
            <p:ph idx="1"/>
          </p:nvPr>
        </p:nvSpPr>
        <p:spPr/>
        <p:txBody>
          <a:bodyPr/>
          <a:lstStyle/>
          <a:p>
            <a:r>
              <a:rPr lang="en-US" dirty="0" smtClean="0"/>
              <a:t>The “Road Map” for planning activities and accomplishing goals at the local level.</a:t>
            </a:r>
          </a:p>
          <a:p>
            <a:r>
              <a:rPr lang="en-US" dirty="0" smtClean="0"/>
              <a:t>3 Parts</a:t>
            </a:r>
          </a:p>
          <a:p>
            <a:pPr lvl="1"/>
            <a:r>
              <a:rPr lang="en-US" dirty="0" smtClean="0"/>
              <a:t>Student </a:t>
            </a:r>
            <a:r>
              <a:rPr lang="en-US" dirty="0" err="1" smtClean="0"/>
              <a:t>Developent</a:t>
            </a:r>
            <a:endParaRPr lang="en-US" dirty="0" smtClean="0"/>
          </a:p>
          <a:p>
            <a:pPr lvl="2"/>
            <a:r>
              <a:rPr lang="en-US" dirty="0" smtClean="0"/>
              <a:t>Promote personal &amp; group activities</a:t>
            </a:r>
          </a:p>
          <a:p>
            <a:pPr lvl="1"/>
            <a:r>
              <a:rPr lang="en-US" dirty="0" smtClean="0"/>
              <a:t>Chapter Development</a:t>
            </a:r>
          </a:p>
          <a:p>
            <a:pPr lvl="2"/>
            <a:r>
              <a:rPr lang="en-US" dirty="0" smtClean="0"/>
              <a:t>Encourage students to work together</a:t>
            </a:r>
          </a:p>
          <a:p>
            <a:pPr lvl="1"/>
            <a:r>
              <a:rPr lang="en-US" dirty="0" smtClean="0"/>
              <a:t>Community Development</a:t>
            </a:r>
          </a:p>
          <a:p>
            <a:pPr lvl="2"/>
            <a:r>
              <a:rPr lang="en-US" dirty="0" smtClean="0"/>
              <a:t>Work with community so everyone works together</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CDE?</a:t>
            </a:r>
            <a:endParaRPr lang="en-US" dirty="0"/>
          </a:p>
        </p:txBody>
      </p:sp>
      <p:sp>
        <p:nvSpPr>
          <p:cNvPr id="3" name="Content Placeholder 2"/>
          <p:cNvSpPr>
            <a:spLocks noGrp="1"/>
          </p:cNvSpPr>
          <p:nvPr>
            <p:ph idx="1"/>
          </p:nvPr>
        </p:nvSpPr>
        <p:spPr/>
        <p:txBody>
          <a:bodyPr/>
          <a:lstStyle/>
          <a:p>
            <a:r>
              <a:rPr lang="en-US" dirty="0" smtClean="0"/>
              <a:t>Career Development Event</a:t>
            </a:r>
          </a:p>
          <a:p>
            <a:r>
              <a:rPr lang="en-US" dirty="0" smtClean="0"/>
              <a:t>The competition branch of FFA</a:t>
            </a:r>
          </a:p>
          <a:p>
            <a:pPr lvl="1"/>
            <a:r>
              <a:rPr lang="en-US" dirty="0" smtClean="0"/>
              <a:t>Leadership Opportunities </a:t>
            </a:r>
          </a:p>
          <a:p>
            <a:pPr lvl="1"/>
            <a:r>
              <a:rPr lang="en-US" dirty="0" smtClean="0"/>
              <a:t>Money </a:t>
            </a:r>
          </a:p>
          <a:p>
            <a:pPr lvl="1"/>
            <a:r>
              <a:rPr lang="en-US" dirty="0" smtClean="0"/>
              <a:t>Scholarship Opportunities</a:t>
            </a:r>
          </a:p>
          <a:p>
            <a:pPr lvl="1"/>
            <a:r>
              <a:rPr lang="en-US" dirty="0" smtClean="0"/>
              <a:t>Lots &amp; Lots of traveling</a:t>
            </a:r>
          </a:p>
          <a:p>
            <a:pPr lvl="1"/>
            <a:endParaRPr lang="en-US" dirty="0" smtClean="0"/>
          </a:p>
        </p:txBody>
      </p:sp>
      <p:pic>
        <p:nvPicPr>
          <p:cNvPr id="4" name="Picture 2" descr="C:\Documents and Settings\allen.nasworthy\Local Settings\Temporary Internet Files\Content.IE5\HP533IH2\MCj03343080000[1].wmf"/>
          <p:cNvPicPr>
            <a:picLocks noChangeAspect="1" noChangeArrowheads="1"/>
          </p:cNvPicPr>
          <p:nvPr/>
        </p:nvPicPr>
        <p:blipFill>
          <a:blip r:embed="rId2" cstate="print"/>
          <a:srcRect/>
          <a:stretch>
            <a:fillRect/>
          </a:stretch>
        </p:blipFill>
        <p:spPr bwMode="auto">
          <a:xfrm>
            <a:off x="5638800" y="2819400"/>
            <a:ext cx="2895600" cy="3171295"/>
          </a:xfrm>
          <a:prstGeom prst="rect">
            <a:avLst/>
          </a:prstGeom>
          <a:noFill/>
        </p:spPr>
      </p:pic>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Fun CDE’s</a:t>
            </a:r>
            <a:endParaRPr lang="en-US" dirty="0"/>
          </a:p>
        </p:txBody>
      </p:sp>
      <p:sp>
        <p:nvSpPr>
          <p:cNvPr id="3" name="Content Placeholder 2"/>
          <p:cNvSpPr>
            <a:spLocks noGrp="1"/>
          </p:cNvSpPr>
          <p:nvPr>
            <p:ph idx="1"/>
          </p:nvPr>
        </p:nvSpPr>
        <p:spPr/>
        <p:txBody>
          <a:bodyPr>
            <a:normAutofit lnSpcReduction="10000"/>
          </a:bodyPr>
          <a:lstStyle/>
          <a:p>
            <a:r>
              <a:rPr lang="en-US" dirty="0" smtClean="0"/>
              <a:t>Floral Design </a:t>
            </a:r>
          </a:p>
          <a:p>
            <a:r>
              <a:rPr lang="en-US" dirty="0" smtClean="0"/>
              <a:t>Tractor Driving</a:t>
            </a:r>
          </a:p>
          <a:p>
            <a:r>
              <a:rPr lang="en-US" dirty="0" smtClean="0"/>
              <a:t>Livestock Judging</a:t>
            </a:r>
          </a:p>
          <a:p>
            <a:r>
              <a:rPr lang="en-US" dirty="0" smtClean="0"/>
              <a:t>Wildlife Judging</a:t>
            </a:r>
          </a:p>
          <a:p>
            <a:r>
              <a:rPr lang="en-US" dirty="0" smtClean="0"/>
              <a:t>Public Speaking</a:t>
            </a:r>
          </a:p>
          <a:p>
            <a:r>
              <a:rPr lang="en-US" dirty="0" smtClean="0"/>
              <a:t>Parliamentary Procedure</a:t>
            </a:r>
          </a:p>
          <a:p>
            <a:r>
              <a:rPr lang="en-US" dirty="0" smtClean="0"/>
              <a:t>Land Judging</a:t>
            </a:r>
          </a:p>
          <a:p>
            <a:r>
              <a:rPr lang="en-US" dirty="0" smtClean="0"/>
              <a:t>Natural Resource Management</a:t>
            </a:r>
          </a:p>
          <a:p>
            <a:endParaRPr lang="en-US" dirty="0" smtClean="0"/>
          </a:p>
        </p:txBody>
      </p:sp>
      <p:pic>
        <p:nvPicPr>
          <p:cNvPr id="4" name="Picture 8" descr="welcome.jpg"/>
          <p:cNvPicPr>
            <a:picLocks noChangeAspect="1" noChangeArrowheads="1"/>
          </p:cNvPicPr>
          <p:nvPr/>
        </p:nvPicPr>
        <p:blipFill>
          <a:blip r:embed="rId2" cstate="print"/>
          <a:srcRect/>
          <a:stretch>
            <a:fillRect/>
          </a:stretch>
        </p:blipFill>
        <p:spPr bwMode="auto">
          <a:xfrm>
            <a:off x="4876800" y="1600200"/>
            <a:ext cx="3429000" cy="2668587"/>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CDE’s</a:t>
            </a:r>
            <a:endParaRPr lang="en-US" dirty="0"/>
          </a:p>
        </p:txBody>
      </p:sp>
      <p:sp>
        <p:nvSpPr>
          <p:cNvPr id="3" name="Content Placeholder 2"/>
          <p:cNvSpPr>
            <a:spLocks noGrp="1"/>
          </p:cNvSpPr>
          <p:nvPr>
            <p:ph idx="1"/>
          </p:nvPr>
        </p:nvSpPr>
        <p:spPr/>
        <p:txBody>
          <a:bodyPr/>
          <a:lstStyle/>
          <a:p>
            <a:r>
              <a:rPr lang="en-US" dirty="0" smtClean="0"/>
              <a:t>Quiz Bowls</a:t>
            </a:r>
          </a:p>
          <a:p>
            <a:pPr lvl="1"/>
            <a:r>
              <a:rPr lang="en-US" dirty="0" smtClean="0"/>
              <a:t>Horse</a:t>
            </a:r>
          </a:p>
          <a:p>
            <a:pPr lvl="1"/>
            <a:r>
              <a:rPr lang="en-US" dirty="0" smtClean="0"/>
              <a:t>Dairy</a:t>
            </a:r>
          </a:p>
          <a:p>
            <a:pPr lvl="1"/>
            <a:r>
              <a:rPr lang="en-US" dirty="0" smtClean="0"/>
              <a:t>Poultry</a:t>
            </a:r>
          </a:p>
          <a:p>
            <a:pPr lvl="1"/>
            <a:r>
              <a:rPr lang="en-US" dirty="0" smtClean="0"/>
              <a:t>FFA</a:t>
            </a:r>
          </a:p>
          <a:p>
            <a:pPr lvl="1"/>
            <a:r>
              <a:rPr lang="en-US" dirty="0" smtClean="0"/>
              <a:t>Tree</a:t>
            </a:r>
            <a:endParaRPr lang="en-US" dirty="0"/>
          </a:p>
        </p:txBody>
      </p:sp>
      <p:pic>
        <p:nvPicPr>
          <p:cNvPr id="4" name="Picture 12" descr="AC8C449E"/>
          <p:cNvPicPr>
            <a:picLocks noChangeAspect="1" noChangeArrowheads="1"/>
          </p:cNvPicPr>
          <p:nvPr/>
        </p:nvPicPr>
        <p:blipFill>
          <a:blip r:embed="rId2" cstate="print"/>
          <a:srcRect l="10149" t="11819" r="35533" b="68845"/>
          <a:stretch>
            <a:fillRect/>
          </a:stretch>
        </p:blipFill>
        <p:spPr>
          <a:xfrm>
            <a:off x="2667000" y="2590800"/>
            <a:ext cx="6101954" cy="3124200"/>
          </a:xfrm>
          <a:prstGeom prst="rect">
            <a:avLst/>
          </a:prstGeom>
          <a:noFill/>
          <a:ln w="76200">
            <a:solidFill>
              <a:schemeClr val="tx1"/>
            </a:solidFill>
          </a:ln>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Options in FFA</a:t>
            </a:r>
            <a:endParaRPr lang="en-US" dirty="0"/>
          </a:p>
        </p:txBody>
      </p:sp>
      <p:sp>
        <p:nvSpPr>
          <p:cNvPr id="3" name="Content Placeholder 2"/>
          <p:cNvSpPr>
            <a:spLocks noGrp="1"/>
          </p:cNvSpPr>
          <p:nvPr>
            <p:ph idx="1"/>
          </p:nvPr>
        </p:nvSpPr>
        <p:spPr>
          <a:xfrm>
            <a:off x="457200" y="1219200"/>
            <a:ext cx="8229600" cy="5181600"/>
          </a:xfrm>
        </p:spPr>
        <p:txBody>
          <a:bodyPr>
            <a:normAutofit lnSpcReduction="10000"/>
          </a:bodyPr>
          <a:lstStyle/>
          <a:p>
            <a:r>
              <a:rPr lang="en-US" dirty="0" smtClean="0"/>
              <a:t>State FFA Convention</a:t>
            </a:r>
          </a:p>
          <a:p>
            <a:pPr lvl="1"/>
            <a:r>
              <a:rPr lang="en-US" dirty="0" smtClean="0"/>
              <a:t>Macon, Georgia</a:t>
            </a:r>
          </a:p>
          <a:p>
            <a:r>
              <a:rPr lang="en-US" dirty="0" smtClean="0"/>
              <a:t>National FFA Convention</a:t>
            </a:r>
          </a:p>
          <a:p>
            <a:pPr lvl="1"/>
            <a:r>
              <a:rPr lang="en-US" dirty="0" smtClean="0"/>
              <a:t>Indianapolis, Indiana</a:t>
            </a:r>
          </a:p>
          <a:p>
            <a:r>
              <a:rPr lang="en-US" dirty="0" smtClean="0"/>
              <a:t>Trips all over the state with CDE’s</a:t>
            </a:r>
          </a:p>
          <a:p>
            <a:pPr lvl="1"/>
            <a:r>
              <a:rPr lang="en-US" dirty="0" smtClean="0"/>
              <a:t>University of Georgia </a:t>
            </a:r>
          </a:p>
          <a:p>
            <a:pPr lvl="1"/>
            <a:r>
              <a:rPr lang="en-US" dirty="0" smtClean="0"/>
              <a:t>North Georgia</a:t>
            </a:r>
          </a:p>
          <a:p>
            <a:pPr lvl="1"/>
            <a:r>
              <a:rPr lang="en-US" dirty="0" smtClean="0"/>
              <a:t>South Georgia </a:t>
            </a:r>
          </a:p>
          <a:p>
            <a:r>
              <a:rPr lang="en-US" dirty="0" smtClean="0"/>
              <a:t>National Fair</a:t>
            </a:r>
          </a:p>
          <a:p>
            <a:pPr lvl="1"/>
            <a:r>
              <a:rPr lang="en-US" dirty="0" smtClean="0"/>
              <a:t>Perry, Georgia</a:t>
            </a:r>
          </a:p>
        </p:txBody>
      </p:sp>
      <p:pic>
        <p:nvPicPr>
          <p:cNvPr id="5122" name="Picture 2" descr="C:\Documents and Settings\allen.nasworthy\Local Settings\Temporary Internet Files\Content.IE5\KK9O1TAQ\MCj04403890000[1].png"/>
          <p:cNvPicPr>
            <a:picLocks noChangeAspect="1" noChangeArrowheads="1"/>
          </p:cNvPicPr>
          <p:nvPr/>
        </p:nvPicPr>
        <p:blipFill>
          <a:blip r:embed="rId2" cstate="print"/>
          <a:srcRect/>
          <a:stretch>
            <a:fillRect/>
          </a:stretch>
        </p:blipFill>
        <p:spPr bwMode="auto">
          <a:xfrm>
            <a:off x="4648200" y="2590800"/>
            <a:ext cx="4267200" cy="4267200"/>
          </a:xfrm>
          <a:prstGeom prst="rect">
            <a:avLst/>
          </a:prstGeom>
          <a:noFill/>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the DAY</a:t>
            </a:r>
            <a:endParaRPr lang="en-US" dirty="0"/>
          </a:p>
        </p:txBody>
      </p:sp>
      <p:sp>
        <p:nvSpPr>
          <p:cNvPr id="3" name="Content Placeholder 2"/>
          <p:cNvSpPr>
            <a:spLocks noGrp="1"/>
          </p:cNvSpPr>
          <p:nvPr>
            <p:ph idx="1"/>
          </p:nvPr>
        </p:nvSpPr>
        <p:spPr/>
        <p:txBody>
          <a:bodyPr/>
          <a:lstStyle/>
          <a:p>
            <a:pPr>
              <a:buNone/>
            </a:pPr>
            <a:endParaRPr lang="en-US" dirty="0" smtClean="0"/>
          </a:p>
          <a:p>
            <a:pPr lvl="1"/>
            <a:r>
              <a:rPr lang="en-US" dirty="0" smtClean="0"/>
              <a:t>Explain the benefits of agriculture classes.</a:t>
            </a:r>
          </a:p>
          <a:p>
            <a:pPr lvl="1"/>
            <a:r>
              <a:rPr lang="en-US" dirty="0" smtClean="0"/>
              <a:t>Explain the benefit of the FFA.</a:t>
            </a:r>
          </a:p>
          <a:p>
            <a:pPr lvl="1"/>
            <a:r>
              <a:rPr lang="en-US" dirty="0" smtClean="0"/>
              <a:t>Help students understand how they can become a part of FFA.  </a:t>
            </a:r>
          </a:p>
          <a:p>
            <a:pPr lvl="1"/>
            <a:endParaRPr lang="en-US" dirty="0"/>
          </a:p>
          <a:p>
            <a:pPr>
              <a:buNone/>
            </a:pPr>
            <a:endParaRPr lang="en-US" dirty="0"/>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Camp</a:t>
            </a:r>
            <a:endParaRPr lang="en-US" dirty="0"/>
          </a:p>
        </p:txBody>
      </p:sp>
      <p:sp>
        <p:nvSpPr>
          <p:cNvPr id="3" name="Content Placeholder 2"/>
          <p:cNvSpPr>
            <a:spLocks noGrp="1"/>
          </p:cNvSpPr>
          <p:nvPr>
            <p:ph idx="1"/>
          </p:nvPr>
        </p:nvSpPr>
        <p:spPr/>
        <p:txBody>
          <a:bodyPr/>
          <a:lstStyle/>
          <a:p>
            <a:r>
              <a:rPr lang="en-US" dirty="0" smtClean="0"/>
              <a:t>FUN-FILLED WEEK </a:t>
            </a:r>
          </a:p>
          <a:p>
            <a:pPr lvl="1"/>
            <a:r>
              <a:rPr lang="en-US" dirty="0" smtClean="0"/>
              <a:t>Summer months</a:t>
            </a:r>
          </a:p>
          <a:p>
            <a:pPr lvl="1"/>
            <a:r>
              <a:rPr lang="en-US" dirty="0" smtClean="0"/>
              <a:t>Ride horses</a:t>
            </a:r>
          </a:p>
          <a:p>
            <a:pPr lvl="1"/>
            <a:r>
              <a:rPr lang="en-US" dirty="0" smtClean="0"/>
              <a:t>Go swimming</a:t>
            </a:r>
          </a:p>
          <a:p>
            <a:pPr lvl="1"/>
            <a:r>
              <a:rPr lang="en-US" dirty="0" smtClean="0"/>
              <a:t>High ropes</a:t>
            </a:r>
          </a:p>
          <a:p>
            <a:pPr lvl="1"/>
            <a:r>
              <a:rPr lang="en-US" dirty="0" smtClean="0"/>
              <a:t>Make Friends from all over the state</a:t>
            </a:r>
          </a:p>
          <a:p>
            <a:pPr lvl="1"/>
            <a:r>
              <a:rPr lang="en-US" dirty="0" smtClean="0"/>
              <a:t>Ride a jet-ski and water ski</a:t>
            </a:r>
          </a:p>
          <a:p>
            <a:pPr lvl="1"/>
            <a:r>
              <a:rPr lang="en-US" dirty="0" smtClean="0"/>
              <a:t>Get muddy!!! </a:t>
            </a:r>
            <a:endParaRPr lang="en-US" dirty="0"/>
          </a:p>
        </p:txBody>
      </p:sp>
      <p:pic>
        <p:nvPicPr>
          <p:cNvPr id="6146" name="Picture 2" descr="C:\Documents and Settings\allen.nasworthy\Local Settings\Temporary Internet Files\Content.IE5\MVPZ66F9\MCj04241180000[1].wmf"/>
          <p:cNvPicPr>
            <a:picLocks noChangeAspect="1" noChangeArrowheads="1"/>
          </p:cNvPicPr>
          <p:nvPr/>
        </p:nvPicPr>
        <p:blipFill>
          <a:blip r:embed="rId2" cstate="print"/>
          <a:srcRect/>
          <a:stretch>
            <a:fillRect/>
          </a:stretch>
        </p:blipFill>
        <p:spPr bwMode="auto">
          <a:xfrm>
            <a:off x="5410200" y="228600"/>
            <a:ext cx="3200400" cy="3732866"/>
          </a:xfrm>
          <a:prstGeom prst="rect">
            <a:avLst/>
          </a:prstGeom>
          <a:noFill/>
        </p:spPr>
      </p:pic>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err="1" smtClean="0"/>
              <a:t>Activites</a:t>
            </a:r>
            <a:endParaRPr lang="en-US" dirty="0"/>
          </a:p>
        </p:txBody>
      </p:sp>
      <p:sp>
        <p:nvSpPr>
          <p:cNvPr id="3" name="Content Placeholder 2"/>
          <p:cNvSpPr>
            <a:spLocks noGrp="1"/>
          </p:cNvSpPr>
          <p:nvPr>
            <p:ph idx="1"/>
          </p:nvPr>
        </p:nvSpPr>
        <p:spPr/>
        <p:txBody>
          <a:bodyPr/>
          <a:lstStyle/>
          <a:p>
            <a:r>
              <a:rPr lang="en-US" dirty="0" smtClean="0"/>
              <a:t>National FFA Week</a:t>
            </a:r>
          </a:p>
          <a:p>
            <a:r>
              <a:rPr lang="en-US" dirty="0" smtClean="0"/>
              <a:t>Chapter Banquet</a:t>
            </a:r>
          </a:p>
          <a:p>
            <a:r>
              <a:rPr lang="en-US" dirty="0" smtClean="0"/>
              <a:t>Fundraising </a:t>
            </a:r>
          </a:p>
          <a:p>
            <a:r>
              <a:rPr lang="en-US" dirty="0" smtClean="0"/>
              <a:t>Awards</a:t>
            </a:r>
          </a:p>
          <a:p>
            <a:r>
              <a:rPr lang="en-US" dirty="0" smtClean="0"/>
              <a:t>Retreats &amp; Conferences</a:t>
            </a:r>
          </a:p>
          <a:p>
            <a:r>
              <a:rPr lang="en-US" dirty="0" smtClean="0"/>
              <a:t>State  &amp; National Conventions</a:t>
            </a:r>
          </a:p>
          <a:p>
            <a:pPr>
              <a:buNone/>
            </a:pPr>
            <a:endParaRPr lang="en-US" dirty="0" smtClean="0"/>
          </a:p>
        </p:txBody>
      </p:sp>
      <p:pic>
        <p:nvPicPr>
          <p:cNvPr id="7170" name="Picture 2" descr="C:\Documents and Settings\allen.nasworthy\Local Settings\Temporary Internet Files\Content.IE5\MVPZ66F9\MCj04395970000[1].png"/>
          <p:cNvPicPr>
            <a:picLocks noChangeAspect="1" noChangeArrowheads="1"/>
          </p:cNvPicPr>
          <p:nvPr/>
        </p:nvPicPr>
        <p:blipFill>
          <a:blip r:embed="rId2" cstate="print"/>
          <a:srcRect/>
          <a:stretch>
            <a:fillRect/>
          </a:stretch>
        </p:blipFill>
        <p:spPr bwMode="auto">
          <a:xfrm>
            <a:off x="5715000" y="1295400"/>
            <a:ext cx="3120934" cy="4648200"/>
          </a:xfrm>
          <a:prstGeom prst="rect">
            <a:avLst/>
          </a:prstGeom>
          <a:noFill/>
        </p:spPr>
      </p:pic>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llen.nasworthy\Local Settings\Temporary Internet Files\Content.IE5\AL08WD4K\MCj04404580000[1].wmf"/>
          <p:cNvPicPr>
            <a:picLocks noChangeAspect="1" noChangeArrowheads="1"/>
          </p:cNvPicPr>
          <p:nvPr/>
        </p:nvPicPr>
        <p:blipFill>
          <a:blip r:embed="rId2" cstate="print"/>
          <a:srcRect/>
          <a:stretch>
            <a:fillRect/>
          </a:stretch>
        </p:blipFill>
        <p:spPr bwMode="auto">
          <a:xfrm>
            <a:off x="4988858" y="2209801"/>
            <a:ext cx="3469341" cy="3276600"/>
          </a:xfrm>
          <a:prstGeom prst="rect">
            <a:avLst/>
          </a:prstGeom>
          <a:noFill/>
        </p:spPr>
      </p:pic>
      <p:sp>
        <p:nvSpPr>
          <p:cNvPr id="2" name="Title 1"/>
          <p:cNvSpPr>
            <a:spLocks noGrp="1"/>
          </p:cNvSpPr>
          <p:nvPr>
            <p:ph type="title"/>
          </p:nvPr>
        </p:nvSpPr>
        <p:spPr/>
        <p:txBody>
          <a:bodyPr/>
          <a:lstStyle/>
          <a:p>
            <a:r>
              <a:rPr lang="en-US" dirty="0" smtClean="0"/>
              <a:t>Chapter Meetings</a:t>
            </a:r>
            <a:endParaRPr lang="en-US" dirty="0"/>
          </a:p>
        </p:txBody>
      </p:sp>
      <p:sp>
        <p:nvSpPr>
          <p:cNvPr id="3" name="Content Placeholder 2"/>
          <p:cNvSpPr>
            <a:spLocks noGrp="1"/>
          </p:cNvSpPr>
          <p:nvPr>
            <p:ph idx="1"/>
          </p:nvPr>
        </p:nvSpPr>
        <p:spPr/>
        <p:txBody>
          <a:bodyPr/>
          <a:lstStyle/>
          <a:p>
            <a:r>
              <a:rPr lang="en-US" dirty="0" smtClean="0"/>
              <a:t>These are meetings held by the local chapter</a:t>
            </a:r>
          </a:p>
          <a:p>
            <a:pPr lvl="1"/>
            <a:r>
              <a:rPr lang="en-US" dirty="0" smtClean="0"/>
              <a:t>Business is conducted here</a:t>
            </a:r>
          </a:p>
          <a:p>
            <a:pPr lvl="1"/>
            <a:r>
              <a:rPr lang="en-US" dirty="0" smtClean="0"/>
              <a:t>Food is usually provided here</a:t>
            </a:r>
          </a:p>
          <a:p>
            <a:pPr lvl="1"/>
            <a:r>
              <a:rPr lang="en-US" dirty="0" smtClean="0"/>
              <a:t>Fun and engaging activities happen at meetings</a:t>
            </a:r>
          </a:p>
          <a:p>
            <a:pPr lvl="1"/>
            <a:r>
              <a:rPr lang="en-US" dirty="0" smtClean="0"/>
              <a:t>Great leadership </a:t>
            </a:r>
            <a:r>
              <a:rPr lang="en-US" dirty="0" err="1" smtClean="0"/>
              <a:t>opportunties</a:t>
            </a:r>
            <a:r>
              <a:rPr lang="en-US" dirty="0" smtClean="0"/>
              <a:t> </a:t>
            </a:r>
            <a:endParaRPr lang="en-US" dirty="0"/>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Membership</a:t>
            </a:r>
            <a:endParaRPr lang="en-US" dirty="0"/>
          </a:p>
        </p:txBody>
      </p:sp>
      <p:sp>
        <p:nvSpPr>
          <p:cNvPr id="3" name="Content Placeholder 2"/>
          <p:cNvSpPr>
            <a:spLocks noGrp="1"/>
          </p:cNvSpPr>
          <p:nvPr>
            <p:ph idx="1"/>
          </p:nvPr>
        </p:nvSpPr>
        <p:spPr>
          <a:xfrm>
            <a:off x="457200" y="1600200"/>
            <a:ext cx="8229600" cy="4648200"/>
          </a:xfrm>
        </p:spPr>
        <p:txBody>
          <a:bodyPr/>
          <a:lstStyle/>
          <a:p>
            <a:r>
              <a:rPr lang="en-US" dirty="0" smtClean="0"/>
              <a:t>Pay $</a:t>
            </a:r>
            <a:r>
              <a:rPr lang="en-US" dirty="0" smtClean="0"/>
              <a:t>15.00 </a:t>
            </a:r>
            <a:r>
              <a:rPr lang="en-US" dirty="0" smtClean="0"/>
              <a:t>by August </a:t>
            </a:r>
            <a:r>
              <a:rPr lang="en-US" dirty="0" smtClean="0"/>
              <a:t>31 $20 after!</a:t>
            </a:r>
            <a:endParaRPr lang="en-US" dirty="0" smtClean="0"/>
          </a:p>
          <a:p>
            <a:r>
              <a:rPr lang="en-US" dirty="0" smtClean="0"/>
              <a:t>What you get:</a:t>
            </a:r>
          </a:p>
          <a:p>
            <a:pPr lvl="1"/>
            <a:r>
              <a:rPr lang="en-US" dirty="0" smtClean="0"/>
              <a:t>FFA New Horizon Magazine Every month</a:t>
            </a:r>
          </a:p>
          <a:p>
            <a:pPr lvl="1"/>
            <a:r>
              <a:rPr lang="en-US" dirty="0" smtClean="0"/>
              <a:t>Opportunity to participate in CDE’s</a:t>
            </a:r>
          </a:p>
          <a:p>
            <a:pPr lvl="1"/>
            <a:r>
              <a:rPr lang="en-US" dirty="0" smtClean="0"/>
              <a:t>Limitless opportunities to meet people </a:t>
            </a:r>
          </a:p>
          <a:p>
            <a:pPr lvl="1"/>
            <a:r>
              <a:rPr lang="en-US" dirty="0" smtClean="0"/>
              <a:t>National &amp; State Dues covered</a:t>
            </a:r>
          </a:p>
          <a:p>
            <a:pPr lvl="1"/>
            <a:r>
              <a:rPr lang="en-US" dirty="0" smtClean="0"/>
              <a:t>Monthly chapter meetings with food</a:t>
            </a:r>
            <a:endParaRPr lang="en-US" dirty="0"/>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SAEP?</a:t>
            </a:r>
            <a:br>
              <a:rPr lang="en-US" dirty="0" smtClean="0"/>
            </a:br>
            <a:r>
              <a:rPr lang="en-US" sz="2800" dirty="0" smtClean="0"/>
              <a:t>Supervised Agricultural Experience Program</a:t>
            </a:r>
            <a:br>
              <a:rPr lang="en-US" sz="2800" dirty="0" smtClean="0"/>
            </a:br>
            <a:r>
              <a:rPr lang="en-US" sz="2800" dirty="0" smtClean="0"/>
              <a:t>(Learning by Doing)</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b="1" u="sng" dirty="0" smtClean="0"/>
              <a:t>8 primary types of SAE programs</a:t>
            </a:r>
          </a:p>
          <a:p>
            <a:pPr lvl="1"/>
            <a:r>
              <a:rPr lang="en-US" i="1" dirty="0" smtClean="0"/>
              <a:t>Entrepreneurship</a:t>
            </a:r>
          </a:p>
          <a:p>
            <a:pPr lvl="1"/>
            <a:r>
              <a:rPr lang="en-US" i="1" dirty="0" smtClean="0"/>
              <a:t>Placement</a:t>
            </a:r>
          </a:p>
          <a:p>
            <a:pPr lvl="1"/>
            <a:r>
              <a:rPr lang="en-US" i="1" dirty="0" err="1" smtClean="0"/>
              <a:t>Agriscience</a:t>
            </a:r>
            <a:r>
              <a:rPr lang="en-US" i="1" dirty="0" smtClean="0"/>
              <a:t> Research</a:t>
            </a:r>
          </a:p>
          <a:p>
            <a:pPr lvl="1"/>
            <a:r>
              <a:rPr lang="en-US" i="1" dirty="0" smtClean="0"/>
              <a:t>Agricultural Service Learning</a:t>
            </a:r>
          </a:p>
          <a:p>
            <a:pPr lvl="1"/>
            <a:r>
              <a:rPr lang="en-US" i="1" dirty="0" smtClean="0"/>
              <a:t>Exploratory</a:t>
            </a:r>
          </a:p>
          <a:p>
            <a:pPr lvl="1"/>
            <a:r>
              <a:rPr lang="en-US" i="1" dirty="0" smtClean="0"/>
              <a:t>Improvement</a:t>
            </a:r>
          </a:p>
          <a:p>
            <a:pPr lvl="1"/>
            <a:r>
              <a:rPr lang="en-US" i="1" dirty="0" smtClean="0"/>
              <a:t>Supplemental </a:t>
            </a:r>
          </a:p>
          <a:p>
            <a:pPr lvl="1"/>
            <a:r>
              <a:rPr lang="en-US" i="1" dirty="0" smtClean="0"/>
              <a:t>Directed School Laboratory</a:t>
            </a:r>
            <a:endParaRPr lang="en-US" i="1" dirty="0"/>
          </a:p>
        </p:txBody>
      </p:sp>
      <p:pic>
        <p:nvPicPr>
          <p:cNvPr id="9218" name="Picture 2" descr="C:\Documents and Settings\allen.nasworthy\Local Settings\Temporary Internet Files\Content.IE5\KK9O1TAQ\MCj04355480000[1].wmf"/>
          <p:cNvPicPr>
            <a:picLocks noChangeAspect="1" noChangeArrowheads="1"/>
          </p:cNvPicPr>
          <p:nvPr/>
        </p:nvPicPr>
        <p:blipFill>
          <a:blip r:embed="rId2" cstate="print"/>
          <a:srcRect/>
          <a:stretch>
            <a:fillRect/>
          </a:stretch>
        </p:blipFill>
        <p:spPr bwMode="auto">
          <a:xfrm>
            <a:off x="4876800" y="2895600"/>
            <a:ext cx="3590141" cy="3086488"/>
          </a:xfrm>
          <a:prstGeom prst="rect">
            <a:avLst/>
          </a:prstGeom>
          <a:noFill/>
        </p:spPr>
      </p:pic>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FFA Ceremonies</a:t>
            </a:r>
            <a:endParaRPr lang="en-US" dirty="0"/>
          </a:p>
        </p:txBody>
      </p:sp>
      <p:sp>
        <p:nvSpPr>
          <p:cNvPr id="3" name="Content Placeholder 2"/>
          <p:cNvSpPr>
            <a:spLocks noGrp="1"/>
          </p:cNvSpPr>
          <p:nvPr>
            <p:ph idx="1"/>
          </p:nvPr>
        </p:nvSpPr>
        <p:spPr/>
        <p:txBody>
          <a:bodyPr/>
          <a:lstStyle/>
          <a:p>
            <a:r>
              <a:rPr lang="en-US" dirty="0" smtClean="0"/>
              <a:t>Opening &amp; Closing</a:t>
            </a:r>
          </a:p>
          <a:p>
            <a:r>
              <a:rPr lang="en-US" dirty="0" smtClean="0"/>
              <a:t>Degree </a:t>
            </a:r>
          </a:p>
          <a:p>
            <a:r>
              <a:rPr lang="en-US" dirty="0" smtClean="0"/>
              <a:t>Induction of Officers</a:t>
            </a:r>
          </a:p>
        </p:txBody>
      </p:sp>
      <p:pic>
        <p:nvPicPr>
          <p:cNvPr id="4" name="Picture 4" descr="C:\Program Files\Microsoft Office\Clipart\standard\stddir1\bd05503_.wmf"/>
          <p:cNvPicPr>
            <a:picLocks noChangeAspect="1" noChangeArrowheads="1"/>
          </p:cNvPicPr>
          <p:nvPr/>
        </p:nvPicPr>
        <p:blipFill>
          <a:blip r:embed="rId2" cstate="print"/>
          <a:srcRect/>
          <a:stretch>
            <a:fillRect/>
          </a:stretch>
        </p:blipFill>
        <p:spPr bwMode="auto">
          <a:xfrm>
            <a:off x="4800600" y="2362200"/>
            <a:ext cx="3352800" cy="31972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Essentials for a Successful Chapter</a:t>
            </a:r>
            <a:endParaRPr lang="en-US" dirty="0"/>
          </a:p>
        </p:txBody>
      </p:sp>
      <p:sp>
        <p:nvSpPr>
          <p:cNvPr id="3" name="Content Placeholder 2"/>
          <p:cNvSpPr>
            <a:spLocks noGrp="1"/>
          </p:cNvSpPr>
          <p:nvPr>
            <p:ph idx="1"/>
          </p:nvPr>
        </p:nvSpPr>
        <p:spPr/>
        <p:txBody>
          <a:bodyPr numCol="2">
            <a:normAutofit/>
          </a:bodyPr>
          <a:lstStyle/>
          <a:p>
            <a:pPr marL="457200" indent="-457200">
              <a:buFont typeface="+mj-lt"/>
              <a:buAutoNum type="arabicPeriod"/>
            </a:pPr>
            <a:r>
              <a:rPr lang="en-US" sz="2400" dirty="0" smtClean="0"/>
              <a:t>FFA Knowledge</a:t>
            </a:r>
          </a:p>
          <a:p>
            <a:pPr marL="457200" indent="-457200">
              <a:buFont typeface="+mj-lt"/>
              <a:buAutoNum type="arabicPeriod"/>
            </a:pPr>
            <a:r>
              <a:rPr lang="en-US" sz="2400" dirty="0" smtClean="0"/>
              <a:t>Diversity of </a:t>
            </a:r>
            <a:r>
              <a:rPr lang="en-US" sz="2400" dirty="0" err="1" smtClean="0"/>
              <a:t>Membeship</a:t>
            </a:r>
            <a:endParaRPr lang="en-US" sz="2400" dirty="0" smtClean="0"/>
          </a:p>
          <a:p>
            <a:pPr marL="457200" indent="-457200">
              <a:buFont typeface="+mj-lt"/>
              <a:buAutoNum type="arabicPeriod"/>
            </a:pPr>
            <a:r>
              <a:rPr lang="en-US" sz="2400" dirty="0" smtClean="0"/>
              <a:t>Members share responsibilities</a:t>
            </a:r>
          </a:p>
          <a:p>
            <a:pPr marL="457200" indent="-457200">
              <a:buFont typeface="+mj-lt"/>
              <a:buAutoNum type="arabicPeriod"/>
            </a:pPr>
            <a:r>
              <a:rPr lang="en-US" sz="2400" dirty="0" smtClean="0"/>
              <a:t>Capable officers</a:t>
            </a:r>
          </a:p>
          <a:p>
            <a:pPr marL="457200" indent="-457200">
              <a:buFont typeface="+mj-lt"/>
              <a:buAutoNum type="arabicPeriod"/>
            </a:pPr>
            <a:r>
              <a:rPr lang="en-US" sz="2400" dirty="0" smtClean="0"/>
              <a:t>Challenging POA</a:t>
            </a:r>
          </a:p>
          <a:p>
            <a:pPr marL="457200" indent="-457200">
              <a:buFont typeface="+mj-lt"/>
              <a:buAutoNum type="arabicPeriod"/>
            </a:pPr>
            <a:r>
              <a:rPr lang="en-US" sz="2400" dirty="0" smtClean="0"/>
              <a:t>Workable constitution &amp; bylaws</a:t>
            </a:r>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r>
              <a:rPr lang="en-US" sz="2400" dirty="0" smtClean="0"/>
              <a:t>Proper equipment &amp; records</a:t>
            </a:r>
          </a:p>
          <a:p>
            <a:pPr marL="457200" indent="-457200">
              <a:buFont typeface="+mj-lt"/>
              <a:buAutoNum type="arabicPeriod"/>
            </a:pPr>
            <a:r>
              <a:rPr lang="en-US" sz="2400" dirty="0" smtClean="0"/>
              <a:t>Well-planned, regularly-held chapter meetings</a:t>
            </a:r>
          </a:p>
          <a:p>
            <a:pPr marL="457200" indent="-457200">
              <a:buFont typeface="+mj-lt"/>
              <a:buAutoNum type="arabicPeriod"/>
            </a:pPr>
            <a:r>
              <a:rPr lang="en-US" sz="2400" dirty="0" smtClean="0"/>
              <a:t>Adequate financing </a:t>
            </a:r>
          </a:p>
          <a:p>
            <a:pPr marL="457200" indent="-457200">
              <a:buFont typeface="+mj-lt"/>
              <a:buAutoNum type="arabicPeriod"/>
            </a:pPr>
            <a:r>
              <a:rPr lang="en-US" sz="2400" dirty="0" smtClean="0"/>
              <a:t>School &amp; community support </a:t>
            </a:r>
          </a:p>
          <a:p>
            <a:pPr>
              <a:buNone/>
            </a:pPr>
            <a:endParaRPr lang="en-US" dirty="0"/>
          </a:p>
        </p:txBody>
      </p:sp>
      <p:pic>
        <p:nvPicPr>
          <p:cNvPr id="10242" name="Picture 2" descr="C:\Documents and Settings\allen.nasworthy\Local Settings\Temporary Internet Files\Content.IE5\KK9O1TAQ\MCj03701400000[1].wmf"/>
          <p:cNvPicPr>
            <a:picLocks noChangeAspect="1" noChangeArrowheads="1"/>
          </p:cNvPicPr>
          <p:nvPr/>
        </p:nvPicPr>
        <p:blipFill>
          <a:blip r:embed="rId2" cstate="print"/>
          <a:srcRect/>
          <a:stretch>
            <a:fillRect/>
          </a:stretch>
        </p:blipFill>
        <p:spPr bwMode="auto">
          <a:xfrm>
            <a:off x="5791200" y="3962400"/>
            <a:ext cx="2241195" cy="2367277"/>
          </a:xfrm>
          <a:prstGeom prst="rect">
            <a:avLst/>
          </a:prstGeom>
          <a:noFill/>
        </p:spPr>
      </p:pic>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Officer Team</a:t>
            </a:r>
            <a:endParaRPr lang="en-US" dirty="0"/>
          </a:p>
        </p:txBody>
      </p:sp>
      <p:sp>
        <p:nvSpPr>
          <p:cNvPr id="3" name="Content Placeholder 2"/>
          <p:cNvSpPr>
            <a:spLocks noGrp="1"/>
          </p:cNvSpPr>
          <p:nvPr>
            <p:ph idx="1"/>
          </p:nvPr>
        </p:nvSpPr>
        <p:spPr>
          <a:xfrm>
            <a:off x="457200" y="1371600"/>
            <a:ext cx="8229600" cy="5105400"/>
          </a:xfrm>
        </p:spPr>
        <p:txBody>
          <a:bodyPr numCol="2">
            <a:normAutofit/>
          </a:bodyPr>
          <a:lstStyle/>
          <a:p>
            <a:r>
              <a:rPr lang="en-US" sz="2800" dirty="0" smtClean="0"/>
              <a:t>President</a:t>
            </a:r>
          </a:p>
          <a:p>
            <a:r>
              <a:rPr lang="en-US" sz="2800" dirty="0" smtClean="0"/>
              <a:t>Vice President</a:t>
            </a:r>
          </a:p>
          <a:p>
            <a:r>
              <a:rPr lang="en-US" sz="2800" dirty="0" smtClean="0"/>
              <a:t>Secretary</a:t>
            </a:r>
          </a:p>
          <a:p>
            <a:r>
              <a:rPr lang="en-US" sz="2800" dirty="0" smtClean="0"/>
              <a:t>Treasurer</a:t>
            </a:r>
          </a:p>
          <a:p>
            <a:r>
              <a:rPr lang="en-US" sz="2800" dirty="0" smtClean="0"/>
              <a:t>Reporter</a:t>
            </a:r>
          </a:p>
          <a:p>
            <a:r>
              <a:rPr lang="en-US" sz="2800" dirty="0" smtClean="0"/>
              <a:t>Sentinel</a:t>
            </a:r>
          </a:p>
          <a:p>
            <a:r>
              <a:rPr lang="en-US" sz="2800" dirty="0" smtClean="0"/>
              <a:t>Advisor</a:t>
            </a:r>
          </a:p>
          <a:p>
            <a:r>
              <a:rPr lang="en-US" sz="2800" dirty="0" smtClean="0"/>
              <a:t>Historian</a:t>
            </a:r>
          </a:p>
          <a:p>
            <a:r>
              <a:rPr lang="en-US" sz="2800" dirty="0" smtClean="0"/>
              <a:t>Parliamentarian </a:t>
            </a:r>
            <a:endParaRPr lang="en-US" sz="2800" dirty="0"/>
          </a:p>
        </p:txBody>
      </p:sp>
      <p:pic>
        <p:nvPicPr>
          <p:cNvPr id="11266" name="Picture 2" descr="C:\Documents and Settings\allen.nasworthy\Local Settings\Temporary Internet Files\Content.IE5\KK9O1TAQ\MCj03979210000[1].wmf"/>
          <p:cNvPicPr>
            <a:picLocks noChangeAspect="1" noChangeArrowheads="1"/>
          </p:cNvPicPr>
          <p:nvPr/>
        </p:nvPicPr>
        <p:blipFill>
          <a:blip r:embed="rId2" cstate="print"/>
          <a:srcRect/>
          <a:stretch>
            <a:fillRect/>
          </a:stretch>
        </p:blipFill>
        <p:spPr bwMode="auto">
          <a:xfrm>
            <a:off x="4191000" y="1676400"/>
            <a:ext cx="3706673" cy="4421261"/>
          </a:xfrm>
          <a:prstGeom prst="rect">
            <a:avLst/>
          </a:prstGeom>
          <a:noFill/>
        </p:spPr>
      </p:pic>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Parliamentary Procedure</a:t>
            </a:r>
            <a:br>
              <a:rPr lang="en-US" dirty="0" smtClean="0"/>
            </a:br>
            <a:r>
              <a:rPr lang="en-US" sz="2700" dirty="0" smtClean="0"/>
              <a:t>or Parliamentary Law/Robert’s Rules of Order</a:t>
            </a:r>
            <a:endParaRPr lang="en-US" sz="2700" dirty="0"/>
          </a:p>
        </p:txBody>
      </p:sp>
      <p:sp>
        <p:nvSpPr>
          <p:cNvPr id="3" name="Content Placeholder 2"/>
          <p:cNvSpPr>
            <a:spLocks noGrp="1"/>
          </p:cNvSpPr>
          <p:nvPr>
            <p:ph idx="1"/>
          </p:nvPr>
        </p:nvSpPr>
        <p:spPr/>
        <p:txBody>
          <a:bodyPr/>
          <a:lstStyle/>
          <a:p>
            <a:r>
              <a:rPr lang="en-US" dirty="0" smtClean="0"/>
              <a:t>All FFA meetings practice this!!!</a:t>
            </a:r>
          </a:p>
          <a:p>
            <a:pPr lvl="1"/>
            <a:r>
              <a:rPr lang="en-US" dirty="0" smtClean="0"/>
              <a:t>Makes meetings more efficient </a:t>
            </a:r>
            <a:r>
              <a:rPr lang="en-US" dirty="0"/>
              <a:t> </a:t>
            </a:r>
            <a:r>
              <a:rPr lang="en-US" dirty="0" smtClean="0"/>
              <a:t>&amp; orderly </a:t>
            </a:r>
          </a:p>
          <a:p>
            <a:endParaRPr lang="en-US" dirty="0" smtClean="0"/>
          </a:p>
          <a:p>
            <a:r>
              <a:rPr lang="en-US" dirty="0" smtClean="0"/>
              <a:t>Goal is to maintain 4 things:</a:t>
            </a:r>
          </a:p>
          <a:p>
            <a:pPr lvl="1"/>
            <a:r>
              <a:rPr lang="en-US" dirty="0" smtClean="0"/>
              <a:t>Focus on one thing at a time</a:t>
            </a:r>
          </a:p>
          <a:p>
            <a:pPr lvl="1"/>
            <a:r>
              <a:rPr lang="en-US" dirty="0" smtClean="0"/>
              <a:t>Extend courtesy to everyone</a:t>
            </a:r>
          </a:p>
          <a:p>
            <a:pPr lvl="1"/>
            <a:r>
              <a:rPr lang="en-US" dirty="0" smtClean="0"/>
              <a:t>Observe the rule of the majority</a:t>
            </a:r>
          </a:p>
          <a:p>
            <a:pPr lvl="1"/>
            <a:r>
              <a:rPr lang="en-US" dirty="0" smtClean="0"/>
              <a:t>Ensure the rights of the minority </a:t>
            </a:r>
          </a:p>
        </p:txBody>
      </p:sp>
      <p:pic>
        <p:nvPicPr>
          <p:cNvPr id="4" name="Picture 3" descr="C:\Documents and Settings\allen.nasworthy\Local Settings\Temporary Internet Files\Content.IE5\HP533IH2\MCj04413940000[1].png"/>
          <p:cNvPicPr>
            <a:picLocks noChangeAspect="1" noChangeArrowheads="1"/>
          </p:cNvPicPr>
          <p:nvPr/>
        </p:nvPicPr>
        <p:blipFill>
          <a:blip r:embed="rId2" cstate="print"/>
          <a:srcRect/>
          <a:stretch>
            <a:fillRect/>
          </a:stretch>
        </p:blipFill>
        <p:spPr bwMode="auto">
          <a:xfrm>
            <a:off x="6096000" y="2895600"/>
            <a:ext cx="2743200" cy="2743200"/>
          </a:xfrm>
          <a:prstGeom prst="rect">
            <a:avLst/>
          </a:prstGeom>
          <a:noFill/>
        </p:spPr>
      </p:pic>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of the Gavel</a:t>
            </a:r>
            <a:endParaRPr lang="en-US" dirty="0"/>
          </a:p>
        </p:txBody>
      </p:sp>
      <p:sp>
        <p:nvSpPr>
          <p:cNvPr id="3" name="Content Placeholder 2"/>
          <p:cNvSpPr>
            <a:spLocks noGrp="1"/>
          </p:cNvSpPr>
          <p:nvPr>
            <p:ph idx="1"/>
          </p:nvPr>
        </p:nvSpPr>
        <p:spPr/>
        <p:txBody>
          <a:bodyPr/>
          <a:lstStyle/>
          <a:p>
            <a:r>
              <a:rPr lang="en-US" dirty="0" smtClean="0"/>
              <a:t>Used to maintain order in a meeting</a:t>
            </a:r>
            <a:endParaRPr lang="en-US" dirty="0"/>
          </a:p>
          <a:p>
            <a:r>
              <a:rPr lang="en-US" dirty="0" smtClean="0"/>
              <a:t>One tap</a:t>
            </a:r>
          </a:p>
          <a:p>
            <a:pPr lvl="1"/>
            <a:r>
              <a:rPr lang="en-US" dirty="0" smtClean="0"/>
              <a:t>Follows the announcement of adjournment</a:t>
            </a:r>
          </a:p>
          <a:p>
            <a:pPr lvl="1"/>
            <a:r>
              <a:rPr lang="en-US" dirty="0" smtClean="0"/>
              <a:t>Follows the completion of a business item</a:t>
            </a:r>
          </a:p>
          <a:p>
            <a:pPr lvl="1"/>
            <a:r>
              <a:rPr lang="en-US" dirty="0" smtClean="0"/>
              <a:t>Tells members to be seated</a:t>
            </a:r>
          </a:p>
          <a:p>
            <a:r>
              <a:rPr lang="en-US" dirty="0" smtClean="0"/>
              <a:t>Two taps</a:t>
            </a:r>
          </a:p>
          <a:p>
            <a:pPr lvl="1"/>
            <a:r>
              <a:rPr lang="en-US" dirty="0" smtClean="0"/>
              <a:t>Call the meeting to order</a:t>
            </a:r>
          </a:p>
        </p:txBody>
      </p:sp>
      <p:pic>
        <p:nvPicPr>
          <p:cNvPr id="12290" name="Picture 2" descr="C:\Program Files\Microsoft Office\MEDIA\CAGCAT10\j0300840.wmf"/>
          <p:cNvPicPr>
            <a:picLocks noChangeAspect="1" noChangeArrowheads="1"/>
          </p:cNvPicPr>
          <p:nvPr/>
        </p:nvPicPr>
        <p:blipFill>
          <a:blip r:embed="rId2" cstate="print"/>
          <a:srcRect/>
          <a:stretch>
            <a:fillRect/>
          </a:stretch>
        </p:blipFill>
        <p:spPr bwMode="auto">
          <a:xfrm>
            <a:off x="5791200" y="3886200"/>
            <a:ext cx="2667000" cy="2246461"/>
          </a:xfrm>
          <a:prstGeom prst="rect">
            <a:avLst/>
          </a:prstGeom>
          <a:noFill/>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t>
            </a:r>
            <a:r>
              <a:rPr lang="en-US" dirty="0" err="1" smtClean="0"/>
              <a:t>Agriscience</a:t>
            </a:r>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t>3 Parts</a:t>
            </a:r>
          </a:p>
          <a:p>
            <a:pPr lvl="1"/>
            <a:r>
              <a:rPr lang="en-US" dirty="0" smtClean="0"/>
              <a:t>Classroom/Laboratory</a:t>
            </a:r>
          </a:p>
          <a:p>
            <a:pPr lvl="2"/>
            <a:r>
              <a:rPr lang="en-US" dirty="0" smtClean="0"/>
              <a:t>In the classroom or school day learning</a:t>
            </a:r>
          </a:p>
          <a:p>
            <a:pPr lvl="1"/>
            <a:r>
              <a:rPr lang="en-US" dirty="0" smtClean="0"/>
              <a:t>FFA</a:t>
            </a:r>
          </a:p>
          <a:p>
            <a:pPr lvl="2"/>
            <a:r>
              <a:rPr lang="en-US" dirty="0" smtClean="0"/>
              <a:t>Member of a national organization of over 500,000 FFA members</a:t>
            </a:r>
          </a:p>
          <a:p>
            <a:pPr lvl="2"/>
            <a:r>
              <a:rPr lang="en-US" dirty="0" smtClean="0"/>
              <a:t>Outside of the school day learning</a:t>
            </a:r>
          </a:p>
          <a:p>
            <a:pPr lvl="1"/>
            <a:r>
              <a:rPr lang="en-US" dirty="0" smtClean="0"/>
              <a:t>SAE</a:t>
            </a:r>
          </a:p>
          <a:p>
            <a:pPr lvl="2"/>
            <a:r>
              <a:rPr lang="en-US" dirty="0" smtClean="0"/>
              <a:t>Supervised Agricultural Experience</a:t>
            </a:r>
          </a:p>
          <a:p>
            <a:pPr lvl="2"/>
            <a:r>
              <a:rPr lang="en-US" dirty="0" smtClean="0"/>
              <a:t>Hands-on learning outside of class</a:t>
            </a:r>
          </a:p>
          <a:p>
            <a:pPr lvl="2"/>
            <a:r>
              <a:rPr lang="en-US" dirty="0" smtClean="0"/>
              <a:t>Fun &amp; Research based </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Gavel Info</a:t>
            </a:r>
            <a:endParaRPr lang="en-US" dirty="0"/>
          </a:p>
        </p:txBody>
      </p:sp>
      <p:sp>
        <p:nvSpPr>
          <p:cNvPr id="3" name="Content Placeholder 2"/>
          <p:cNvSpPr>
            <a:spLocks noGrp="1"/>
          </p:cNvSpPr>
          <p:nvPr>
            <p:ph idx="1"/>
          </p:nvPr>
        </p:nvSpPr>
        <p:spPr/>
        <p:txBody>
          <a:bodyPr/>
          <a:lstStyle/>
          <a:p>
            <a:r>
              <a:rPr lang="en-US" dirty="0" smtClean="0"/>
              <a:t>Three taps</a:t>
            </a:r>
          </a:p>
          <a:p>
            <a:pPr lvl="1"/>
            <a:r>
              <a:rPr lang="en-US" dirty="0" smtClean="0"/>
              <a:t>Signal for all members to stand</a:t>
            </a:r>
          </a:p>
          <a:p>
            <a:endParaRPr lang="en-US" dirty="0" smtClean="0"/>
          </a:p>
          <a:p>
            <a:r>
              <a:rPr lang="en-US" dirty="0" smtClean="0"/>
              <a:t>Series of sharp taps</a:t>
            </a:r>
          </a:p>
          <a:p>
            <a:pPr lvl="1"/>
            <a:r>
              <a:rPr lang="en-US" dirty="0" smtClean="0"/>
              <a:t>Used to restore order at a meeting</a:t>
            </a:r>
            <a:endParaRPr lang="en-US" dirty="0"/>
          </a:p>
        </p:txBody>
      </p:sp>
      <p:pic>
        <p:nvPicPr>
          <p:cNvPr id="13314" name="Picture 2" descr="C:\Documents and Settings\allen.nasworthy\Local Settings\Temporary Internet Files\Content.IE5\AL08WD4K\MCj03195160000[1].wmf"/>
          <p:cNvPicPr>
            <a:picLocks noChangeAspect="1" noChangeArrowheads="1"/>
          </p:cNvPicPr>
          <p:nvPr/>
        </p:nvPicPr>
        <p:blipFill>
          <a:blip r:embed="rId2" cstate="print"/>
          <a:srcRect/>
          <a:stretch>
            <a:fillRect/>
          </a:stretch>
        </p:blipFill>
        <p:spPr bwMode="auto">
          <a:xfrm>
            <a:off x="5257800" y="1905000"/>
            <a:ext cx="3345942" cy="2713837"/>
          </a:xfrm>
          <a:prstGeom prst="rect">
            <a:avLst/>
          </a:prstGeom>
          <a:noFill/>
        </p:spPr>
      </p:pic>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a:t>
            </a:r>
            <a:endParaRPr lang="en-US" dirty="0"/>
          </a:p>
        </p:txBody>
      </p:sp>
      <p:sp>
        <p:nvSpPr>
          <p:cNvPr id="3" name="Content Placeholder 2"/>
          <p:cNvSpPr>
            <a:spLocks noGrp="1"/>
          </p:cNvSpPr>
          <p:nvPr>
            <p:ph idx="1"/>
          </p:nvPr>
        </p:nvSpPr>
        <p:spPr/>
        <p:txBody>
          <a:bodyPr>
            <a:normAutofit fontScale="92500"/>
          </a:bodyPr>
          <a:lstStyle/>
          <a:p>
            <a:r>
              <a:rPr lang="en-US" dirty="0" smtClean="0"/>
              <a:t>Four common methods of voting:</a:t>
            </a:r>
          </a:p>
          <a:p>
            <a:pPr lvl="1"/>
            <a:r>
              <a:rPr lang="en-US" b="1" u="sng" dirty="0" smtClean="0"/>
              <a:t>Voice vote</a:t>
            </a:r>
            <a:r>
              <a:rPr lang="en-US" dirty="0" smtClean="0"/>
              <a:t>, by saying “aye” or “no.”</a:t>
            </a:r>
          </a:p>
          <a:p>
            <a:pPr lvl="1"/>
            <a:r>
              <a:rPr lang="en-US" b="1" u="sng" dirty="0" smtClean="0"/>
              <a:t>Rising vote</a:t>
            </a:r>
            <a:r>
              <a:rPr lang="en-US" dirty="0" smtClean="0"/>
              <a:t>, either by standing or by a show of hands.</a:t>
            </a:r>
          </a:p>
          <a:p>
            <a:pPr lvl="1"/>
            <a:r>
              <a:rPr lang="en-US" b="1" u="sng" dirty="0" smtClean="0"/>
              <a:t>Secret ballot</a:t>
            </a:r>
            <a:r>
              <a:rPr lang="en-US" dirty="0" smtClean="0"/>
              <a:t>, a written vote</a:t>
            </a:r>
          </a:p>
          <a:p>
            <a:pPr lvl="1"/>
            <a:r>
              <a:rPr lang="en-US" b="1" u="sng" dirty="0" smtClean="0"/>
              <a:t>Roll call</a:t>
            </a:r>
            <a:r>
              <a:rPr lang="en-US" dirty="0" smtClean="0"/>
              <a:t>, with each member speaking their vote when the secretary calls their name.</a:t>
            </a:r>
          </a:p>
          <a:p>
            <a:pPr>
              <a:buNone/>
            </a:pPr>
            <a:endParaRPr lang="en-US" dirty="0" smtClean="0"/>
          </a:p>
          <a:p>
            <a:pPr>
              <a:buNone/>
            </a:pPr>
            <a:r>
              <a:rPr lang="en-US" sz="2600" dirty="0" smtClean="0"/>
              <a:t>**A </a:t>
            </a:r>
            <a:r>
              <a:rPr lang="en-US" sz="2600" b="1" i="1" dirty="0" smtClean="0"/>
              <a:t>quorum </a:t>
            </a:r>
            <a:r>
              <a:rPr lang="en-US" sz="2600" dirty="0" smtClean="0"/>
              <a:t>must be present before voting can take place.</a:t>
            </a:r>
          </a:p>
          <a:p>
            <a:pPr>
              <a:buNone/>
            </a:pPr>
            <a:r>
              <a:rPr lang="en-US" sz="2600" dirty="0" smtClean="0"/>
              <a:t>	(at least half of the members must be present)</a:t>
            </a:r>
            <a:endParaRPr lang="en-US" sz="2600" dirty="0"/>
          </a:p>
        </p:txBody>
      </p:sp>
      <p:pic>
        <p:nvPicPr>
          <p:cNvPr id="14338" name="Picture 2" descr="C:\Documents and Settings\allen.nasworthy\Local Settings\Temporary Internet Files\Content.IE5\KK9O1TAQ\MCj03080590000[1].wmf"/>
          <p:cNvPicPr>
            <a:picLocks noChangeAspect="1" noChangeArrowheads="1"/>
          </p:cNvPicPr>
          <p:nvPr/>
        </p:nvPicPr>
        <p:blipFill>
          <a:blip r:embed="rId2" cstate="print"/>
          <a:srcRect/>
          <a:stretch>
            <a:fillRect/>
          </a:stretch>
        </p:blipFill>
        <p:spPr bwMode="auto">
          <a:xfrm>
            <a:off x="6553200" y="152400"/>
            <a:ext cx="2057400" cy="2483610"/>
          </a:xfrm>
          <a:prstGeom prst="rect">
            <a:avLst/>
          </a:prstGeom>
          <a:noFill/>
        </p:spPr>
      </p:pic>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llen.nasworthy\Local Settings\Temporary Internet Files\Content.IE5\KK9O1TAQ\MCj03013580000[1].wmf"/>
          <p:cNvPicPr>
            <a:picLocks noChangeAspect="1" noChangeArrowheads="1"/>
          </p:cNvPicPr>
          <p:nvPr/>
        </p:nvPicPr>
        <p:blipFill>
          <a:blip r:embed="rId2" cstate="print"/>
          <a:srcRect/>
          <a:stretch>
            <a:fillRect/>
          </a:stretch>
        </p:blipFill>
        <p:spPr bwMode="auto">
          <a:xfrm>
            <a:off x="5562600" y="1447800"/>
            <a:ext cx="2775814" cy="3179888"/>
          </a:xfrm>
          <a:prstGeom prst="rect">
            <a:avLst/>
          </a:prstGeom>
          <a:noFill/>
        </p:spPr>
      </p:pic>
      <p:sp>
        <p:nvSpPr>
          <p:cNvPr id="2" name="Title 1"/>
          <p:cNvSpPr>
            <a:spLocks noGrp="1"/>
          </p:cNvSpPr>
          <p:nvPr>
            <p:ph type="title"/>
          </p:nvPr>
        </p:nvSpPr>
        <p:spPr/>
        <p:txBody>
          <a:bodyPr/>
          <a:lstStyle/>
          <a:p>
            <a:r>
              <a:rPr lang="en-US" dirty="0" smtClean="0"/>
              <a:t>Other voting procedures</a:t>
            </a:r>
            <a:endParaRPr lang="en-US" dirty="0"/>
          </a:p>
        </p:txBody>
      </p:sp>
      <p:sp>
        <p:nvSpPr>
          <p:cNvPr id="3" name="Content Placeholder 2"/>
          <p:cNvSpPr>
            <a:spLocks noGrp="1"/>
          </p:cNvSpPr>
          <p:nvPr>
            <p:ph idx="1"/>
          </p:nvPr>
        </p:nvSpPr>
        <p:spPr/>
        <p:txBody>
          <a:bodyPr/>
          <a:lstStyle/>
          <a:p>
            <a:r>
              <a:rPr lang="en-US" dirty="0" smtClean="0"/>
              <a:t>Simple majority:</a:t>
            </a:r>
          </a:p>
          <a:p>
            <a:pPr lvl="1"/>
            <a:r>
              <a:rPr lang="en-US" dirty="0" smtClean="0"/>
              <a:t>Majority is simply based on the # voting</a:t>
            </a:r>
          </a:p>
          <a:p>
            <a:pPr lvl="1"/>
            <a:r>
              <a:rPr lang="en-US" dirty="0" smtClean="0"/>
              <a:t>At least half of the voters plus one voter must be in favor for a vote to pass</a:t>
            </a:r>
          </a:p>
          <a:p>
            <a:pPr>
              <a:buNone/>
            </a:pPr>
            <a:endParaRPr lang="en-US" dirty="0" smtClean="0"/>
          </a:p>
          <a:p>
            <a:r>
              <a:rPr lang="en-US" dirty="0" smtClean="0"/>
              <a:t>Two-thirds vote:</a:t>
            </a:r>
          </a:p>
          <a:p>
            <a:pPr lvl="1"/>
            <a:r>
              <a:rPr lang="en-US" dirty="0" smtClean="0"/>
              <a:t>This must happen when a motion limits the rights of a member or members</a:t>
            </a:r>
            <a:endParaRPr lang="en-US" dirty="0"/>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Motions</a:t>
            </a:r>
            <a:endParaRPr lang="en-US" dirty="0"/>
          </a:p>
        </p:txBody>
      </p:sp>
      <p:sp>
        <p:nvSpPr>
          <p:cNvPr id="3" name="Content Placeholder 2"/>
          <p:cNvSpPr>
            <a:spLocks noGrp="1"/>
          </p:cNvSpPr>
          <p:nvPr>
            <p:ph idx="1"/>
          </p:nvPr>
        </p:nvSpPr>
        <p:spPr/>
        <p:txBody>
          <a:bodyPr/>
          <a:lstStyle/>
          <a:p>
            <a:r>
              <a:rPr lang="en-US" sz="2400" dirty="0" smtClean="0"/>
              <a:t>These are the main tools of parliamentary procedure</a:t>
            </a:r>
          </a:p>
          <a:p>
            <a:pPr>
              <a:buNone/>
            </a:pPr>
            <a:r>
              <a:rPr lang="en-US" b="1" dirty="0" smtClean="0"/>
              <a:t>Four Types:</a:t>
            </a:r>
          </a:p>
          <a:p>
            <a:pPr>
              <a:buNone/>
            </a:pPr>
            <a:r>
              <a:rPr lang="en-US" sz="2400" i="1" dirty="0" smtClean="0"/>
              <a:t>	</a:t>
            </a:r>
            <a:r>
              <a:rPr lang="en-US" sz="2000" i="1" dirty="0" smtClean="0"/>
              <a:t>Privileged-  </a:t>
            </a:r>
            <a:r>
              <a:rPr lang="en-US" sz="2000" dirty="0" smtClean="0"/>
              <a:t>motions concerned with the rights of members; take precedence over all other motions.</a:t>
            </a:r>
          </a:p>
          <a:p>
            <a:pPr>
              <a:buNone/>
            </a:pPr>
            <a:r>
              <a:rPr lang="en-US" sz="2000" dirty="0" smtClean="0"/>
              <a:t>	</a:t>
            </a:r>
            <a:r>
              <a:rPr lang="en-US" sz="2000" i="1" dirty="0" smtClean="0"/>
              <a:t>Incidental-  </a:t>
            </a:r>
            <a:r>
              <a:rPr lang="en-US" sz="2000" dirty="0" smtClean="0"/>
              <a:t>motions that arise out of the business being conducted.</a:t>
            </a:r>
          </a:p>
          <a:p>
            <a:pPr>
              <a:buNone/>
            </a:pPr>
            <a:r>
              <a:rPr lang="en-US" sz="2000" dirty="0" smtClean="0"/>
              <a:t>	</a:t>
            </a:r>
            <a:r>
              <a:rPr lang="en-US" sz="2000" i="1" dirty="0" err="1" smtClean="0"/>
              <a:t>Subsidary</a:t>
            </a:r>
            <a:r>
              <a:rPr lang="en-US" sz="2000" i="1" dirty="0" smtClean="0"/>
              <a:t>-</a:t>
            </a:r>
            <a:r>
              <a:rPr lang="en-US" sz="2000" dirty="0" smtClean="0"/>
              <a:t>  motions which help dispose of a main motion.</a:t>
            </a:r>
          </a:p>
          <a:p>
            <a:pPr>
              <a:buNone/>
            </a:pPr>
            <a:r>
              <a:rPr lang="en-US" sz="2000" dirty="0" smtClean="0"/>
              <a:t>	</a:t>
            </a:r>
            <a:r>
              <a:rPr lang="en-US" sz="2000" i="1" dirty="0" smtClean="0"/>
              <a:t>Unclassified-</a:t>
            </a:r>
            <a:r>
              <a:rPr lang="en-US" sz="2000" dirty="0" smtClean="0"/>
              <a:t>  motions that bring a question before an assembly again.</a:t>
            </a:r>
          </a:p>
          <a:p>
            <a:pPr>
              <a:buNone/>
            </a:pPr>
            <a:r>
              <a:rPr lang="en-US" sz="2000" dirty="0" smtClean="0"/>
              <a:t>	</a:t>
            </a:r>
          </a:p>
          <a:p>
            <a:pPr>
              <a:buNone/>
            </a:pPr>
            <a:endParaRPr lang="en-US" dirty="0"/>
          </a:p>
        </p:txBody>
      </p:sp>
      <p:pic>
        <p:nvPicPr>
          <p:cNvPr id="15362" name="Picture 2" descr="C:\Documents and Settings\allen.nasworthy\Local Settings\Temporary Internet Files\Content.IE5\AL08WD4K\MCj03013380000[1].wmf"/>
          <p:cNvPicPr>
            <a:picLocks noChangeAspect="1" noChangeArrowheads="1"/>
          </p:cNvPicPr>
          <p:nvPr/>
        </p:nvPicPr>
        <p:blipFill>
          <a:blip r:embed="rId2" cstate="print"/>
          <a:srcRect/>
          <a:stretch>
            <a:fillRect/>
          </a:stretch>
        </p:blipFill>
        <p:spPr bwMode="auto">
          <a:xfrm>
            <a:off x="5334000" y="4648200"/>
            <a:ext cx="2203399" cy="1857247"/>
          </a:xfrm>
          <a:prstGeom prst="rect">
            <a:avLst/>
          </a:prstGeom>
          <a:noFill/>
        </p:spPr>
      </p:pic>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llen.nasworthy\Local Settings\Temporary Internet Files\Content.IE5\MVPZ66F9\MCj04377830000[1].wmf"/>
          <p:cNvPicPr>
            <a:picLocks noChangeAspect="1" noChangeArrowheads="1"/>
          </p:cNvPicPr>
          <p:nvPr/>
        </p:nvPicPr>
        <p:blipFill>
          <a:blip r:embed="rId2" cstate="print"/>
          <a:srcRect/>
          <a:stretch>
            <a:fillRect/>
          </a:stretch>
        </p:blipFill>
        <p:spPr bwMode="auto">
          <a:xfrm>
            <a:off x="6867550" y="228600"/>
            <a:ext cx="1998638" cy="1752600"/>
          </a:xfrm>
          <a:prstGeom prst="rect">
            <a:avLst/>
          </a:prstGeom>
          <a:noFill/>
        </p:spPr>
      </p:pic>
      <p:sp>
        <p:nvSpPr>
          <p:cNvPr id="2" name="Title 1"/>
          <p:cNvSpPr>
            <a:spLocks noGrp="1"/>
          </p:cNvSpPr>
          <p:nvPr>
            <p:ph type="title"/>
          </p:nvPr>
        </p:nvSpPr>
        <p:spPr/>
        <p:txBody>
          <a:bodyPr/>
          <a:lstStyle/>
          <a:p>
            <a:r>
              <a:rPr lang="en-US" dirty="0" smtClean="0"/>
              <a:t>Main Motions</a:t>
            </a:r>
            <a:endParaRPr lang="en-US" dirty="0"/>
          </a:p>
        </p:txBody>
      </p:sp>
      <p:sp>
        <p:nvSpPr>
          <p:cNvPr id="3" name="Content Placeholder 2"/>
          <p:cNvSpPr>
            <a:spLocks noGrp="1"/>
          </p:cNvSpPr>
          <p:nvPr>
            <p:ph idx="1"/>
          </p:nvPr>
        </p:nvSpPr>
        <p:spPr>
          <a:xfrm>
            <a:off x="457200" y="1600200"/>
            <a:ext cx="8077200" cy="4525963"/>
          </a:xfrm>
        </p:spPr>
        <p:txBody>
          <a:bodyPr>
            <a:normAutofit lnSpcReduction="10000"/>
          </a:bodyPr>
          <a:lstStyle/>
          <a:p>
            <a:r>
              <a:rPr lang="en-US" dirty="0" smtClean="0"/>
              <a:t>Used to get a group to approve a new project or some other action.</a:t>
            </a:r>
          </a:p>
          <a:p>
            <a:pPr>
              <a:buNone/>
            </a:pPr>
            <a:endParaRPr lang="en-US" dirty="0" smtClean="0"/>
          </a:p>
          <a:p>
            <a:r>
              <a:rPr lang="en-US" dirty="0" smtClean="0"/>
              <a:t>The member would rise and say, “I move to……”</a:t>
            </a:r>
          </a:p>
          <a:p>
            <a:endParaRPr lang="en-US" dirty="0" smtClean="0"/>
          </a:p>
          <a:p>
            <a:r>
              <a:rPr lang="en-US" dirty="0" smtClean="0"/>
              <a:t>Following the motion, it would need a second,  another member says, “I second the motion”</a:t>
            </a:r>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a:t>
            </a:r>
            <a:r>
              <a:rPr lang="en-US" dirty="0" err="1" smtClean="0"/>
              <a:t>Parli</a:t>
            </a:r>
            <a:r>
              <a:rPr lang="en-US" dirty="0" smtClean="0"/>
              <a:t> Pro</a:t>
            </a:r>
            <a:endParaRPr lang="en-US" dirty="0"/>
          </a:p>
        </p:txBody>
      </p:sp>
      <p:sp>
        <p:nvSpPr>
          <p:cNvPr id="3" name="Content Placeholder 2"/>
          <p:cNvSpPr>
            <a:spLocks noGrp="1"/>
          </p:cNvSpPr>
          <p:nvPr>
            <p:ph idx="1"/>
          </p:nvPr>
        </p:nvSpPr>
        <p:spPr/>
        <p:txBody>
          <a:bodyPr>
            <a:normAutofit/>
          </a:bodyPr>
          <a:lstStyle/>
          <a:p>
            <a:r>
              <a:rPr lang="en-US" sz="2400" dirty="0" smtClean="0"/>
              <a:t>If no second occurs, the presiding officer would say, “the motion dies from lack of a second.”</a:t>
            </a:r>
          </a:p>
          <a:p>
            <a:endParaRPr lang="en-US" sz="2400" dirty="0" smtClean="0"/>
          </a:p>
          <a:p>
            <a:r>
              <a:rPr lang="en-US" sz="2400" dirty="0" smtClean="0"/>
              <a:t>If it receives a second, the presiding officer would say, “what the motion was and then as the members is their any discussion.”</a:t>
            </a:r>
          </a:p>
          <a:p>
            <a:endParaRPr lang="en-US" sz="2400" dirty="0" smtClean="0"/>
          </a:p>
          <a:p>
            <a:r>
              <a:rPr lang="en-US" sz="2400" dirty="0" smtClean="0"/>
              <a:t>When discussion is over, the presiding officer calls for a vote.  </a:t>
            </a:r>
          </a:p>
          <a:p>
            <a:pPr lvl="1"/>
            <a:r>
              <a:rPr lang="en-US" sz="2000" dirty="0" smtClean="0"/>
              <a:t>Presiding Officer:  “All those in favor of the motion to……….</a:t>
            </a:r>
            <a:r>
              <a:rPr lang="en-US" sz="2000" dirty="0" err="1" smtClean="0"/>
              <a:t>signfy</a:t>
            </a:r>
            <a:r>
              <a:rPr lang="en-US" sz="2000" dirty="0" smtClean="0"/>
              <a:t> by saying aye.”         “All opposed, say no.”       </a:t>
            </a:r>
          </a:p>
          <a:p>
            <a:pPr lvl="1">
              <a:buNone/>
            </a:pPr>
            <a:r>
              <a:rPr lang="en-US" sz="2000" dirty="0" smtClean="0"/>
              <a:t>	 “The motion is carried/defeated.”    Then taps gavel once.</a:t>
            </a:r>
            <a:endParaRPr lang="en-US" sz="2000" dirty="0"/>
          </a:p>
        </p:txBody>
      </p:sp>
      <p:pic>
        <p:nvPicPr>
          <p:cNvPr id="18434" name="Picture 2" descr="C:\Documents and Settings\allen.nasworthy\Local Settings\Temporary Internet Files\Content.IE5\HP533IH2\MCj04377810000[1].wmf"/>
          <p:cNvPicPr>
            <a:picLocks noChangeAspect="1" noChangeArrowheads="1"/>
          </p:cNvPicPr>
          <p:nvPr/>
        </p:nvPicPr>
        <p:blipFill>
          <a:blip r:embed="rId2" cstate="print"/>
          <a:srcRect/>
          <a:stretch>
            <a:fillRect/>
          </a:stretch>
        </p:blipFill>
        <p:spPr bwMode="auto">
          <a:xfrm>
            <a:off x="6934200" y="228600"/>
            <a:ext cx="1882775" cy="1651000"/>
          </a:xfrm>
          <a:prstGeom prst="rect">
            <a:avLst/>
          </a:prstGeom>
          <a:noFill/>
        </p:spPr>
      </p:pic>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a:t>
            </a:r>
            <a:endParaRPr lang="en-US" dirty="0"/>
          </a:p>
        </p:txBody>
      </p:sp>
      <p:sp>
        <p:nvSpPr>
          <p:cNvPr id="3" name="Content Placeholder 2"/>
          <p:cNvSpPr>
            <a:spLocks noGrp="1"/>
          </p:cNvSpPr>
          <p:nvPr>
            <p:ph idx="1"/>
          </p:nvPr>
        </p:nvSpPr>
        <p:spPr/>
        <p:txBody>
          <a:bodyPr/>
          <a:lstStyle/>
          <a:p>
            <a:r>
              <a:rPr lang="en-US" dirty="0" smtClean="0"/>
              <a:t>Members can make an amendment to a motion.  </a:t>
            </a:r>
          </a:p>
          <a:p>
            <a:r>
              <a:rPr lang="en-US" dirty="0" smtClean="0"/>
              <a:t>Reason to make an amendment is to maybe clean up the wording.</a:t>
            </a:r>
          </a:p>
          <a:p>
            <a:r>
              <a:rPr lang="en-US" dirty="0" smtClean="0"/>
              <a:t>Members can amend in 3 ways:</a:t>
            </a:r>
          </a:p>
          <a:p>
            <a:pPr lvl="1"/>
            <a:r>
              <a:rPr lang="en-US" dirty="0" smtClean="0"/>
              <a:t>By addition</a:t>
            </a:r>
          </a:p>
          <a:p>
            <a:pPr lvl="1"/>
            <a:r>
              <a:rPr lang="en-US" dirty="0" smtClean="0"/>
              <a:t>By substitution</a:t>
            </a:r>
          </a:p>
          <a:p>
            <a:pPr lvl="1"/>
            <a:r>
              <a:rPr lang="en-US" dirty="0" smtClean="0"/>
              <a:t>By striking out</a:t>
            </a:r>
          </a:p>
        </p:txBody>
      </p:sp>
      <p:pic>
        <p:nvPicPr>
          <p:cNvPr id="19458" name="Picture 2" descr="C:\Documents and Settings\allen.nasworthy\Local Settings\Temporary Internet Files\Content.IE5\KK9O1TAQ\MCj04417340000[1].png"/>
          <p:cNvPicPr>
            <a:picLocks noChangeAspect="1" noChangeArrowheads="1"/>
          </p:cNvPicPr>
          <p:nvPr/>
        </p:nvPicPr>
        <p:blipFill>
          <a:blip r:embed="rId2" cstate="print"/>
          <a:srcRect/>
          <a:stretch>
            <a:fillRect/>
          </a:stretch>
        </p:blipFill>
        <p:spPr bwMode="auto">
          <a:xfrm>
            <a:off x="4572000" y="3733800"/>
            <a:ext cx="3429000" cy="2743200"/>
          </a:xfrm>
          <a:prstGeom prst="rect">
            <a:avLst/>
          </a:prstGeom>
          <a:noFill/>
        </p:spPr>
      </p:pic>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Delaying Action</a:t>
            </a:r>
            <a:br>
              <a:rPr lang="en-US" dirty="0" smtClean="0"/>
            </a:br>
            <a:r>
              <a:rPr lang="en-US" sz="2800" dirty="0" smtClean="0"/>
              <a:t>Maybe members want to go home and think about it!!!</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Many Ways:</a:t>
            </a:r>
          </a:p>
          <a:p>
            <a:pPr lvl="1"/>
            <a:r>
              <a:rPr lang="en-US" dirty="0" smtClean="0"/>
              <a:t>Postpone </a:t>
            </a:r>
            <a:r>
              <a:rPr lang="en-US" dirty="0" err="1" smtClean="0"/>
              <a:t>definetly</a:t>
            </a:r>
            <a:endParaRPr lang="en-US" dirty="0" smtClean="0"/>
          </a:p>
          <a:p>
            <a:pPr lvl="3"/>
            <a:r>
              <a:rPr lang="en-US" dirty="0" smtClean="0"/>
              <a:t>Allows for research of the motion to take place and a time would be set up to bring it up again.</a:t>
            </a:r>
          </a:p>
          <a:p>
            <a:pPr lvl="4"/>
            <a:r>
              <a:rPr lang="en-US" dirty="0" smtClean="0"/>
              <a:t>“I move to postpone action on this motion until our next regular meeting.”</a:t>
            </a:r>
          </a:p>
          <a:p>
            <a:pPr lvl="1"/>
            <a:r>
              <a:rPr lang="en-US" dirty="0" smtClean="0"/>
              <a:t>Lay on the Table</a:t>
            </a:r>
          </a:p>
          <a:p>
            <a:pPr lvl="3"/>
            <a:r>
              <a:rPr lang="en-US" dirty="0" smtClean="0"/>
              <a:t>Different because you are not setting a time to come back to it</a:t>
            </a:r>
          </a:p>
          <a:p>
            <a:pPr lvl="4"/>
            <a:r>
              <a:rPr lang="en-US" dirty="0" smtClean="0"/>
              <a:t>“I move to lay this motion on the table.”</a:t>
            </a:r>
          </a:p>
          <a:p>
            <a:pPr lvl="1"/>
            <a:r>
              <a:rPr lang="en-US" dirty="0" smtClean="0"/>
              <a:t>Refer to committee</a:t>
            </a:r>
          </a:p>
          <a:p>
            <a:pPr lvl="3"/>
            <a:r>
              <a:rPr lang="en-US" dirty="0" smtClean="0"/>
              <a:t>May want to refer something for a group of people to research</a:t>
            </a:r>
          </a:p>
          <a:p>
            <a:pPr lvl="4"/>
            <a:r>
              <a:rPr lang="en-US" dirty="0" smtClean="0"/>
              <a:t>“I move to refer this motion to a committee to report at our next meeting.”</a:t>
            </a:r>
            <a:endParaRPr lang="en-US" dirty="0"/>
          </a:p>
        </p:txBody>
      </p:sp>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a Meeting to Order</a:t>
            </a:r>
            <a:endParaRPr lang="en-US" dirty="0"/>
          </a:p>
        </p:txBody>
      </p:sp>
      <p:sp>
        <p:nvSpPr>
          <p:cNvPr id="3" name="Content Placeholder 2"/>
          <p:cNvSpPr>
            <a:spLocks noGrp="1"/>
          </p:cNvSpPr>
          <p:nvPr>
            <p:ph idx="1"/>
          </p:nvPr>
        </p:nvSpPr>
        <p:spPr/>
        <p:txBody>
          <a:bodyPr/>
          <a:lstStyle/>
          <a:p>
            <a:r>
              <a:rPr lang="en-US" dirty="0" smtClean="0"/>
              <a:t>Point or Order</a:t>
            </a:r>
          </a:p>
          <a:p>
            <a:pPr lvl="1"/>
            <a:r>
              <a:rPr lang="en-US" dirty="0" smtClean="0"/>
              <a:t>This is done if you ever think parliamentary law is not being followed properly</a:t>
            </a:r>
          </a:p>
          <a:p>
            <a:pPr lvl="2"/>
            <a:r>
              <a:rPr lang="en-US" dirty="0" smtClean="0"/>
              <a:t>“I rise to a point of order.”</a:t>
            </a:r>
          </a:p>
          <a:p>
            <a:pPr lvl="2"/>
            <a:r>
              <a:rPr lang="en-US" dirty="0" smtClean="0"/>
              <a:t>Presiding says, “State your point.”</a:t>
            </a:r>
          </a:p>
          <a:p>
            <a:pPr lvl="2"/>
            <a:r>
              <a:rPr lang="en-US" dirty="0" smtClean="0"/>
              <a:t>You continue, “……………….</a:t>
            </a:r>
          </a:p>
          <a:p>
            <a:pPr lvl="2"/>
            <a:r>
              <a:rPr lang="en-US" dirty="0" smtClean="0"/>
              <a:t>Presiding says, “Either point was taken or not.”</a:t>
            </a:r>
          </a:p>
          <a:p>
            <a:pPr lvl="2">
              <a:buNone/>
            </a:pPr>
            <a:endParaRPr lang="en-US" dirty="0" smtClean="0"/>
          </a:p>
        </p:txBody>
      </p:sp>
      <p:pic>
        <p:nvPicPr>
          <p:cNvPr id="20482" name="Picture 2" descr="C:\Documents and Settings\allen.nasworthy\Local Settings\Temporary Internet Files\Content.IE5\KK9O1TAQ\MCj04280830000[1].wmf"/>
          <p:cNvPicPr>
            <a:picLocks noChangeAspect="1" noChangeArrowheads="1"/>
          </p:cNvPicPr>
          <p:nvPr/>
        </p:nvPicPr>
        <p:blipFill>
          <a:blip r:embed="rId2" cstate="print"/>
          <a:srcRect/>
          <a:stretch>
            <a:fillRect/>
          </a:stretch>
        </p:blipFill>
        <p:spPr bwMode="auto">
          <a:xfrm>
            <a:off x="7010400" y="2667000"/>
            <a:ext cx="1676400" cy="1965325"/>
          </a:xfrm>
          <a:prstGeom prst="rect">
            <a:avLst/>
          </a:prstGeom>
          <a:noFill/>
        </p:spPr>
      </p:pic>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a Meeting</a:t>
            </a:r>
            <a:endParaRPr lang="en-US" dirty="0"/>
          </a:p>
        </p:txBody>
      </p:sp>
      <p:sp>
        <p:nvSpPr>
          <p:cNvPr id="3" name="Content Placeholder 2"/>
          <p:cNvSpPr>
            <a:spLocks noGrp="1"/>
          </p:cNvSpPr>
          <p:nvPr>
            <p:ph idx="1"/>
          </p:nvPr>
        </p:nvSpPr>
        <p:spPr/>
        <p:txBody>
          <a:bodyPr/>
          <a:lstStyle/>
          <a:p>
            <a:r>
              <a:rPr lang="en-US" dirty="0" smtClean="0"/>
              <a:t>Motion to Adjourn</a:t>
            </a:r>
          </a:p>
          <a:p>
            <a:pPr lvl="1"/>
            <a:r>
              <a:rPr lang="en-US" dirty="0" smtClean="0"/>
              <a:t>Someone says, “I move to adjourn.”</a:t>
            </a:r>
          </a:p>
          <a:p>
            <a:pPr lvl="2"/>
            <a:r>
              <a:rPr lang="en-US" dirty="0" smtClean="0"/>
              <a:t>Second must occur, then a vote.</a:t>
            </a:r>
          </a:p>
          <a:p>
            <a:pPr lvl="2">
              <a:buNone/>
            </a:pPr>
            <a:endParaRPr lang="en-US" dirty="0"/>
          </a:p>
        </p:txBody>
      </p:sp>
      <p:pic>
        <p:nvPicPr>
          <p:cNvPr id="21506" name="Picture 2" descr="C:\Documents and Settings\allen.nasworthy\Local Settings\Temporary Internet Files\Content.IE5\MVPZ66F9\MCj04348790000[1].png"/>
          <p:cNvPicPr>
            <a:picLocks noChangeAspect="1" noChangeArrowheads="1"/>
          </p:cNvPicPr>
          <p:nvPr/>
        </p:nvPicPr>
        <p:blipFill>
          <a:blip r:embed="rId2" cstate="print"/>
          <a:srcRect/>
          <a:stretch>
            <a:fillRect/>
          </a:stretch>
        </p:blipFill>
        <p:spPr bwMode="auto">
          <a:xfrm>
            <a:off x="3505200" y="3352800"/>
            <a:ext cx="2971800" cy="2971800"/>
          </a:xfrm>
          <a:prstGeom prst="rect">
            <a:avLst/>
          </a:prstGeom>
          <a:noFill/>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FFA?</a:t>
            </a:r>
            <a:endParaRPr lang="en-US" dirty="0"/>
          </a:p>
        </p:txBody>
      </p:sp>
      <p:sp>
        <p:nvSpPr>
          <p:cNvPr id="3" name="Content Placeholder 2"/>
          <p:cNvSpPr>
            <a:spLocks noGrp="1"/>
          </p:cNvSpPr>
          <p:nvPr>
            <p:ph idx="1"/>
          </p:nvPr>
        </p:nvSpPr>
        <p:spPr/>
        <p:txBody>
          <a:bodyPr>
            <a:normAutofit lnSpcReduction="10000"/>
          </a:bodyPr>
          <a:lstStyle/>
          <a:p>
            <a:r>
              <a:rPr lang="en-US" dirty="0" smtClean="0"/>
              <a:t>Dynamic youth organization within agricultural education.  </a:t>
            </a:r>
          </a:p>
          <a:p>
            <a:r>
              <a:rPr lang="en-US" dirty="0" smtClean="0"/>
              <a:t>Structure of FFA-3 layers</a:t>
            </a:r>
          </a:p>
          <a:p>
            <a:pPr lvl="1"/>
            <a:r>
              <a:rPr lang="en-US" dirty="0" smtClean="0"/>
              <a:t>Local</a:t>
            </a:r>
          </a:p>
          <a:p>
            <a:pPr lvl="1">
              <a:buNone/>
            </a:pPr>
            <a:r>
              <a:rPr lang="en-US" dirty="0" smtClean="0"/>
              <a:t>		</a:t>
            </a:r>
            <a:r>
              <a:rPr lang="en-US" sz="2400" dirty="0" smtClean="0"/>
              <a:t>Officer Team</a:t>
            </a:r>
          </a:p>
          <a:p>
            <a:pPr lvl="1"/>
            <a:r>
              <a:rPr lang="en-US" dirty="0" smtClean="0"/>
              <a:t>State</a:t>
            </a:r>
          </a:p>
          <a:p>
            <a:pPr lvl="2">
              <a:buNone/>
            </a:pPr>
            <a:r>
              <a:rPr lang="en-US" dirty="0" smtClean="0"/>
              <a:t>Officer Team</a:t>
            </a:r>
          </a:p>
          <a:p>
            <a:pPr lvl="1"/>
            <a:r>
              <a:rPr lang="en-US" dirty="0" smtClean="0"/>
              <a:t>National</a:t>
            </a:r>
          </a:p>
          <a:p>
            <a:pPr lvl="1">
              <a:buNone/>
            </a:pPr>
            <a:r>
              <a:rPr lang="en-US" dirty="0" smtClean="0"/>
              <a:t>		</a:t>
            </a:r>
            <a:r>
              <a:rPr lang="en-US" sz="2400" dirty="0" smtClean="0"/>
              <a:t>Officer Team </a:t>
            </a:r>
            <a:endParaRPr lang="en-US" sz="2400" dirty="0"/>
          </a:p>
        </p:txBody>
      </p:sp>
      <p:pic>
        <p:nvPicPr>
          <p:cNvPr id="4" name="Picture 13" descr="213CF410"/>
          <p:cNvPicPr>
            <a:picLocks noChangeAspect="1" noChangeArrowheads="1"/>
          </p:cNvPicPr>
          <p:nvPr/>
        </p:nvPicPr>
        <p:blipFill>
          <a:blip r:embed="rId2" cstate="print"/>
          <a:srcRect l="22701" t="28496" r="27237" b="46014"/>
          <a:stretch>
            <a:fillRect/>
          </a:stretch>
        </p:blipFill>
        <p:spPr>
          <a:xfrm>
            <a:off x="3505200" y="3352799"/>
            <a:ext cx="5029200" cy="3032185"/>
          </a:xfrm>
          <a:prstGeom prst="rect">
            <a:avLst/>
          </a:prstGeom>
          <a:noFill/>
          <a:ln w="76200">
            <a:solidFill>
              <a:schemeClr val="tx1"/>
            </a:solidFill>
          </a:ln>
        </p:spPr>
      </p:pic>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Responsibilities</a:t>
            </a:r>
            <a:br>
              <a:rPr lang="en-US" dirty="0" smtClean="0"/>
            </a:br>
            <a:r>
              <a:rPr lang="en-US" sz="2800" dirty="0" smtClean="0"/>
              <a:t>(officers have responsibilities during a meeting)</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400" b="1" dirty="0" smtClean="0"/>
              <a:t>President- </a:t>
            </a:r>
            <a:r>
              <a:rPr lang="en-US" sz="2400" dirty="0" smtClean="0"/>
              <a:t> called the chair, presides but does not direct, only votes in a tie, cannot bring business up</a:t>
            </a:r>
          </a:p>
          <a:p>
            <a:r>
              <a:rPr lang="en-US" sz="2400" b="1" dirty="0" smtClean="0"/>
              <a:t>Vice President-  </a:t>
            </a:r>
            <a:r>
              <a:rPr lang="en-US" sz="2400" dirty="0" smtClean="0"/>
              <a:t>non-voting member, assumes President position if President is absent</a:t>
            </a:r>
          </a:p>
          <a:p>
            <a:r>
              <a:rPr lang="en-US" sz="2400" b="1" dirty="0" smtClean="0"/>
              <a:t>Secretary- </a:t>
            </a:r>
            <a:r>
              <a:rPr lang="en-US" sz="2400" dirty="0" smtClean="0"/>
              <a:t> prepares agenda and keeps accurate record</a:t>
            </a:r>
          </a:p>
          <a:p>
            <a:r>
              <a:rPr lang="en-US" sz="2400" b="1" dirty="0" smtClean="0"/>
              <a:t>Treasurer-  </a:t>
            </a:r>
            <a:r>
              <a:rPr lang="en-US" sz="2400" dirty="0" smtClean="0"/>
              <a:t>prepares financial report</a:t>
            </a:r>
          </a:p>
          <a:p>
            <a:r>
              <a:rPr lang="en-US" sz="2400" b="1" dirty="0" smtClean="0"/>
              <a:t>Reporter- </a:t>
            </a:r>
            <a:r>
              <a:rPr lang="en-US" sz="2400" dirty="0" smtClean="0"/>
              <a:t> obtain publicity </a:t>
            </a:r>
          </a:p>
          <a:p>
            <a:r>
              <a:rPr lang="en-US" sz="2400" b="1" dirty="0" smtClean="0"/>
              <a:t>Sentinel-  </a:t>
            </a:r>
            <a:r>
              <a:rPr lang="en-US" sz="2400" dirty="0" smtClean="0"/>
              <a:t>prepares meeting room</a:t>
            </a:r>
            <a:endParaRPr lang="en-US" sz="2400" dirty="0"/>
          </a:p>
        </p:txBody>
      </p:sp>
      <p:pic>
        <p:nvPicPr>
          <p:cNvPr id="22530" name="Picture 2" descr="C:\Documents and Settings\allen.nasworthy\Local Settings\Temporary Internet Files\Content.IE5\HP533IH2\MCj02957390000[1].wmf"/>
          <p:cNvPicPr>
            <a:picLocks noChangeAspect="1" noChangeArrowheads="1"/>
          </p:cNvPicPr>
          <p:nvPr/>
        </p:nvPicPr>
        <p:blipFill>
          <a:blip r:embed="rId2" cstate="print"/>
          <a:srcRect/>
          <a:stretch>
            <a:fillRect/>
          </a:stretch>
        </p:blipFill>
        <p:spPr bwMode="auto">
          <a:xfrm>
            <a:off x="5181600" y="4038600"/>
            <a:ext cx="3124200" cy="2294678"/>
          </a:xfrm>
          <a:prstGeom prst="rect">
            <a:avLst/>
          </a:prstGeom>
          <a:noFill/>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US">
                <a:latin typeface="BCDICZ+Swis721BT-Bold" charset="0"/>
              </a:rPr>
              <a:t>Symbols of the FFA Emblem</a:t>
            </a:r>
          </a:p>
        </p:txBody>
      </p:sp>
      <p:sp>
        <p:nvSpPr>
          <p:cNvPr id="27651" name="Rectangle 3"/>
          <p:cNvSpPr>
            <a:spLocks noGrp="1" noChangeArrowheads="1"/>
          </p:cNvSpPr>
          <p:nvPr>
            <p:ph type="body" sz="half" idx="1"/>
          </p:nvPr>
        </p:nvSpPr>
        <p:spPr>
          <a:noFill/>
          <a:ln/>
        </p:spPr>
        <p:txBody>
          <a:bodyPr/>
          <a:lstStyle/>
          <a:p>
            <a:r>
              <a:rPr lang="en-US" sz="2800" dirty="0">
                <a:latin typeface="BHECBZ+Swis721BT" charset="0"/>
              </a:rPr>
              <a:t>The FFA emblem was designed with much thought and meaning. </a:t>
            </a:r>
          </a:p>
          <a:p>
            <a:r>
              <a:rPr lang="en-US" sz="2800" dirty="0">
                <a:latin typeface="BHECBZ+Swis721BT" charset="0"/>
              </a:rPr>
              <a:t>It is made up of </a:t>
            </a:r>
            <a:r>
              <a:rPr lang="en-US" sz="2800" dirty="0" smtClean="0">
                <a:latin typeface="BHECBZ+Swis721BT" charset="0"/>
              </a:rPr>
              <a:t>six </a:t>
            </a:r>
            <a:r>
              <a:rPr lang="en-US" sz="2800" dirty="0">
                <a:latin typeface="BHECBZ+Swis721BT" charset="0"/>
              </a:rPr>
              <a:t>symbols.</a:t>
            </a:r>
          </a:p>
        </p:txBody>
      </p:sp>
      <p:pic>
        <p:nvPicPr>
          <p:cNvPr id="27652" name="Picture 4"/>
          <p:cNvPicPr>
            <a:picLocks noGrp="1" noChangeArrowheads="1"/>
          </p:cNvPicPr>
          <p:nvPr>
            <p:ph type="clipArt" sz="half" idx="2"/>
          </p:nvPr>
        </p:nvPicPr>
        <p:blipFill>
          <a:blip r:embed="rId4" cstate="print"/>
          <a:srcRect/>
          <a:stretch>
            <a:fillRect/>
          </a:stretch>
        </p:blipFill>
        <p:spPr>
          <a:xfrm>
            <a:off x="4748213" y="2133600"/>
            <a:ext cx="3600450" cy="4105275"/>
          </a:xfrm>
          <a:noFill/>
          <a:ln/>
        </p:spPr>
      </p:pic>
    </p:spTree>
  </p:cSld>
  <p:clrMapOvr>
    <a:masterClrMapping/>
  </p:clrMapOvr>
  <p:transition spd="med"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27651">
                                            <p:txEl>
                                              <p:pRg st="0" end="0"/>
                                            </p:txEl>
                                          </p:spTgt>
                                        </p:tgtEl>
                                        <p:attrNameLst>
                                          <p:attrName>style.visibility</p:attrName>
                                        </p:attrNameLst>
                                      </p:cBhvr>
                                      <p:to>
                                        <p:strVal val="visible"/>
                                      </p:to>
                                    </p:set>
                                    <p:anim to="" calcmode="lin" valueType="num">
                                      <p:cBhvr>
                                        <p:cTn id="13" dur="1" fill="hold"/>
                                        <p:tgtEl>
                                          <p:spTgt spid="27651">
                                            <p:txEl>
                                              <p:pRg st="0" end="0"/>
                                            </p:txEl>
                                          </p:spTgt>
                                        </p:tgtEl>
                                        <p:attrNameLst>
                                          <p:attrName/>
                                        </p:attrNameLst>
                                      </p:cBhvr>
                                    </p:anim>
                                  </p:childTnLst>
                                  <p:subTnLst>
                                    <p:set>
                                      <p:cBhvr override="childStyle">
                                        <p:cTn dur="1" fill="hold" display="0" masterRel="nextClick" afterEffect="1"/>
                                        <p:tgtEl>
                                          <p:spTgt spid="27651">
                                            <p:txEl>
                                              <p:pRg st="0" end="0"/>
                                            </p:txEl>
                                          </p:spTgt>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Laser"/>
                                        </p:tgtEl>
                                      </p:cMediaNode>
                                    </p:audio>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27651">
                                            <p:txEl>
                                              <p:pRg st="1" end="1"/>
                                            </p:txEl>
                                          </p:spTgt>
                                        </p:tgtEl>
                                        <p:attrNameLst>
                                          <p:attrName>style.visibility</p:attrName>
                                        </p:attrNameLst>
                                      </p:cBhvr>
                                      <p:to>
                                        <p:strVal val="visible"/>
                                      </p:to>
                                    </p:set>
                                    <p:anim to="" calcmode="lin" valueType="num">
                                      <p:cBhvr>
                                        <p:cTn id="18" dur="1" fill="hold"/>
                                        <p:tgtEl>
                                          <p:spTgt spid="27651">
                                            <p:txEl>
                                              <p:pRg st="1" end="1"/>
                                            </p:txEl>
                                          </p:spTgt>
                                        </p:tgtEl>
                                        <p:attrNameLst>
                                          <p:attrName/>
                                        </p:attrNameLst>
                                      </p:cBhvr>
                                    </p:anim>
                                  </p:childTnLst>
                                  <p:subTnLst>
                                    <p:set>
                                      <p:cBhvr override="childStyle">
                                        <p:cTn dur="1" fill="hold" display="0" masterRel="nextClick" afterEffect="1"/>
                                        <p:tgtEl>
                                          <p:spTgt spid="27651">
                                            <p:txEl>
                                              <p:pRg st="1" end="1"/>
                                            </p:txEl>
                                          </p:spTgt>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autoUpdateAnimBg="0"/>
      <p:bldP spid="276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r>
              <a:rPr lang="en-US">
                <a:latin typeface="BCDICZ+Swis721BT-Bold" charset="0"/>
              </a:rPr>
              <a:t>Symbols of the FFA Emblem</a:t>
            </a:r>
          </a:p>
        </p:txBody>
      </p:sp>
      <p:sp>
        <p:nvSpPr>
          <p:cNvPr id="29699" name="Rectangle 3"/>
          <p:cNvSpPr>
            <a:spLocks noGrp="1" noChangeArrowheads="1"/>
          </p:cNvSpPr>
          <p:nvPr>
            <p:ph type="body" sz="half" idx="1"/>
          </p:nvPr>
        </p:nvSpPr>
        <p:spPr>
          <a:xfrm>
            <a:off x="685800" y="1828800"/>
            <a:ext cx="3810000" cy="4114800"/>
          </a:xfrm>
          <a:noFill/>
          <a:ln/>
        </p:spPr>
        <p:txBody>
          <a:bodyPr>
            <a:normAutofit lnSpcReduction="10000"/>
          </a:bodyPr>
          <a:lstStyle/>
          <a:p>
            <a:r>
              <a:rPr lang="en-US" sz="2800" dirty="0">
                <a:latin typeface="BCDICZ+Swis721BT-Bold" charset="0"/>
              </a:rPr>
              <a:t>A cross-section of an ear of corn</a:t>
            </a:r>
            <a:r>
              <a:rPr lang="en-US" sz="2800" dirty="0">
                <a:latin typeface="BHECBZ+Swis721BT" charset="0"/>
              </a:rPr>
              <a:t>. The symbol of corn represents our common agricultural interests, is native to America, and is grown in every state</a:t>
            </a:r>
            <a:r>
              <a:rPr lang="en-US" sz="2800" dirty="0" smtClean="0">
                <a:latin typeface="BHECBZ+Swis721BT" charset="0"/>
              </a:rPr>
              <a:t>.</a:t>
            </a:r>
          </a:p>
          <a:p>
            <a:pPr>
              <a:buNone/>
            </a:pPr>
            <a:r>
              <a:rPr lang="en-US" sz="2800" dirty="0" smtClean="0">
                <a:latin typeface="BHECBZ+Swis721BT" charset="0"/>
              </a:rPr>
              <a:t>Officer: Secretary </a:t>
            </a:r>
            <a:endParaRPr lang="en-US" sz="2800" dirty="0">
              <a:latin typeface="BHECBZ+Swis721BT" charset="0"/>
            </a:endParaRPr>
          </a:p>
        </p:txBody>
      </p:sp>
      <p:pic>
        <p:nvPicPr>
          <p:cNvPr id="29700" name="Picture 4"/>
          <p:cNvPicPr>
            <a:picLocks noGrp="1" noChangeArrowheads="1"/>
          </p:cNvPicPr>
          <p:nvPr>
            <p:ph type="clipArt" sz="half" idx="2"/>
          </p:nvPr>
        </p:nvPicPr>
        <p:blipFill>
          <a:blip r:embed="rId4" cstate="print"/>
          <a:srcRect/>
          <a:stretch>
            <a:fillRect/>
          </a:stretch>
        </p:blipFill>
        <p:spPr>
          <a:xfrm>
            <a:off x="4648200" y="2470150"/>
            <a:ext cx="3800475" cy="3432175"/>
          </a:xfrm>
          <a:noFill/>
          <a:ln/>
        </p:spPr>
      </p:pic>
    </p:spTree>
  </p:cSld>
  <p:clrMapOvr>
    <a:masterClrMapping/>
  </p:clrMapOvr>
  <p:transition spd="med"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additive="base">
                                        <p:cTn id="13"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REA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 calcmode="lin" valueType="num">
                                      <p:cBhvr additive="base">
                                        <p:cTn id="19"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REA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P spid="296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lstStyle/>
          <a:p>
            <a:r>
              <a:rPr lang="en-US">
                <a:latin typeface="BCDICZ+Swis721BT-Bold" charset="0"/>
              </a:rPr>
              <a:t>Symbols of the FFA Emblem</a:t>
            </a:r>
          </a:p>
        </p:txBody>
      </p:sp>
      <p:pic>
        <p:nvPicPr>
          <p:cNvPr id="31747" name="Picture 3"/>
          <p:cNvPicPr>
            <a:picLocks noGrp="1" noChangeArrowheads="1"/>
          </p:cNvPicPr>
          <p:nvPr>
            <p:ph type="clipArt" sz="half" idx="1"/>
          </p:nvPr>
        </p:nvPicPr>
        <p:blipFill>
          <a:blip r:embed="rId3" cstate="print"/>
          <a:srcRect/>
          <a:stretch>
            <a:fillRect/>
          </a:stretch>
        </p:blipFill>
        <p:spPr>
          <a:xfrm>
            <a:off x="685800" y="2825750"/>
            <a:ext cx="3800475" cy="2719388"/>
          </a:xfrm>
          <a:noFill/>
          <a:ln/>
        </p:spPr>
      </p:pic>
      <p:sp>
        <p:nvSpPr>
          <p:cNvPr id="31748" name="Rectangle 4"/>
          <p:cNvSpPr>
            <a:spLocks noGrp="1" noChangeArrowheads="1"/>
          </p:cNvSpPr>
          <p:nvPr>
            <p:ph type="body" sz="half" idx="2"/>
          </p:nvPr>
        </p:nvSpPr>
        <p:spPr>
          <a:noFill/>
          <a:ln/>
        </p:spPr>
        <p:txBody>
          <a:bodyPr/>
          <a:lstStyle/>
          <a:p>
            <a:r>
              <a:rPr lang="en-US" sz="2800" dirty="0">
                <a:latin typeface="BCDICZ+Swis721BT-Bold" charset="0"/>
              </a:rPr>
              <a:t>The rising sun</a:t>
            </a:r>
            <a:r>
              <a:rPr lang="en-US" sz="2800" dirty="0">
                <a:latin typeface="BHECBZ+Swis721BT" charset="0"/>
              </a:rPr>
              <a:t>. It  symbolizes progress in agriculture and the confidence that FFA members have in the future. </a:t>
            </a:r>
            <a:endParaRPr lang="en-US" sz="2800" dirty="0" smtClean="0">
              <a:latin typeface="BHECBZ+Swis721BT" charset="0"/>
            </a:endParaRPr>
          </a:p>
          <a:p>
            <a:pPr>
              <a:buNone/>
            </a:pPr>
            <a:r>
              <a:rPr lang="en-US" sz="2800" dirty="0" smtClean="0">
                <a:latin typeface="BHECBZ+Swis721BT" charset="0"/>
              </a:rPr>
              <a:t>Officer: President</a:t>
            </a:r>
            <a:endParaRPr lang="en-US" sz="2800" dirty="0">
              <a:latin typeface="BHECBZ+Swis721BT" charset="0"/>
            </a:endParaRPr>
          </a:p>
        </p:txBody>
      </p:sp>
    </p:spTree>
  </p:cSld>
  <p:clrMapOvr>
    <a:masterClrMapping/>
  </p:clrMapOvr>
  <p:transition spd="med"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31748">
                                            <p:txEl>
                                              <p:pRg st="0" end="0"/>
                                            </p:txEl>
                                          </p:spTgt>
                                        </p:tgtEl>
                                        <p:attrNameLst>
                                          <p:attrName>style.visibility</p:attrName>
                                        </p:attrNameLst>
                                      </p:cBhvr>
                                      <p:to>
                                        <p:strVal val="visible"/>
                                      </p:to>
                                    </p:set>
                                    <p:anim to="" calcmode="lin" valueType="num">
                                      <p:cBhvr>
                                        <p:cTn id="13" dur="1" fill="hold"/>
                                        <p:tgtEl>
                                          <p:spTgt spid="31748">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31748">
                                            <p:txEl>
                                              <p:pRg st="1" end="1"/>
                                            </p:txEl>
                                          </p:spTgt>
                                        </p:tgtEl>
                                        <p:attrNameLst>
                                          <p:attrName>style.visibility</p:attrName>
                                        </p:attrNameLst>
                                      </p:cBhvr>
                                      <p:to>
                                        <p:strVal val="visible"/>
                                      </p:to>
                                    </p:set>
                                    <p:anim to="" calcmode="lin" valueType="num">
                                      <p:cBhvr>
                                        <p:cTn id="18" dur="1" fill="hold"/>
                                        <p:tgtEl>
                                          <p:spTgt spid="31748">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8"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5742</TotalTime>
  <Words>2260</Words>
  <Application>Microsoft Office PowerPoint</Application>
  <PresentationFormat>On-screen Show (4:3)</PresentationFormat>
  <Paragraphs>388</Paragraphs>
  <Slides>60</Slides>
  <Notes>11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Fundamentals of the FFA</vt:lpstr>
      <vt:lpstr>STANDARD</vt:lpstr>
      <vt:lpstr>Essential Question &amp; Bell Work</vt:lpstr>
      <vt:lpstr>Objectives for the DAY</vt:lpstr>
      <vt:lpstr>What is Agriscience?</vt:lpstr>
      <vt:lpstr>What is FFA?</vt:lpstr>
      <vt:lpstr>Symbols of the FFA Emblem</vt:lpstr>
      <vt:lpstr>Symbols of the FFA Emblem</vt:lpstr>
      <vt:lpstr>Symbols of the FFA Emblem</vt:lpstr>
      <vt:lpstr>Symbols of the FFA Emblem</vt:lpstr>
      <vt:lpstr>Symbols of the FFA Emblem</vt:lpstr>
      <vt:lpstr>Symbols of the FFA Emblem</vt:lpstr>
      <vt:lpstr>Symbols of the FFA Emblem</vt:lpstr>
      <vt:lpstr>FFA: The Creed</vt:lpstr>
      <vt:lpstr>FFA History 101</vt:lpstr>
      <vt:lpstr>History 101</vt:lpstr>
      <vt:lpstr>What are our Land-Grant Universities?  </vt:lpstr>
      <vt:lpstr>What is a Land Grant University?</vt:lpstr>
      <vt:lpstr>Land-Grant Benefits</vt:lpstr>
      <vt:lpstr>What do you think are the benefits of a land grant school for a state?</vt:lpstr>
      <vt:lpstr>Make up of Local Chapter</vt:lpstr>
      <vt:lpstr>FFA Mission Statement</vt:lpstr>
      <vt:lpstr>FFA Colors</vt:lpstr>
      <vt:lpstr>FFA Salute</vt:lpstr>
      <vt:lpstr>FFA Motto</vt:lpstr>
      <vt:lpstr>FFA Code of Ethics FFA members conduct themselves at all times to be a credit to their organization, chapter, school, community, and  family.  As an FFA member, I pledge to:</vt:lpstr>
      <vt:lpstr>FFA Code of Ethics FFA members conduct themselves at all times to be a credit to their organization, chapter, school, community, and  family.  As an FFA member, I pledge to:</vt:lpstr>
      <vt:lpstr>FFA Code of Ethics FFA members conduct themselves at all times to be a credit to their organization, chapter, school, community, and  family.  As an FFA member, I pledge to:</vt:lpstr>
      <vt:lpstr>Why Official Dress?</vt:lpstr>
      <vt:lpstr>Slide 30</vt:lpstr>
      <vt:lpstr>FFA Official Dress-Ladies</vt:lpstr>
      <vt:lpstr>FFA Official Dress-Guys</vt:lpstr>
      <vt:lpstr>Types of FFA Membership</vt:lpstr>
      <vt:lpstr>FFA Degrees 4 Different Degrees</vt:lpstr>
      <vt:lpstr>What is a POA?</vt:lpstr>
      <vt:lpstr>What is a CDE?</vt:lpstr>
      <vt:lpstr>Some Fun CDE’s</vt:lpstr>
      <vt:lpstr>Some more CDE’s</vt:lpstr>
      <vt:lpstr>Travel Options in FFA</vt:lpstr>
      <vt:lpstr>FFA Camp</vt:lpstr>
      <vt:lpstr>Chapter Activites</vt:lpstr>
      <vt:lpstr>Chapter Meetings</vt:lpstr>
      <vt:lpstr>Chapter Membership</vt:lpstr>
      <vt:lpstr>What is an SAEP? Supervised Agricultural Experience Program (Learning by Doing)</vt:lpstr>
      <vt:lpstr>Official FFA Ceremonies</vt:lpstr>
      <vt:lpstr>Essentials for a Successful Chapter</vt:lpstr>
      <vt:lpstr>Chapter Officer Team</vt:lpstr>
      <vt:lpstr>Parliamentary Procedure or Parliamentary Law/Robert’s Rules of Order</vt:lpstr>
      <vt:lpstr>Use of the Gavel</vt:lpstr>
      <vt:lpstr>More Gavel Info</vt:lpstr>
      <vt:lpstr>Voting</vt:lpstr>
      <vt:lpstr>Other voting procedures</vt:lpstr>
      <vt:lpstr>Motions</vt:lpstr>
      <vt:lpstr>Main Motions</vt:lpstr>
      <vt:lpstr>More Parli Pro</vt:lpstr>
      <vt:lpstr>Amendments</vt:lpstr>
      <vt:lpstr>Delaying Action Maybe members want to go home and think about it!!!</vt:lpstr>
      <vt:lpstr>Returning a Meeting to Order</vt:lpstr>
      <vt:lpstr>Ending a Meeting</vt:lpstr>
      <vt:lpstr>Meeting Responsibilities (officers have responsibilities during a meeting)</vt:lpstr>
    </vt:vector>
  </TitlesOfParts>
  <Company>HCS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HCS</dc:creator>
  <cp:lastModifiedBy>scrown</cp:lastModifiedBy>
  <cp:revision>21</cp:revision>
  <dcterms:created xsi:type="dcterms:W3CDTF">2009-08-05T19:42:09Z</dcterms:created>
  <dcterms:modified xsi:type="dcterms:W3CDTF">2016-08-15T01:11:25Z</dcterms:modified>
</cp:coreProperties>
</file>