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59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E868B-9909-084F-A760-42B5DD21A811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92BF1-E2BE-D449-B295-63631953A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77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2BF1-E2BE-D449-B295-63631953AF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73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F1A-4903-4C48-861B-5F05FABE0A1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BEF31-D749-5547-B7B6-5E92016A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87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F1A-4903-4C48-861B-5F05FABE0A1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BEF31-D749-5547-B7B6-5E92016A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83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F1A-4903-4C48-861B-5F05FABE0A1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BEF31-D749-5547-B7B6-5E92016A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83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F1A-4903-4C48-861B-5F05FABE0A1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BEF31-D749-5547-B7B6-5E92016A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8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F1A-4903-4C48-861B-5F05FABE0A1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BEF31-D749-5547-B7B6-5E92016A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12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F1A-4903-4C48-861B-5F05FABE0A1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BEF31-D749-5547-B7B6-5E92016A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8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F1A-4903-4C48-861B-5F05FABE0A1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BEF31-D749-5547-B7B6-5E92016A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64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F1A-4903-4C48-861B-5F05FABE0A1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BEF31-D749-5547-B7B6-5E92016A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F1A-4903-4C48-861B-5F05FABE0A1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BEF31-D749-5547-B7B6-5E92016A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80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F1A-4903-4C48-861B-5F05FABE0A1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BEF31-D749-5547-B7B6-5E92016A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00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F1A-4903-4C48-861B-5F05FABE0A1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BEF31-D749-5547-B7B6-5E92016A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3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F6F1A-4903-4C48-861B-5F05FABE0A1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BEF31-D749-5547-B7B6-5E92016A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0400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Author’s Point of View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pic>
        <p:nvPicPr>
          <p:cNvPr id="4" name="Picture 3" descr="chipmunk 2 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5"/>
          <a:stretch/>
        </p:blipFill>
        <p:spPr>
          <a:xfrm>
            <a:off x="1384300" y="2130424"/>
            <a:ext cx="6368370" cy="472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29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0933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Looking for author’s point of view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1879600"/>
            <a:ext cx="436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On a wet fall day, lucky hikers might be able to see beautiful fall fungus.</a:t>
            </a:r>
            <a:endParaRPr lang="en-US" sz="36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pic>
        <p:nvPicPr>
          <p:cNvPr id="4" name="Picture 3" descr="autumn fungus yellow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r="25925" b="32839"/>
          <a:stretch/>
        </p:blipFill>
        <p:spPr>
          <a:xfrm>
            <a:off x="4973357" y="1879600"/>
            <a:ext cx="3984375" cy="3776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400" y="5968143"/>
            <a:ext cx="812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Seravek Medium"/>
                <a:cs typeface="Seravek Medium"/>
              </a:rPr>
              <a:t>n</a:t>
            </a:r>
            <a:r>
              <a:rPr lang="en-US" sz="2800" dirty="0" smtClean="0">
                <a:solidFill>
                  <a:srgbClr val="FFFFFF"/>
                </a:solidFill>
                <a:latin typeface="Seravek Medium"/>
                <a:cs typeface="Seravek Medium"/>
              </a:rPr>
              <a:t>egative					neutral				positive</a:t>
            </a:r>
            <a:endParaRPr lang="en-US" sz="2800" dirty="0">
              <a:solidFill>
                <a:srgbClr val="FFFFFF"/>
              </a:solidFill>
              <a:latin typeface="Seravek Medium"/>
              <a:cs typeface="Seravek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52898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0933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Looking for author’s point of view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1879600"/>
            <a:ext cx="436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On a wet fall day, </a:t>
            </a:r>
            <a:r>
              <a:rPr lang="en-US" sz="3600" dirty="0" smtClean="0">
                <a:solidFill>
                  <a:srgbClr val="FFFF00"/>
                </a:solidFill>
                <a:latin typeface="Constantia"/>
                <a:cs typeface="Constantia"/>
              </a:rPr>
              <a:t>lucky</a:t>
            </a:r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 hikers might be able to see </a:t>
            </a:r>
            <a:r>
              <a:rPr lang="en-US" sz="3600" dirty="0" smtClean="0">
                <a:solidFill>
                  <a:srgbClr val="FFFF00"/>
                </a:solidFill>
                <a:latin typeface="Constantia"/>
                <a:cs typeface="Constantia"/>
              </a:rPr>
              <a:t>beautiful</a:t>
            </a:r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 fall fungus.</a:t>
            </a:r>
            <a:endParaRPr lang="en-US" sz="36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pic>
        <p:nvPicPr>
          <p:cNvPr id="4" name="Picture 3" descr="autumn fungus yellow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r="25925" b="32839"/>
          <a:stretch/>
        </p:blipFill>
        <p:spPr>
          <a:xfrm>
            <a:off x="4973357" y="1879600"/>
            <a:ext cx="3984375" cy="3776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400" y="5968143"/>
            <a:ext cx="812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Seravek Medium"/>
                <a:cs typeface="Seravek Medium"/>
              </a:rPr>
              <a:t>n</a:t>
            </a:r>
            <a:r>
              <a:rPr lang="en-US" sz="2800" dirty="0" smtClean="0">
                <a:solidFill>
                  <a:srgbClr val="FFFFFF"/>
                </a:solidFill>
                <a:latin typeface="Seravek Medium"/>
                <a:cs typeface="Seravek Medium"/>
              </a:rPr>
              <a:t>egative					neutral				positive</a:t>
            </a:r>
            <a:endParaRPr lang="en-US" sz="2800" dirty="0">
              <a:solidFill>
                <a:srgbClr val="FFFFFF"/>
              </a:solidFill>
              <a:latin typeface="Seravek Medium"/>
              <a:cs typeface="Seravek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51704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0933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Looking for author’s point of view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1879600"/>
            <a:ext cx="436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On a wet fall day, </a:t>
            </a:r>
            <a:r>
              <a:rPr lang="en-US" sz="3600" dirty="0" smtClean="0">
                <a:solidFill>
                  <a:srgbClr val="FFFF00"/>
                </a:solidFill>
                <a:latin typeface="Constantia"/>
                <a:cs typeface="Constantia"/>
              </a:rPr>
              <a:t>lucky</a:t>
            </a:r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 hikers might be able to see </a:t>
            </a:r>
            <a:r>
              <a:rPr lang="en-US" sz="3600" dirty="0" smtClean="0">
                <a:solidFill>
                  <a:srgbClr val="FFFF00"/>
                </a:solidFill>
                <a:latin typeface="Constantia"/>
                <a:cs typeface="Constantia"/>
              </a:rPr>
              <a:t>beautiful</a:t>
            </a:r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 fall fungus.</a:t>
            </a:r>
            <a:endParaRPr lang="en-US" sz="36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pic>
        <p:nvPicPr>
          <p:cNvPr id="4" name="Picture 3" descr="autumn fungus yellow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r="25925" b="32839"/>
          <a:stretch/>
        </p:blipFill>
        <p:spPr>
          <a:xfrm>
            <a:off x="4973357" y="1879600"/>
            <a:ext cx="3984375" cy="3776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400" y="5968143"/>
            <a:ext cx="812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Seravek Medium"/>
                <a:cs typeface="Seravek Medium"/>
              </a:rPr>
              <a:t>n</a:t>
            </a:r>
            <a:r>
              <a:rPr lang="en-US" sz="2800" dirty="0" smtClean="0">
                <a:solidFill>
                  <a:srgbClr val="FFFFFF"/>
                </a:solidFill>
                <a:latin typeface="Seravek Medium"/>
                <a:cs typeface="Seravek Medium"/>
              </a:rPr>
              <a:t>egative					neutral				</a:t>
            </a:r>
            <a:r>
              <a:rPr lang="en-US" sz="2800" dirty="0" smtClean="0">
                <a:solidFill>
                  <a:srgbClr val="FFFF00"/>
                </a:solidFill>
                <a:latin typeface="Seravek Medium"/>
                <a:cs typeface="Seravek Medium"/>
              </a:rPr>
              <a:t>positive</a:t>
            </a:r>
            <a:endParaRPr lang="en-US" sz="2800" dirty="0">
              <a:solidFill>
                <a:srgbClr val="FFFF00"/>
              </a:solidFill>
              <a:latin typeface="Seravek Medium"/>
              <a:cs typeface="Seravek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33375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0933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Looking for author’s point of view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1879600"/>
            <a:ext cx="436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Dwarf mongooses live in dry grasslands and open forests across central Africa.</a:t>
            </a:r>
            <a:endParaRPr lang="en-US" sz="36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400" y="5968143"/>
            <a:ext cx="812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Seravek Medium"/>
                <a:cs typeface="Seravek Medium"/>
              </a:rPr>
              <a:t>n</a:t>
            </a:r>
            <a:r>
              <a:rPr lang="en-US" sz="2800" dirty="0" smtClean="0">
                <a:solidFill>
                  <a:srgbClr val="FFFFFF"/>
                </a:solidFill>
                <a:latin typeface="Seravek Medium"/>
                <a:cs typeface="Seravek Medium"/>
              </a:rPr>
              <a:t>egative					neutral				</a:t>
            </a:r>
            <a:r>
              <a:rPr lang="en-US" sz="2800" dirty="0" smtClean="0">
                <a:solidFill>
                  <a:schemeClr val="bg1"/>
                </a:solidFill>
                <a:latin typeface="Seravek Medium"/>
                <a:cs typeface="Seravek Medium"/>
              </a:rPr>
              <a:t>positive</a:t>
            </a:r>
            <a:endParaRPr lang="en-US" sz="2800" dirty="0">
              <a:solidFill>
                <a:schemeClr val="bg1"/>
              </a:solidFill>
              <a:latin typeface="Seravek Medium"/>
              <a:cs typeface="Seravek Medium"/>
            </a:endParaRPr>
          </a:p>
        </p:txBody>
      </p:sp>
      <p:pic>
        <p:nvPicPr>
          <p:cNvPr id="5" name="Picture 4" descr="dwarf mongoo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67" y="1740958"/>
            <a:ext cx="4233333" cy="41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99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0933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Looking for author’s point of view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1879600"/>
            <a:ext cx="436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Dwarf mongooses live in dry grasslands and open forests across </a:t>
            </a:r>
            <a:r>
              <a:rPr lang="en-US" sz="3600" smtClean="0">
                <a:solidFill>
                  <a:srgbClr val="FFFFFF"/>
                </a:solidFill>
                <a:latin typeface="Constantia"/>
                <a:cs typeface="Constantia"/>
              </a:rPr>
              <a:t>central Africa.</a:t>
            </a:r>
            <a:endParaRPr lang="en-US" sz="36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400" y="5968143"/>
            <a:ext cx="812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Seravek Medium"/>
                <a:cs typeface="Seravek Medium"/>
              </a:rPr>
              <a:t>n</a:t>
            </a:r>
            <a:r>
              <a:rPr lang="en-US" sz="2800" dirty="0" smtClean="0">
                <a:solidFill>
                  <a:srgbClr val="FFFFFF"/>
                </a:solidFill>
                <a:latin typeface="Seravek Medium"/>
                <a:cs typeface="Seravek Medium"/>
              </a:rPr>
              <a:t>egative					</a:t>
            </a:r>
            <a:r>
              <a:rPr lang="en-US" sz="2800" dirty="0" smtClean="0">
                <a:solidFill>
                  <a:srgbClr val="FFFF00"/>
                </a:solidFill>
                <a:latin typeface="Seravek Medium"/>
                <a:cs typeface="Seravek Medium"/>
              </a:rPr>
              <a:t>neutral</a:t>
            </a:r>
            <a:r>
              <a:rPr lang="en-US" sz="2800" dirty="0" smtClean="0">
                <a:solidFill>
                  <a:srgbClr val="FFFFFF"/>
                </a:solidFill>
                <a:latin typeface="Seravek Medium"/>
                <a:cs typeface="Seravek Medium"/>
              </a:rPr>
              <a:t>				</a:t>
            </a:r>
            <a:r>
              <a:rPr lang="en-US" sz="2800" dirty="0" smtClean="0">
                <a:solidFill>
                  <a:schemeClr val="bg1"/>
                </a:solidFill>
                <a:latin typeface="Seravek Medium"/>
                <a:cs typeface="Seravek Medium"/>
              </a:rPr>
              <a:t>positive</a:t>
            </a:r>
            <a:endParaRPr lang="en-US" sz="2800" dirty="0">
              <a:solidFill>
                <a:schemeClr val="bg1"/>
              </a:solidFill>
              <a:latin typeface="Seravek Medium"/>
              <a:cs typeface="Seravek Medium"/>
            </a:endParaRPr>
          </a:p>
        </p:txBody>
      </p:sp>
      <p:pic>
        <p:nvPicPr>
          <p:cNvPr id="5" name="Picture 4" descr="dwarf mongoo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67" y="1740958"/>
            <a:ext cx="4233333" cy="41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37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0933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Looking for author’s point of view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1879600"/>
            <a:ext cx="4368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Floods can have many terrible consequences for people in the path of rushing water.</a:t>
            </a:r>
            <a:endParaRPr lang="en-US" sz="36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400" y="5968143"/>
            <a:ext cx="812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Seravek Medium"/>
                <a:cs typeface="Seravek Medium"/>
              </a:rPr>
              <a:t>n</a:t>
            </a:r>
            <a:r>
              <a:rPr lang="en-US" sz="2800" dirty="0" smtClean="0">
                <a:solidFill>
                  <a:srgbClr val="FFFFFF"/>
                </a:solidFill>
                <a:latin typeface="Seravek Medium"/>
                <a:cs typeface="Seravek Medium"/>
              </a:rPr>
              <a:t>egative					</a:t>
            </a:r>
            <a:r>
              <a:rPr lang="en-US" sz="2800" dirty="0" smtClean="0">
                <a:solidFill>
                  <a:schemeClr val="bg1"/>
                </a:solidFill>
                <a:latin typeface="Seravek Medium"/>
                <a:cs typeface="Seravek Medium"/>
              </a:rPr>
              <a:t>neutral	</a:t>
            </a:r>
            <a:r>
              <a:rPr lang="en-US" sz="2800" dirty="0" smtClean="0">
                <a:solidFill>
                  <a:srgbClr val="FFFFFF"/>
                </a:solidFill>
                <a:latin typeface="Seravek Medium"/>
                <a:cs typeface="Seravek Medium"/>
              </a:rPr>
              <a:t>			</a:t>
            </a:r>
            <a:r>
              <a:rPr lang="en-US" sz="2800" dirty="0" smtClean="0">
                <a:solidFill>
                  <a:schemeClr val="bg1"/>
                </a:solidFill>
                <a:latin typeface="Seravek Medium"/>
                <a:cs typeface="Seravek Medium"/>
              </a:rPr>
              <a:t>positive</a:t>
            </a:r>
            <a:endParaRPr lang="en-US" sz="2800" dirty="0">
              <a:solidFill>
                <a:schemeClr val="bg1"/>
              </a:solidFill>
              <a:latin typeface="Seravek Medium"/>
              <a:cs typeface="Seravek Medium"/>
            </a:endParaRPr>
          </a:p>
        </p:txBody>
      </p:sp>
      <p:pic>
        <p:nvPicPr>
          <p:cNvPr id="4" name="Picture 3" descr="flo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40958"/>
            <a:ext cx="4375573" cy="328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17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0933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Looking for author’s point of view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1879600"/>
            <a:ext cx="4368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Floods can have many </a:t>
            </a:r>
            <a:r>
              <a:rPr lang="en-US" sz="3600" dirty="0" smtClean="0">
                <a:solidFill>
                  <a:srgbClr val="FFFF00"/>
                </a:solidFill>
                <a:latin typeface="Constantia"/>
                <a:cs typeface="Constantia"/>
              </a:rPr>
              <a:t>terrible</a:t>
            </a:r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 consequences for people in the path of rushing water.</a:t>
            </a:r>
            <a:endParaRPr lang="en-US" sz="36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400" y="5968143"/>
            <a:ext cx="812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Seravek Medium"/>
                <a:cs typeface="Seravek Medium"/>
              </a:rPr>
              <a:t>n</a:t>
            </a:r>
            <a:r>
              <a:rPr lang="en-US" sz="2800" dirty="0" smtClean="0">
                <a:solidFill>
                  <a:srgbClr val="FFFFFF"/>
                </a:solidFill>
                <a:latin typeface="Seravek Medium"/>
                <a:cs typeface="Seravek Medium"/>
              </a:rPr>
              <a:t>egative					</a:t>
            </a:r>
            <a:r>
              <a:rPr lang="en-US" sz="2800" dirty="0" smtClean="0">
                <a:solidFill>
                  <a:schemeClr val="bg1"/>
                </a:solidFill>
                <a:latin typeface="Seravek Medium"/>
                <a:cs typeface="Seravek Medium"/>
              </a:rPr>
              <a:t>neutral	</a:t>
            </a:r>
            <a:r>
              <a:rPr lang="en-US" sz="2800" dirty="0" smtClean="0">
                <a:solidFill>
                  <a:srgbClr val="FFFFFF"/>
                </a:solidFill>
                <a:latin typeface="Seravek Medium"/>
                <a:cs typeface="Seravek Medium"/>
              </a:rPr>
              <a:t>			</a:t>
            </a:r>
            <a:r>
              <a:rPr lang="en-US" sz="2800" dirty="0" smtClean="0">
                <a:solidFill>
                  <a:schemeClr val="bg1"/>
                </a:solidFill>
                <a:latin typeface="Seravek Medium"/>
                <a:cs typeface="Seravek Medium"/>
              </a:rPr>
              <a:t>positive</a:t>
            </a:r>
            <a:endParaRPr lang="en-US" sz="2800" dirty="0">
              <a:solidFill>
                <a:schemeClr val="bg1"/>
              </a:solidFill>
              <a:latin typeface="Seravek Medium"/>
              <a:cs typeface="Seravek Medium"/>
            </a:endParaRPr>
          </a:p>
        </p:txBody>
      </p:sp>
      <p:pic>
        <p:nvPicPr>
          <p:cNvPr id="4" name="Picture 3" descr="flo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40958"/>
            <a:ext cx="4375573" cy="328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41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0933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Looking for author’s point of view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1879600"/>
            <a:ext cx="4368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Floods can have many </a:t>
            </a:r>
            <a:r>
              <a:rPr lang="en-US" sz="3600" dirty="0" smtClean="0">
                <a:solidFill>
                  <a:srgbClr val="FFFF00"/>
                </a:solidFill>
                <a:latin typeface="Constantia"/>
                <a:cs typeface="Constantia"/>
              </a:rPr>
              <a:t>terrible</a:t>
            </a:r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 consequences for people in the path of rushing water.</a:t>
            </a:r>
            <a:endParaRPr lang="en-US" sz="36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400" y="5968143"/>
            <a:ext cx="812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Seravek Medium"/>
                <a:cs typeface="Seravek Medium"/>
              </a:rPr>
              <a:t>n</a:t>
            </a:r>
            <a:r>
              <a:rPr lang="en-US" sz="2800" dirty="0" smtClean="0">
                <a:solidFill>
                  <a:srgbClr val="FFFF00"/>
                </a:solidFill>
                <a:latin typeface="Seravek Medium"/>
                <a:cs typeface="Seravek Medium"/>
              </a:rPr>
              <a:t>egative</a:t>
            </a:r>
            <a:r>
              <a:rPr lang="en-US" sz="2800" dirty="0" smtClean="0">
                <a:solidFill>
                  <a:srgbClr val="FFFFFF"/>
                </a:solidFill>
                <a:latin typeface="Seravek Medium"/>
                <a:cs typeface="Seravek Medium"/>
              </a:rPr>
              <a:t>					</a:t>
            </a:r>
            <a:r>
              <a:rPr lang="en-US" sz="2800" dirty="0" smtClean="0">
                <a:solidFill>
                  <a:schemeClr val="bg1"/>
                </a:solidFill>
                <a:latin typeface="Seravek Medium"/>
                <a:cs typeface="Seravek Medium"/>
              </a:rPr>
              <a:t>neutral	</a:t>
            </a:r>
            <a:r>
              <a:rPr lang="en-US" sz="2800" dirty="0" smtClean="0">
                <a:solidFill>
                  <a:srgbClr val="FFFFFF"/>
                </a:solidFill>
                <a:latin typeface="Seravek Medium"/>
                <a:cs typeface="Seravek Medium"/>
              </a:rPr>
              <a:t>			</a:t>
            </a:r>
            <a:r>
              <a:rPr lang="en-US" sz="2800" dirty="0" smtClean="0">
                <a:solidFill>
                  <a:schemeClr val="bg1"/>
                </a:solidFill>
                <a:latin typeface="Seravek Medium"/>
                <a:cs typeface="Seravek Medium"/>
              </a:rPr>
              <a:t>positive</a:t>
            </a:r>
            <a:endParaRPr lang="en-US" sz="2800" dirty="0">
              <a:solidFill>
                <a:schemeClr val="bg1"/>
              </a:solidFill>
              <a:latin typeface="Seravek Medium"/>
              <a:cs typeface="Seravek Medium"/>
            </a:endParaRPr>
          </a:p>
        </p:txBody>
      </p:sp>
      <p:pic>
        <p:nvPicPr>
          <p:cNvPr id="4" name="Picture 3" descr="flo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40958"/>
            <a:ext cx="4375573" cy="328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77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0933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Is point of view a problem?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533" y="1896533"/>
            <a:ext cx="34238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Sometimes authors try to keep their writing completely neutral and objective.</a:t>
            </a:r>
            <a:endParaRPr lang="en-US" sz="36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pic>
        <p:nvPicPr>
          <p:cNvPr id="7" name="Picture 6" descr="autumn creek kings g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54" y="1740958"/>
            <a:ext cx="5601645" cy="418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49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0933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Is point of view a problem?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533" y="1896533"/>
            <a:ext cx="41148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There are some situations that require a neutral point of view: for example, technical reports, newspaper articles, and science writing.</a:t>
            </a:r>
            <a:endParaRPr lang="en-US" sz="36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pic>
        <p:nvPicPr>
          <p:cNvPr id="4" name="Picture 3" descr="forest path pine gro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34" y="2260052"/>
            <a:ext cx="4809066" cy="36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68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0400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What is point of view?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2421467"/>
            <a:ext cx="34374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Constantia"/>
                <a:cs typeface="Constantia"/>
              </a:rPr>
              <a:t>In expository text, the author’s </a:t>
            </a:r>
            <a:r>
              <a:rPr lang="en-US" sz="2800" i="1" dirty="0" smtClean="0">
                <a:solidFill>
                  <a:srgbClr val="FFFFFF"/>
                </a:solidFill>
                <a:latin typeface="Constantia"/>
                <a:cs typeface="Constantia"/>
              </a:rPr>
              <a:t>point of view</a:t>
            </a:r>
            <a:r>
              <a:rPr lang="en-US" sz="2800" dirty="0" smtClean="0">
                <a:solidFill>
                  <a:srgbClr val="FFFFFF"/>
                </a:solidFill>
                <a:latin typeface="Constantia"/>
                <a:cs typeface="Constantia"/>
              </a:rPr>
              <a:t> or </a:t>
            </a:r>
            <a:r>
              <a:rPr lang="en-US" sz="2800" i="1" dirty="0" smtClean="0">
                <a:solidFill>
                  <a:srgbClr val="FFFFFF"/>
                </a:solidFill>
                <a:latin typeface="Constantia"/>
                <a:cs typeface="Constantia"/>
              </a:rPr>
              <a:t>perspective</a:t>
            </a:r>
            <a:r>
              <a:rPr lang="en-US" sz="2800" dirty="0" smtClean="0">
                <a:solidFill>
                  <a:srgbClr val="FFFFFF"/>
                </a:solidFill>
                <a:latin typeface="Constantia"/>
                <a:cs typeface="Constantia"/>
              </a:rPr>
              <a:t> shows how the author feels about the topic.</a:t>
            </a:r>
            <a:endParaRPr lang="en-US" sz="28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pic>
        <p:nvPicPr>
          <p:cNvPr id="5" name="Picture 4" descr="chipmunk 16 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8" t="17639" r="23519" b="18195"/>
          <a:stretch/>
        </p:blipFill>
        <p:spPr>
          <a:xfrm>
            <a:off x="4385733" y="2130425"/>
            <a:ext cx="3996267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93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0933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Is point of view a problem?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533" y="1896533"/>
            <a:ext cx="41148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As long as an author supports a point of view with evidence, though, it can help to make a piece of writing more lively and interesting.</a:t>
            </a:r>
            <a:endParaRPr lang="en-US" sz="36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pic>
        <p:nvPicPr>
          <p:cNvPr id="5" name="Picture 4" descr="pumpkin koi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>
            <a:off x="4597400" y="1740958"/>
            <a:ext cx="4275667" cy="479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34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0933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What have you learned?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2800" y="1879599"/>
            <a:ext cx="411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What are some words that we can use to describe an author’s point of view?</a:t>
            </a:r>
            <a:endParaRPr lang="en-US" sz="36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pic>
        <p:nvPicPr>
          <p:cNvPr id="4" name="Picture 3" descr="water snak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0" t="27655" r="32778"/>
          <a:stretch/>
        </p:blipFill>
        <p:spPr>
          <a:xfrm>
            <a:off x="5474612" y="1740958"/>
            <a:ext cx="3669388" cy="375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0933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What have you learned?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2800" y="1879599"/>
            <a:ext cx="411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Constantia"/>
                <a:cs typeface="Constantia"/>
              </a:rPr>
              <a:t>What are some words that we can use to describe an author’s point of view?</a:t>
            </a:r>
            <a:endParaRPr lang="en-US" sz="36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pic>
        <p:nvPicPr>
          <p:cNvPr id="4" name="Picture 3" descr="water snak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0" t="27655" r="32778"/>
          <a:stretch/>
        </p:blipFill>
        <p:spPr>
          <a:xfrm>
            <a:off x="5474612" y="1740958"/>
            <a:ext cx="3669388" cy="37591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0400" y="5968143"/>
            <a:ext cx="812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Seravek Medium"/>
                <a:cs typeface="Seravek Medium"/>
              </a:rPr>
              <a:t>n</a:t>
            </a:r>
            <a:r>
              <a:rPr lang="en-US" sz="2800" dirty="0" smtClean="0">
                <a:solidFill>
                  <a:srgbClr val="FFFFFF"/>
                </a:solidFill>
                <a:latin typeface="Seravek Medium"/>
                <a:cs typeface="Seravek Medium"/>
              </a:rPr>
              <a:t>egative					neutral				positive</a:t>
            </a:r>
            <a:endParaRPr lang="en-US" sz="2800" dirty="0">
              <a:solidFill>
                <a:srgbClr val="FFFFFF"/>
              </a:solidFill>
              <a:latin typeface="Seravek Medium"/>
              <a:cs typeface="Seravek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21103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2555" y="2865666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Seravek Medium"/>
                <a:cs typeface="Seravek Medium"/>
              </a:rPr>
              <a:t>Photos and text by Emily Kissner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Seravek Medium"/>
                <a:cs typeface="Seravek Medium"/>
              </a:rPr>
              <a:t>©2019</a:t>
            </a:r>
            <a:endParaRPr lang="en-US" sz="2800" dirty="0">
              <a:solidFill>
                <a:srgbClr val="FFFFFF"/>
              </a:solidFill>
              <a:latin typeface="Seravek Medium"/>
              <a:cs typeface="Seravek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52326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0400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Words to describe point of view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734" y="2181225"/>
            <a:ext cx="289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  <a:latin typeface="Constantia"/>
                <a:cs typeface="Constantia"/>
              </a:rPr>
              <a:t>Neutral</a:t>
            </a:r>
          </a:p>
          <a:p>
            <a:endParaRPr lang="en-US" sz="4800" dirty="0">
              <a:solidFill>
                <a:srgbClr val="FFFFFF"/>
              </a:solidFill>
              <a:latin typeface="Constantia"/>
              <a:cs typeface="Constantia"/>
            </a:endParaRPr>
          </a:p>
          <a:p>
            <a:r>
              <a:rPr lang="en-US" sz="4800" dirty="0" smtClean="0">
                <a:solidFill>
                  <a:srgbClr val="FFFFFF"/>
                </a:solidFill>
                <a:latin typeface="Constantia"/>
                <a:cs typeface="Constantia"/>
              </a:rPr>
              <a:t>Objective</a:t>
            </a:r>
            <a:endParaRPr lang="en-US" sz="48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pic>
        <p:nvPicPr>
          <p:cNvPr id="6" name="Picture 5" descr="chipmunk 16 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8" t="17639" r="23519" b="18195"/>
          <a:stretch/>
        </p:blipFill>
        <p:spPr>
          <a:xfrm>
            <a:off x="4385733" y="2130425"/>
            <a:ext cx="3996267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61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0400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Words to describe point of view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733" y="2181225"/>
            <a:ext cx="40639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  <a:latin typeface="Constantia"/>
                <a:cs typeface="Constantia"/>
              </a:rPr>
              <a:t>Writing that is “neutral” or “objective” sticks to mostly facts</a:t>
            </a:r>
            <a:endParaRPr lang="en-US" sz="48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pic>
        <p:nvPicPr>
          <p:cNvPr id="6" name="Picture 5" descr="chipmunk 16 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8" t="17639" r="23519" b="18195"/>
          <a:stretch/>
        </p:blipFill>
        <p:spPr>
          <a:xfrm>
            <a:off x="4385733" y="2130425"/>
            <a:ext cx="3996267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88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0400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Neutral point of view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733" y="2181225"/>
            <a:ext cx="4063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  <a:latin typeface="Constantia"/>
                <a:cs typeface="Constantia"/>
              </a:rPr>
              <a:t>Chipmunks are omnivores and eat a wide variety of plants, seeds, and insects.</a:t>
            </a:r>
            <a:endParaRPr lang="en-US" sz="48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pic>
        <p:nvPicPr>
          <p:cNvPr id="6" name="Picture 5" descr="chipmunk 16 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8" t="17639" r="23519" b="18195"/>
          <a:stretch/>
        </p:blipFill>
        <p:spPr>
          <a:xfrm>
            <a:off x="4385733" y="2130425"/>
            <a:ext cx="3996267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79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0400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Positive point of view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733" y="2181225"/>
            <a:ext cx="4063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  <a:latin typeface="Constantia"/>
                <a:cs typeface="Constantia"/>
              </a:rPr>
              <a:t>Helpful chipmunks play an important role in seed dispersal.</a:t>
            </a:r>
            <a:endParaRPr lang="en-US" sz="48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pic>
        <p:nvPicPr>
          <p:cNvPr id="4" name="Picture 3" descr="chipmunks 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57" y="2130425"/>
            <a:ext cx="3603359" cy="39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78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0400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Positive point of view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733" y="2181225"/>
            <a:ext cx="4063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latin typeface="Constantia"/>
                <a:cs typeface="Constantia"/>
              </a:rPr>
              <a:t>Helpful</a:t>
            </a:r>
            <a:r>
              <a:rPr lang="en-US" sz="4800" dirty="0" smtClean="0">
                <a:solidFill>
                  <a:srgbClr val="FFFFFF"/>
                </a:solidFill>
                <a:latin typeface="Constantia"/>
                <a:cs typeface="Constantia"/>
              </a:rPr>
              <a:t> chipmunks play an </a:t>
            </a:r>
            <a:r>
              <a:rPr lang="en-US" sz="4800" dirty="0" smtClean="0">
                <a:solidFill>
                  <a:srgbClr val="FFFF00"/>
                </a:solidFill>
                <a:latin typeface="Constantia"/>
                <a:cs typeface="Constantia"/>
              </a:rPr>
              <a:t>important</a:t>
            </a:r>
            <a:r>
              <a:rPr lang="en-US" sz="4800" dirty="0" smtClean="0">
                <a:solidFill>
                  <a:srgbClr val="FFFFFF"/>
                </a:solidFill>
                <a:latin typeface="Constantia"/>
                <a:cs typeface="Constantia"/>
              </a:rPr>
              <a:t> role in seed dispersal.</a:t>
            </a:r>
            <a:endParaRPr lang="en-US" sz="48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pic>
        <p:nvPicPr>
          <p:cNvPr id="4" name="Picture 3" descr="chipmunks 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57" y="2130425"/>
            <a:ext cx="3603359" cy="39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02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0400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Negative point of view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733" y="2181225"/>
            <a:ext cx="4063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onstantia"/>
                <a:cs typeface="Constantia"/>
              </a:rPr>
              <a:t>Because they eat seeds, chipmunks can be </a:t>
            </a:r>
            <a:r>
              <a:rPr lang="en-US" sz="4000" dirty="0" smtClean="0">
                <a:solidFill>
                  <a:schemeClr val="bg1"/>
                </a:solidFill>
                <a:latin typeface="Constantia"/>
                <a:cs typeface="Constantia"/>
              </a:rPr>
              <a:t>nuisances</a:t>
            </a:r>
            <a:r>
              <a:rPr lang="en-US" sz="4000" dirty="0" smtClean="0">
                <a:solidFill>
                  <a:srgbClr val="FFFFFF"/>
                </a:solidFill>
                <a:latin typeface="Constantia"/>
                <a:cs typeface="Constantia"/>
              </a:rPr>
              <a:t> at birdfeeders.</a:t>
            </a:r>
            <a:endParaRPr lang="en-US" sz="40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pic>
        <p:nvPicPr>
          <p:cNvPr id="5" name="Picture 4" descr="chipmunk pumpki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r="26296" b="29028"/>
          <a:stretch/>
        </p:blipFill>
        <p:spPr>
          <a:xfrm>
            <a:off x="4420963" y="2353733"/>
            <a:ext cx="4536770" cy="367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04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0400"/>
            <a:ext cx="9144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nstantia"/>
                <a:cs typeface="Constantia"/>
              </a:rPr>
              <a:t>Negative point of view</a:t>
            </a:r>
            <a:endParaRPr lang="en-US" b="1" dirty="0">
              <a:solidFill>
                <a:schemeClr val="bg1"/>
              </a:solidFill>
              <a:latin typeface="Constantia"/>
              <a:cs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733" y="2181225"/>
            <a:ext cx="4063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onstantia"/>
                <a:cs typeface="Constantia"/>
              </a:rPr>
              <a:t>Because they eat seeds, chipmunks can be </a:t>
            </a:r>
            <a:r>
              <a:rPr lang="en-US" sz="4000" dirty="0" smtClean="0">
                <a:solidFill>
                  <a:srgbClr val="FFFF00"/>
                </a:solidFill>
                <a:latin typeface="Constantia"/>
                <a:cs typeface="Constantia"/>
              </a:rPr>
              <a:t>nuisances</a:t>
            </a:r>
            <a:r>
              <a:rPr lang="en-US" sz="4000" dirty="0" smtClean="0">
                <a:solidFill>
                  <a:srgbClr val="FFFFFF"/>
                </a:solidFill>
                <a:latin typeface="Constantia"/>
                <a:cs typeface="Constantia"/>
              </a:rPr>
              <a:t> at birdfeeders.</a:t>
            </a:r>
            <a:endParaRPr lang="en-US" sz="4000" dirty="0">
              <a:solidFill>
                <a:srgbClr val="FFFFFF"/>
              </a:solidFill>
              <a:latin typeface="Constantia"/>
              <a:cs typeface="Constantia"/>
            </a:endParaRPr>
          </a:p>
        </p:txBody>
      </p:sp>
      <p:pic>
        <p:nvPicPr>
          <p:cNvPr id="5" name="Picture 4" descr="chipmunk pumpki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r="26296" b="29028"/>
          <a:stretch/>
        </p:blipFill>
        <p:spPr>
          <a:xfrm>
            <a:off x="4420963" y="2353733"/>
            <a:ext cx="4536770" cy="367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64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455</Words>
  <Application>Microsoft Office PowerPoint</Application>
  <PresentationFormat>On-screen Show (4:3)</PresentationFormat>
  <Paragraphs>57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Constantia</vt:lpstr>
      <vt:lpstr>Seravek Medium</vt:lpstr>
      <vt:lpstr>Office Theme</vt:lpstr>
      <vt:lpstr>Author’s Point of View</vt:lpstr>
      <vt:lpstr>What is point of view?</vt:lpstr>
      <vt:lpstr>Words to describe point of view</vt:lpstr>
      <vt:lpstr>Words to describe point of view</vt:lpstr>
      <vt:lpstr>Neutral point of view</vt:lpstr>
      <vt:lpstr>Positive point of view</vt:lpstr>
      <vt:lpstr>Positive point of view</vt:lpstr>
      <vt:lpstr>Negative point of view</vt:lpstr>
      <vt:lpstr>Negative point of view</vt:lpstr>
      <vt:lpstr>Looking for author’s point of view</vt:lpstr>
      <vt:lpstr>Looking for author’s point of view</vt:lpstr>
      <vt:lpstr>Looking for author’s point of view</vt:lpstr>
      <vt:lpstr>Looking for author’s point of view</vt:lpstr>
      <vt:lpstr>Looking for author’s point of view</vt:lpstr>
      <vt:lpstr>Looking for author’s point of view</vt:lpstr>
      <vt:lpstr>Looking for author’s point of view</vt:lpstr>
      <vt:lpstr>Looking for author’s point of view</vt:lpstr>
      <vt:lpstr>Is point of view a problem?</vt:lpstr>
      <vt:lpstr>Is point of view a problem?</vt:lpstr>
      <vt:lpstr>Is point of view a problem?</vt:lpstr>
      <vt:lpstr>What have you learned?</vt:lpstr>
      <vt:lpstr>What have you learned?</vt:lpstr>
      <vt:lpstr>PowerPoint Presentation</vt:lpstr>
    </vt:vector>
  </TitlesOfParts>
  <Company>Frolyc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Author’s Point of View</dc:title>
  <dc:creator>Emily Kissner</dc:creator>
  <cp:lastModifiedBy>Saunders, Cyron</cp:lastModifiedBy>
  <cp:revision>18</cp:revision>
  <dcterms:created xsi:type="dcterms:W3CDTF">2018-10-29T22:28:05Z</dcterms:created>
  <dcterms:modified xsi:type="dcterms:W3CDTF">2019-03-04T09:14:05Z</dcterms:modified>
</cp:coreProperties>
</file>